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44"/>
  </p:notesMasterIdLst>
  <p:sldIdLst>
    <p:sldId id="293" r:id="rId2"/>
    <p:sldId id="446" r:id="rId3"/>
    <p:sldId id="447" r:id="rId4"/>
    <p:sldId id="294" r:id="rId5"/>
    <p:sldId id="295" r:id="rId6"/>
    <p:sldId id="463" r:id="rId7"/>
    <p:sldId id="297" r:id="rId8"/>
    <p:sldId id="449" r:id="rId9"/>
    <p:sldId id="299" r:id="rId10"/>
    <p:sldId id="296" r:id="rId11"/>
    <p:sldId id="453" r:id="rId12"/>
    <p:sldId id="454" r:id="rId13"/>
    <p:sldId id="348" r:id="rId14"/>
    <p:sldId id="455" r:id="rId15"/>
    <p:sldId id="349" r:id="rId16"/>
    <p:sldId id="477" r:id="rId17"/>
    <p:sldId id="478" r:id="rId18"/>
    <p:sldId id="555" r:id="rId19"/>
    <p:sldId id="519" r:id="rId20"/>
    <p:sldId id="479" r:id="rId21"/>
    <p:sldId id="480" r:id="rId22"/>
    <p:sldId id="481" r:id="rId23"/>
    <p:sldId id="482" r:id="rId24"/>
    <p:sldId id="521" r:id="rId25"/>
    <p:sldId id="483" r:id="rId26"/>
    <p:sldId id="484" r:id="rId27"/>
    <p:sldId id="556" r:id="rId28"/>
    <p:sldId id="579" r:id="rId29"/>
    <p:sldId id="485" r:id="rId30"/>
    <p:sldId id="486" r:id="rId31"/>
    <p:sldId id="487" r:id="rId32"/>
    <p:sldId id="488" r:id="rId33"/>
    <p:sldId id="489" r:id="rId34"/>
    <p:sldId id="490" r:id="rId35"/>
    <p:sldId id="491" r:id="rId36"/>
    <p:sldId id="492" r:id="rId37"/>
    <p:sldId id="493" r:id="rId38"/>
    <p:sldId id="578" r:id="rId39"/>
    <p:sldId id="494" r:id="rId40"/>
    <p:sldId id="557" r:id="rId41"/>
    <p:sldId id="580" r:id="rId42"/>
    <p:sldId id="495" r:id="rId43"/>
    <p:sldId id="554" r:id="rId44"/>
    <p:sldId id="532" r:id="rId45"/>
    <p:sldId id="539" r:id="rId46"/>
    <p:sldId id="533" r:id="rId47"/>
    <p:sldId id="534" r:id="rId48"/>
    <p:sldId id="535" r:id="rId49"/>
    <p:sldId id="536" r:id="rId50"/>
    <p:sldId id="537" r:id="rId51"/>
    <p:sldId id="538" r:id="rId52"/>
    <p:sldId id="575" r:id="rId53"/>
    <p:sldId id="564" r:id="rId54"/>
    <p:sldId id="565" r:id="rId55"/>
    <p:sldId id="566" r:id="rId56"/>
    <p:sldId id="567" r:id="rId57"/>
    <p:sldId id="568" r:id="rId58"/>
    <p:sldId id="569" r:id="rId59"/>
    <p:sldId id="570" r:id="rId60"/>
    <p:sldId id="571" r:id="rId61"/>
    <p:sldId id="572" r:id="rId62"/>
    <p:sldId id="573" r:id="rId63"/>
    <p:sldId id="581" r:id="rId64"/>
    <p:sldId id="576" r:id="rId65"/>
    <p:sldId id="574" r:id="rId66"/>
    <p:sldId id="464" r:id="rId67"/>
    <p:sldId id="364" r:id="rId68"/>
    <p:sldId id="309" r:id="rId69"/>
    <p:sldId id="312" r:id="rId70"/>
    <p:sldId id="368" r:id="rId71"/>
    <p:sldId id="365" r:id="rId72"/>
    <p:sldId id="371" r:id="rId73"/>
    <p:sldId id="313" r:id="rId74"/>
    <p:sldId id="366" r:id="rId75"/>
    <p:sldId id="367" r:id="rId76"/>
    <p:sldId id="306" r:id="rId77"/>
    <p:sldId id="524" r:id="rId78"/>
    <p:sldId id="315" r:id="rId79"/>
    <p:sldId id="307" r:id="rId80"/>
    <p:sldId id="317" r:id="rId81"/>
    <p:sldId id="318" r:id="rId82"/>
    <p:sldId id="319" r:id="rId83"/>
    <p:sldId id="394" r:id="rId84"/>
    <p:sldId id="558" r:id="rId85"/>
    <p:sldId id="559" r:id="rId86"/>
    <p:sldId id="582" r:id="rId87"/>
    <p:sldId id="387" r:id="rId88"/>
    <p:sldId id="395" r:id="rId89"/>
    <p:sldId id="388" r:id="rId90"/>
    <p:sldId id="389" r:id="rId91"/>
    <p:sldId id="390" r:id="rId92"/>
    <p:sldId id="391" r:id="rId93"/>
    <p:sldId id="392" r:id="rId94"/>
    <p:sldId id="396" r:id="rId95"/>
    <p:sldId id="393" r:id="rId96"/>
    <p:sldId id="543" r:id="rId97"/>
    <p:sldId id="274" r:id="rId98"/>
    <p:sldId id="321" r:id="rId99"/>
    <p:sldId id="583" r:id="rId100"/>
    <p:sldId id="470" r:id="rId101"/>
    <p:sldId id="397" r:id="rId102"/>
    <p:sldId id="406" r:id="rId103"/>
    <p:sldId id="412" r:id="rId104"/>
    <p:sldId id="398" r:id="rId105"/>
    <p:sldId id="400" r:id="rId106"/>
    <p:sldId id="399" r:id="rId107"/>
    <p:sldId id="560" r:id="rId108"/>
    <p:sldId id="584" r:id="rId109"/>
    <p:sldId id="577" r:id="rId110"/>
    <p:sldId id="337" r:id="rId111"/>
    <p:sldId id="358" r:id="rId112"/>
    <p:sldId id="450" r:id="rId113"/>
    <p:sldId id="510" r:id="rId114"/>
    <p:sldId id="359" r:id="rId115"/>
    <p:sldId id="360" r:id="rId116"/>
    <p:sldId id="451" r:id="rId117"/>
    <p:sldId id="514" r:id="rId118"/>
    <p:sldId id="361" r:id="rId119"/>
    <p:sldId id="362" r:id="rId120"/>
    <p:sldId id="452" r:id="rId121"/>
    <p:sldId id="518" r:id="rId122"/>
    <p:sldId id="363" r:id="rId123"/>
    <p:sldId id="369" r:id="rId124"/>
    <p:sldId id="370" r:id="rId125"/>
    <p:sldId id="379" r:id="rId126"/>
    <p:sldId id="377" r:id="rId127"/>
    <p:sldId id="380" r:id="rId128"/>
    <p:sldId id="378" r:id="rId129"/>
    <p:sldId id="381" r:id="rId130"/>
    <p:sldId id="382" r:id="rId131"/>
    <p:sldId id="383" r:id="rId132"/>
    <p:sldId id="386" r:id="rId133"/>
    <p:sldId id="384" r:id="rId134"/>
    <p:sldId id="407" r:id="rId135"/>
    <p:sldId id="408" r:id="rId136"/>
    <p:sldId id="409" r:id="rId137"/>
    <p:sldId id="411" r:id="rId138"/>
    <p:sldId id="410" r:id="rId139"/>
    <p:sldId id="553" r:id="rId140"/>
    <p:sldId id="549" r:id="rId141"/>
    <p:sldId id="547" r:id="rId142"/>
    <p:sldId id="550" r:id="rId14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8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8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8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8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orient="horz" pos="2784">
          <p15:clr>
            <a:srgbClr val="A4A3A4"/>
          </p15:clr>
        </p15:guide>
        <p15:guide id="3" orient="horz" pos="2352">
          <p15:clr>
            <a:srgbClr val="A4A3A4"/>
          </p15:clr>
        </p15:guide>
        <p15:guide id="4" orient="horz" pos="2208">
          <p15:clr>
            <a:srgbClr val="A4A3A4"/>
          </p15:clr>
        </p15:guide>
        <p15:guide id="5" orient="horz" pos="2137">
          <p15:clr>
            <a:srgbClr val="A4A3A4"/>
          </p15:clr>
        </p15:guide>
        <p15:guide id="6" orient="horz" pos="1776">
          <p15:clr>
            <a:srgbClr val="A4A3A4"/>
          </p15:clr>
        </p15:guide>
        <p15:guide id="7" orient="horz" pos="2064">
          <p15:clr>
            <a:srgbClr val="A4A3A4"/>
          </p15:clr>
        </p15:guide>
        <p15:guide id="8" pos="1968">
          <p15:clr>
            <a:srgbClr val="A4A3A4"/>
          </p15:clr>
        </p15:guide>
        <p15:guide id="9" pos="1440">
          <p15:clr>
            <a:srgbClr val="A4A3A4"/>
          </p15:clr>
        </p15:guide>
        <p15:guide id="10" pos="2544">
          <p15:clr>
            <a:srgbClr val="A4A3A4"/>
          </p15:clr>
        </p15:guide>
        <p15:guide id="11" pos="3120">
          <p15:clr>
            <a:srgbClr val="A4A3A4"/>
          </p15:clr>
        </p15:guide>
        <p15:guide id="12" pos="3744">
          <p15:clr>
            <a:srgbClr val="A4A3A4"/>
          </p15:clr>
        </p15:guide>
        <p15:guide id="13" pos="43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4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  <a:srgbClr val="CCFF66"/>
    <a:srgbClr val="221100"/>
    <a:srgbClr val="663300"/>
    <a:srgbClr val="333300"/>
    <a:srgbClr val="660066"/>
    <a:srgbClr val="000000"/>
    <a:srgbClr val="FC3000"/>
    <a:srgbClr val="3399FF"/>
    <a:srgbClr val="1C6A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644" y="36"/>
      </p:cViewPr>
      <p:guideLst>
        <p:guide orient="horz" pos="3168"/>
        <p:guide orient="horz" pos="2784"/>
        <p:guide orient="horz" pos="2352"/>
        <p:guide orient="horz" pos="2208"/>
        <p:guide orient="horz" pos="2137"/>
        <p:guide orient="horz" pos="1776"/>
        <p:guide orient="horz" pos="2064"/>
        <p:guide pos="1968"/>
        <p:guide pos="1440"/>
        <p:guide pos="2544"/>
        <p:guide pos="3120"/>
        <p:guide pos="3744"/>
        <p:guide pos="43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22T10:10:31.317" idx="1">
    <p:pos x="10" y="10"/>
    <p:text>看不懂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22T10:48:27.159" idx="3">
    <p:pos x="10" y="10"/>
    <p:text>9/22 10:48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25T12:16:58.013" idx="4">
    <p:pos x="10" y="10"/>
    <p:text>stem and leaf</p:text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200" smtClean="0">
                <a:latin typeface="Arial Narrow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 smtClean="0">
                <a:latin typeface="Arial Narrow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6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</a:p>
        </p:txBody>
      </p:sp>
      <p:sp>
        <p:nvSpPr>
          <p:cNvPr id="542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kumimoji="0" sz="1200" smtClean="0">
                <a:latin typeface="Arial Narrow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42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 smtClean="0">
                <a:latin typeface="Arial Narrow" pitchFamily="34" charset="0"/>
              </a:defRPr>
            </a:lvl1pPr>
          </a:lstStyle>
          <a:p>
            <a:pPr>
              <a:defRPr/>
            </a:pPr>
            <a:fld id="{DFC5E6C4-3EFB-4878-B3C1-C868D6FF90F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26786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D6315D-60AF-40C1-80DF-99FB8812A3E4}" type="slidenum">
              <a:rPr lang="zh-TW" altLang="en-US"/>
              <a:pPr/>
              <a:t>26</a:t>
            </a:fld>
            <a:endParaRPr lang="en-US" altLang="zh-TW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676196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C5E6C4-3EFB-4878-B3C1-C868D6FF90FE}" type="slidenum">
              <a:rPr lang="zh-TW" altLang="en-US" smtClean="0"/>
              <a:pPr>
                <a:defRPr/>
              </a:pPr>
              <a:t>75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81898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711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0F8AE2-ECF0-44F5-B208-F18EDD92FA53}" type="slidenum">
              <a:rPr lang="zh-TW" altLang="en-US"/>
              <a:pPr/>
              <a:t>111</a:t>
            </a:fld>
            <a:endParaRPr lang="en-US" altLang="zh-TW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627027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DE2B20-3171-4E60-AC01-5E8E15EACCB7}" type="slidenum">
              <a:rPr lang="zh-TW" altLang="en-US"/>
              <a:pPr/>
              <a:t>114</a:t>
            </a:fld>
            <a:endParaRPr lang="en-US" altLang="zh-TW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701342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AD6279-BA44-4775-B8ED-DC5D72FBB3B8}" type="slidenum">
              <a:rPr lang="zh-TW" altLang="en-US"/>
              <a:pPr/>
              <a:t>115</a:t>
            </a:fld>
            <a:endParaRPr lang="en-US" altLang="zh-TW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913538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98FF3C-5BD6-414E-B266-292E2D6CF32D}" type="slidenum">
              <a:rPr lang="zh-TW" altLang="en-US"/>
              <a:pPr/>
              <a:t>118</a:t>
            </a:fld>
            <a:endParaRPr lang="en-US" altLang="zh-TW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314611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B6E462-F516-46AD-A830-383AF5B8AD96}" type="slidenum">
              <a:rPr lang="zh-TW" altLang="en-US"/>
              <a:pPr/>
              <a:t>119</a:t>
            </a:fld>
            <a:endParaRPr lang="en-US" altLang="zh-TW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243269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3B4461-2E3F-45F9-A81E-216FC27CDDD5}" type="slidenum">
              <a:rPr lang="zh-TW" altLang="en-US"/>
              <a:pPr/>
              <a:t>122</a:t>
            </a:fld>
            <a:endParaRPr lang="en-US" altLang="zh-TW"/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084001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AA8C05-9C1E-4623-9320-40015DC37702}" type="slidenum">
              <a:rPr lang="zh-TW" altLang="en-US"/>
              <a:pPr/>
              <a:t>29</a:t>
            </a:fld>
            <a:endParaRPr lang="en-US" altLang="zh-TW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522810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F0AD37-4459-40F8-9780-49D861CB6180}" type="slidenum">
              <a:rPr lang="zh-TW" altLang="en-US"/>
              <a:pPr/>
              <a:t>30</a:t>
            </a:fld>
            <a:endParaRPr lang="en-US" altLang="zh-TW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870141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599321-2DE2-4E99-973C-87B5145D37E2}" type="slidenum">
              <a:rPr lang="zh-TW" altLang="en-US"/>
              <a:pPr/>
              <a:t>31</a:t>
            </a:fld>
            <a:endParaRPr lang="en-US" altLang="zh-TW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71419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361792-5AB8-4ED6-8A4E-993E4C7615B1}" type="slidenum">
              <a:rPr lang="zh-TW" altLang="en-US"/>
              <a:pPr/>
              <a:t>32</a:t>
            </a:fld>
            <a:endParaRPr lang="en-US" altLang="zh-TW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679807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CD43BC-D4B9-4BB4-AEA5-F2F464453CE1}" type="slidenum">
              <a:rPr lang="zh-TW" altLang="en-US"/>
              <a:pPr/>
              <a:t>33</a:t>
            </a:fld>
            <a:endParaRPr lang="en-US" altLang="zh-TW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029059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070CEC-299F-4751-91AA-3DAFB7F5D6F6}" type="slidenum">
              <a:rPr lang="zh-TW" altLang="en-US"/>
              <a:pPr/>
              <a:t>35</a:t>
            </a:fld>
            <a:endParaRPr lang="en-US" altLang="zh-TW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644650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272B6B-7310-4A9F-B735-6E501CDA667F}" type="slidenum">
              <a:rPr lang="zh-TW" altLang="en-US"/>
              <a:pPr/>
              <a:t>36</a:t>
            </a:fld>
            <a:endParaRPr lang="en-US" altLang="zh-TW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570255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6578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3800475" y="1789113"/>
            <a:ext cx="5340350" cy="5056187"/>
            <a:chOff x="2394" y="1127"/>
            <a:chExt cx="3364" cy="318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ltGray">
            <a:xfrm>
              <a:off x="4230" y="1365"/>
              <a:ext cx="197" cy="10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ltGray">
            <a:xfrm>
              <a:off x="4299" y="1185"/>
              <a:ext cx="47" cy="4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ltGray">
            <a:xfrm rot="995337">
              <a:off x="5205" y="1495"/>
              <a:ext cx="6" cy="20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ltGray">
            <a:xfrm>
              <a:off x="4871" y="3508"/>
              <a:ext cx="66" cy="96"/>
            </a:xfrm>
            <a:custGeom>
              <a:avLst/>
              <a:gdLst/>
              <a:ahLst/>
              <a:cxnLst>
                <a:cxn ang="0">
                  <a:pos x="18" y="96"/>
                </a:cxn>
                <a:cxn ang="0">
                  <a:pos x="42" y="78"/>
                </a:cxn>
                <a:cxn ang="0">
                  <a:pos x="60" y="60"/>
                </a:cxn>
                <a:cxn ang="0">
                  <a:pos x="66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0" y="60"/>
                </a:cxn>
                <a:cxn ang="0">
                  <a:pos x="12" y="84"/>
                </a:cxn>
                <a:cxn ang="0">
                  <a:pos x="18" y="96"/>
                </a:cxn>
                <a:cxn ang="0">
                  <a:pos x="18" y="96"/>
                </a:cxn>
                <a:cxn ang="0">
                  <a:pos x="42" y="18"/>
                </a:cxn>
                <a:cxn ang="0">
                  <a:pos x="54" y="24"/>
                </a:cxn>
                <a:cxn ang="0">
                  <a:pos x="60" y="36"/>
                </a:cxn>
                <a:cxn ang="0">
                  <a:pos x="60" y="48"/>
                </a:cxn>
                <a:cxn ang="0">
                  <a:pos x="54" y="54"/>
                </a:cxn>
                <a:cxn ang="0">
                  <a:pos x="36" y="72"/>
                </a:cxn>
                <a:cxn ang="0">
                  <a:pos x="24" y="78"/>
                </a:cxn>
                <a:cxn ang="0">
                  <a:pos x="24" y="78"/>
                </a:cxn>
                <a:cxn ang="0">
                  <a:pos x="12" y="48"/>
                </a:cxn>
                <a:cxn ang="0">
                  <a:pos x="18" y="24"/>
                </a:cxn>
                <a:cxn ang="0">
                  <a:pos x="30" y="18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66" h="9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ltGray">
            <a:xfrm rot="91736">
              <a:off x="5487" y="1535"/>
              <a:ext cx="6" cy="1998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ltGray">
            <a:xfrm rot="-926223">
              <a:off x="5640" y="1521"/>
              <a:ext cx="6" cy="881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ltGray">
            <a:xfrm rot="-1140313">
              <a:off x="3444" y="1816"/>
              <a:ext cx="6" cy="203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ltGray">
            <a:xfrm rot="1114412">
              <a:off x="2757" y="1821"/>
              <a:ext cx="6" cy="21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ltGray">
            <a:xfrm rot="254676">
              <a:off x="3035" y="1870"/>
              <a:ext cx="6" cy="190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ltGray">
            <a:xfrm>
              <a:off x="4007" y="3021"/>
              <a:ext cx="623" cy="156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162" y="36"/>
                </a:cxn>
                <a:cxn ang="0">
                  <a:pos x="251" y="36"/>
                </a:cxn>
                <a:cxn ang="0">
                  <a:pos x="354" y="30"/>
                </a:cxn>
                <a:cxn ang="0">
                  <a:pos x="473" y="18"/>
                </a:cxn>
                <a:cxn ang="0">
                  <a:pos x="611" y="0"/>
                </a:cxn>
                <a:cxn ang="0">
                  <a:pos x="623" y="114"/>
                </a:cxn>
                <a:cxn ang="0">
                  <a:pos x="497" y="138"/>
                </a:cxn>
                <a:cxn ang="0">
                  <a:pos x="414" y="150"/>
                </a:cxn>
                <a:cxn ang="0">
                  <a:pos x="318" y="156"/>
                </a:cxn>
                <a:cxn ang="0">
                  <a:pos x="215" y="156"/>
                </a:cxn>
                <a:cxn ang="0">
                  <a:pos x="108" y="150"/>
                </a:cxn>
                <a:cxn ang="0">
                  <a:pos x="0" y="13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623" h="156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ltGray">
            <a:xfrm>
              <a:off x="4762" y="3591"/>
              <a:ext cx="996" cy="126"/>
            </a:xfrm>
            <a:custGeom>
              <a:avLst/>
              <a:gdLst/>
              <a:ahLst/>
              <a:cxnLst>
                <a:cxn ang="0">
                  <a:pos x="754" y="6"/>
                </a:cxn>
                <a:cxn ang="0">
                  <a:pos x="652" y="6"/>
                </a:cxn>
                <a:cxn ang="0">
                  <a:pos x="563" y="6"/>
                </a:cxn>
                <a:cxn ang="0">
                  <a:pos x="479" y="6"/>
                </a:cxn>
                <a:cxn ang="0">
                  <a:pos x="401" y="6"/>
                </a:cxn>
                <a:cxn ang="0">
                  <a:pos x="335" y="0"/>
                </a:cxn>
                <a:cxn ang="0">
                  <a:pos x="276" y="0"/>
                </a:cxn>
                <a:cxn ang="0">
                  <a:pos x="222" y="0"/>
                </a:cxn>
                <a:cxn ang="0">
                  <a:pos x="180" y="6"/>
                </a:cxn>
                <a:cxn ang="0">
                  <a:pos x="138" y="6"/>
                </a:cxn>
                <a:cxn ang="0">
                  <a:pos x="108" y="6"/>
                </a:cxn>
                <a:cxn ang="0">
                  <a:pos x="54" y="6"/>
                </a:cxn>
                <a:cxn ang="0">
                  <a:pos x="24" y="12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12" y="42"/>
                </a:cxn>
                <a:cxn ang="0">
                  <a:pos x="18" y="48"/>
                </a:cxn>
                <a:cxn ang="0">
                  <a:pos x="30" y="54"/>
                </a:cxn>
                <a:cxn ang="0">
                  <a:pos x="60" y="60"/>
                </a:cxn>
                <a:cxn ang="0">
                  <a:pos x="90" y="72"/>
                </a:cxn>
                <a:cxn ang="0">
                  <a:pos x="144" y="84"/>
                </a:cxn>
                <a:cxn ang="0">
                  <a:pos x="210" y="90"/>
                </a:cxn>
                <a:cxn ang="0">
                  <a:pos x="293" y="102"/>
                </a:cxn>
                <a:cxn ang="0">
                  <a:pos x="389" y="108"/>
                </a:cxn>
                <a:cxn ang="0">
                  <a:pos x="503" y="120"/>
                </a:cxn>
                <a:cxn ang="0">
                  <a:pos x="622" y="120"/>
                </a:cxn>
                <a:cxn ang="0">
                  <a:pos x="754" y="126"/>
                </a:cxn>
                <a:cxn ang="0">
                  <a:pos x="873" y="126"/>
                </a:cxn>
                <a:cxn ang="0">
                  <a:pos x="993" y="126"/>
                </a:cxn>
                <a:cxn ang="0">
                  <a:pos x="993" y="12"/>
                </a:cxn>
                <a:cxn ang="0">
                  <a:pos x="879" y="12"/>
                </a:cxn>
                <a:cxn ang="0">
                  <a:pos x="754" y="6"/>
                </a:cxn>
                <a:cxn ang="0">
                  <a:pos x="754" y="6"/>
                </a:cxn>
              </a:cxnLst>
              <a:rect l="0" t="0" r="r" b="b"/>
              <a:pathLst>
                <a:path w="993" h="126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ltGray">
            <a:xfrm>
              <a:off x="4786" y="3645"/>
              <a:ext cx="972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54"/>
                </a:cxn>
                <a:cxn ang="0">
                  <a:pos x="66" y="96"/>
                </a:cxn>
                <a:cxn ang="0">
                  <a:pos x="120" y="137"/>
                </a:cxn>
                <a:cxn ang="0">
                  <a:pos x="198" y="173"/>
                </a:cxn>
                <a:cxn ang="0">
                  <a:pos x="293" y="203"/>
                </a:cxn>
                <a:cxn ang="0">
                  <a:pos x="353" y="215"/>
                </a:cxn>
                <a:cxn ang="0">
                  <a:pos x="413" y="227"/>
                </a:cxn>
                <a:cxn ang="0">
                  <a:pos x="479" y="233"/>
                </a:cxn>
                <a:cxn ang="0">
                  <a:pos x="556" y="239"/>
                </a:cxn>
                <a:cxn ang="0">
                  <a:pos x="634" y="245"/>
                </a:cxn>
                <a:cxn ang="0">
                  <a:pos x="724" y="245"/>
                </a:cxn>
                <a:cxn ang="0">
                  <a:pos x="855" y="245"/>
                </a:cxn>
                <a:cxn ang="0">
                  <a:pos x="969" y="239"/>
                </a:cxn>
                <a:cxn ang="0">
                  <a:pos x="969" y="60"/>
                </a:cxn>
                <a:cxn ang="0">
                  <a:pos x="700" y="60"/>
                </a:cxn>
                <a:cxn ang="0">
                  <a:pos x="503" y="54"/>
                </a:cxn>
                <a:cxn ang="0">
                  <a:pos x="317" y="42"/>
                </a:cxn>
                <a:cxn ang="0">
                  <a:pos x="150" y="24"/>
                </a:cxn>
                <a:cxn ang="0">
                  <a:pos x="7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9" h="245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ltGray">
            <a:xfrm>
              <a:off x="4804" y="3591"/>
              <a:ext cx="954" cy="90"/>
            </a:xfrm>
            <a:custGeom>
              <a:avLst/>
              <a:gdLst/>
              <a:ahLst/>
              <a:cxnLst>
                <a:cxn ang="0">
                  <a:pos x="700" y="0"/>
                </a:cxn>
                <a:cxn ang="0">
                  <a:pos x="598" y="0"/>
                </a:cxn>
                <a:cxn ang="0">
                  <a:pos x="515" y="0"/>
                </a:cxn>
                <a:cxn ang="0">
                  <a:pos x="431" y="0"/>
                </a:cxn>
                <a:cxn ang="0">
                  <a:pos x="365" y="0"/>
                </a:cxn>
                <a:cxn ang="0">
                  <a:pos x="299" y="0"/>
                </a:cxn>
                <a:cxn ang="0">
                  <a:pos x="245" y="0"/>
                </a:cxn>
                <a:cxn ang="0">
                  <a:pos x="198" y="0"/>
                </a:cxn>
                <a:cxn ang="0">
                  <a:pos x="162" y="0"/>
                </a:cxn>
                <a:cxn ang="0">
                  <a:pos x="126" y="6"/>
                </a:cxn>
                <a:cxn ang="0">
                  <a:pos x="96" y="6"/>
                </a:cxn>
                <a:cxn ang="0">
                  <a:pos x="54" y="12"/>
                </a:cxn>
                <a:cxn ang="0">
                  <a:pos x="30" y="12"/>
                </a:cxn>
                <a:cxn ang="0">
                  <a:pos x="12" y="18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6" y="30"/>
                </a:cxn>
                <a:cxn ang="0">
                  <a:pos x="24" y="36"/>
                </a:cxn>
                <a:cxn ang="0">
                  <a:pos x="54" y="42"/>
                </a:cxn>
                <a:cxn ang="0">
                  <a:pos x="102" y="54"/>
                </a:cxn>
                <a:cxn ang="0">
                  <a:pos x="168" y="60"/>
                </a:cxn>
                <a:cxn ang="0">
                  <a:pos x="251" y="66"/>
                </a:cxn>
                <a:cxn ang="0">
                  <a:pos x="341" y="78"/>
                </a:cxn>
                <a:cxn ang="0">
                  <a:pos x="449" y="84"/>
                </a:cxn>
                <a:cxn ang="0">
                  <a:pos x="568" y="84"/>
                </a:cxn>
                <a:cxn ang="0">
                  <a:pos x="694" y="90"/>
                </a:cxn>
                <a:cxn ang="0">
                  <a:pos x="825" y="90"/>
                </a:cxn>
                <a:cxn ang="0">
                  <a:pos x="951" y="90"/>
                </a:cxn>
                <a:cxn ang="0">
                  <a:pos x="951" y="6"/>
                </a:cxn>
                <a:cxn ang="0">
                  <a:pos x="831" y="6"/>
                </a:cxn>
                <a:cxn ang="0">
                  <a:pos x="772" y="6"/>
                </a:cxn>
                <a:cxn ang="0">
                  <a:pos x="700" y="0"/>
                </a:cxn>
                <a:cxn ang="0">
                  <a:pos x="700" y="0"/>
                </a:cxn>
              </a:cxnLst>
              <a:rect l="0" t="0" r="r" b="b"/>
              <a:pathLst>
                <a:path w="951" h="90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ltGray">
            <a:xfrm>
              <a:off x="3059" y="1541"/>
              <a:ext cx="102" cy="15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2"/>
                </a:cxn>
                <a:cxn ang="0">
                  <a:pos x="30" y="72"/>
                </a:cxn>
                <a:cxn ang="0">
                  <a:pos x="30" y="155"/>
                </a:cxn>
                <a:cxn ang="0">
                  <a:pos x="72" y="155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5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ltGray">
            <a:xfrm>
              <a:off x="3059" y="1690"/>
              <a:ext cx="90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72" y="72"/>
                </a:cxn>
                <a:cxn ang="0">
                  <a:pos x="84" y="48"/>
                </a:cxn>
                <a:cxn ang="0">
                  <a:pos x="90" y="36"/>
                </a:cxn>
                <a:cxn ang="0">
                  <a:pos x="84" y="24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0"/>
                </a:cxn>
                <a:cxn ang="0">
                  <a:pos x="12" y="12"/>
                </a:cxn>
                <a:cxn ang="0">
                  <a:pos x="6" y="24"/>
                </a:cxn>
                <a:cxn ang="0">
                  <a:pos x="0" y="36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54" y="66"/>
                </a:cxn>
                <a:cxn ang="0">
                  <a:pos x="48" y="78"/>
                </a:cxn>
                <a:cxn ang="0">
                  <a:pos x="30" y="66"/>
                </a:cxn>
                <a:cxn ang="0">
                  <a:pos x="24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90" h="96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ltGray">
            <a:xfrm>
              <a:off x="3059" y="1768"/>
              <a:ext cx="90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54" y="108"/>
                </a:cxn>
                <a:cxn ang="0">
                  <a:pos x="78" y="96"/>
                </a:cxn>
                <a:cxn ang="0">
                  <a:pos x="90" y="72"/>
                </a:cxn>
                <a:cxn ang="0">
                  <a:pos x="84" y="42"/>
                </a:cxn>
                <a:cxn ang="0">
                  <a:pos x="66" y="24"/>
                </a:cxn>
                <a:cxn ang="0">
                  <a:pos x="54" y="1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30" y="36"/>
                </a:cxn>
                <a:cxn ang="0">
                  <a:pos x="42" y="24"/>
                </a:cxn>
                <a:cxn ang="0">
                  <a:pos x="48" y="18"/>
                </a:cxn>
                <a:cxn ang="0">
                  <a:pos x="66" y="30"/>
                </a:cxn>
                <a:cxn ang="0">
                  <a:pos x="72" y="48"/>
                </a:cxn>
                <a:cxn ang="0">
                  <a:pos x="78" y="72"/>
                </a:cxn>
                <a:cxn ang="0">
                  <a:pos x="78" y="84"/>
                </a:cxn>
                <a:cxn ang="0">
                  <a:pos x="66" y="96"/>
                </a:cxn>
                <a:cxn ang="0">
                  <a:pos x="42" y="102"/>
                </a:cxn>
                <a:cxn ang="0">
                  <a:pos x="30" y="96"/>
                </a:cxn>
                <a:cxn ang="0">
                  <a:pos x="18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90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ltGray">
            <a:xfrm>
              <a:off x="5470" y="1205"/>
              <a:ext cx="102" cy="156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6"/>
                </a:cxn>
                <a:cxn ang="0">
                  <a:pos x="30" y="72"/>
                </a:cxn>
                <a:cxn ang="0">
                  <a:pos x="30" y="156"/>
                </a:cxn>
                <a:cxn ang="0">
                  <a:pos x="72" y="156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6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2" name="Freeform 20"/>
            <p:cNvSpPr>
              <a:spLocks noEditPoints="1"/>
            </p:cNvSpPr>
            <p:nvPr/>
          </p:nvSpPr>
          <p:spPr bwMode="ltGray">
            <a:xfrm>
              <a:off x="5476" y="1349"/>
              <a:ext cx="84" cy="96"/>
            </a:xfrm>
            <a:custGeom>
              <a:avLst/>
              <a:gdLst/>
              <a:ahLst/>
              <a:cxnLst>
                <a:cxn ang="0">
                  <a:pos x="42" y="96"/>
                </a:cxn>
                <a:cxn ang="0">
                  <a:pos x="66" y="78"/>
                </a:cxn>
                <a:cxn ang="0">
                  <a:pos x="84" y="54"/>
                </a:cxn>
                <a:cxn ang="0">
                  <a:pos x="84" y="30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12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2" y="96"/>
                </a:cxn>
                <a:cxn ang="0">
                  <a:pos x="42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4"/>
                </a:cxn>
                <a:cxn ang="0">
                  <a:pos x="54" y="7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30" y="72"/>
                </a:cxn>
                <a:cxn ang="0">
                  <a:pos x="18" y="54"/>
                </a:cxn>
                <a:cxn ang="0">
                  <a:pos x="18" y="30"/>
                </a:cxn>
                <a:cxn ang="0">
                  <a:pos x="30" y="18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6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3" name="Freeform 21"/>
            <p:cNvSpPr>
              <a:spLocks noEditPoints="1"/>
            </p:cNvSpPr>
            <p:nvPr/>
          </p:nvSpPr>
          <p:spPr bwMode="ltGray">
            <a:xfrm>
              <a:off x="5470" y="1433"/>
              <a:ext cx="90" cy="108"/>
            </a:xfrm>
            <a:custGeom>
              <a:avLst/>
              <a:gdLst/>
              <a:ahLst/>
              <a:cxnLst>
                <a:cxn ang="0">
                  <a:pos x="6" y="90"/>
                </a:cxn>
                <a:cxn ang="0">
                  <a:pos x="18" y="102"/>
                </a:cxn>
                <a:cxn ang="0">
                  <a:pos x="30" y="108"/>
                </a:cxn>
                <a:cxn ang="0">
                  <a:pos x="60" y="108"/>
                </a:cxn>
                <a:cxn ang="0">
                  <a:pos x="84" y="96"/>
                </a:cxn>
                <a:cxn ang="0">
                  <a:pos x="90" y="84"/>
                </a:cxn>
                <a:cxn ang="0">
                  <a:pos x="90" y="66"/>
                </a:cxn>
                <a:cxn ang="0">
                  <a:pos x="84" y="36"/>
                </a:cxn>
                <a:cxn ang="0">
                  <a:pos x="72" y="18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12" y="48"/>
                </a:cxn>
                <a:cxn ang="0">
                  <a:pos x="0" y="66"/>
                </a:cxn>
                <a:cxn ang="0">
                  <a:pos x="6" y="90"/>
                </a:cxn>
                <a:cxn ang="0">
                  <a:pos x="6" y="90"/>
                </a:cxn>
                <a:cxn ang="0">
                  <a:pos x="18" y="66"/>
                </a:cxn>
                <a:cxn ang="0">
                  <a:pos x="24" y="48"/>
                </a:cxn>
                <a:cxn ang="0">
                  <a:pos x="36" y="30"/>
                </a:cxn>
                <a:cxn ang="0">
                  <a:pos x="42" y="18"/>
                </a:cxn>
                <a:cxn ang="0">
                  <a:pos x="48" y="12"/>
                </a:cxn>
                <a:cxn ang="0">
                  <a:pos x="78" y="42"/>
                </a:cxn>
                <a:cxn ang="0">
                  <a:pos x="84" y="66"/>
                </a:cxn>
                <a:cxn ang="0">
                  <a:pos x="66" y="90"/>
                </a:cxn>
                <a:cxn ang="0">
                  <a:pos x="54" y="96"/>
                </a:cxn>
                <a:cxn ang="0">
                  <a:pos x="42" y="96"/>
                </a:cxn>
                <a:cxn ang="0">
                  <a:pos x="30" y="96"/>
                </a:cxn>
                <a:cxn ang="0">
                  <a:pos x="24" y="84"/>
                </a:cxn>
                <a:cxn ang="0">
                  <a:pos x="18" y="78"/>
                </a:cxn>
                <a:cxn ang="0">
                  <a:pos x="18" y="66"/>
                </a:cxn>
                <a:cxn ang="0">
                  <a:pos x="18" y="66"/>
                </a:cxn>
              </a:cxnLst>
              <a:rect l="0" t="0" r="r" b="b"/>
              <a:pathLst>
                <a:path w="90" h="108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ltGray">
            <a:xfrm>
              <a:off x="5428" y="3525"/>
              <a:ext cx="66" cy="96"/>
            </a:xfrm>
            <a:custGeom>
              <a:avLst/>
              <a:gdLst/>
              <a:ahLst/>
              <a:cxnLst>
                <a:cxn ang="0">
                  <a:pos x="30" y="96"/>
                </a:cxn>
                <a:cxn ang="0">
                  <a:pos x="54" y="72"/>
                </a:cxn>
                <a:cxn ang="0">
                  <a:pos x="66" y="48"/>
                </a:cxn>
                <a:cxn ang="0">
                  <a:pos x="66" y="24"/>
                </a:cxn>
                <a:cxn ang="0">
                  <a:pos x="54" y="6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6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18" y="84"/>
                </a:cxn>
                <a:cxn ang="0">
                  <a:pos x="30" y="96"/>
                </a:cxn>
                <a:cxn ang="0">
                  <a:pos x="30" y="96"/>
                </a:cxn>
                <a:cxn ang="0">
                  <a:pos x="30" y="12"/>
                </a:cxn>
                <a:cxn ang="0">
                  <a:pos x="48" y="18"/>
                </a:cxn>
                <a:cxn ang="0">
                  <a:pos x="54" y="24"/>
                </a:cxn>
                <a:cxn ang="0">
                  <a:pos x="54" y="36"/>
                </a:cxn>
                <a:cxn ang="0">
                  <a:pos x="48" y="48"/>
                </a:cxn>
                <a:cxn ang="0">
                  <a:pos x="36" y="66"/>
                </a:cxn>
                <a:cxn ang="0">
                  <a:pos x="30" y="78"/>
                </a:cxn>
                <a:cxn ang="0">
                  <a:pos x="18" y="66"/>
                </a:cxn>
                <a:cxn ang="0">
                  <a:pos x="12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66" h="9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ltGray">
            <a:xfrm>
              <a:off x="3017" y="1127"/>
              <a:ext cx="2603" cy="444"/>
            </a:xfrm>
            <a:custGeom>
              <a:avLst/>
              <a:gdLst/>
              <a:ahLst/>
              <a:cxnLst>
                <a:cxn ang="0">
                  <a:pos x="2577" y="0"/>
                </a:cxn>
                <a:cxn ang="0">
                  <a:pos x="2594" y="72"/>
                </a:cxn>
                <a:cxn ang="0">
                  <a:pos x="6" y="444"/>
                </a:cxn>
                <a:cxn ang="0">
                  <a:pos x="0" y="396"/>
                </a:cxn>
                <a:cxn ang="0">
                  <a:pos x="1225" y="96"/>
                </a:cxn>
                <a:cxn ang="0">
                  <a:pos x="1351" y="78"/>
                </a:cxn>
                <a:cxn ang="0">
                  <a:pos x="2577" y="0"/>
                </a:cxn>
                <a:cxn ang="0">
                  <a:pos x="2577" y="0"/>
                </a:cxn>
              </a:cxnLst>
              <a:rect l="0" t="0" r="r" b="b"/>
              <a:pathLst>
                <a:path w="2594" h="44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ltGray">
            <a:xfrm>
              <a:off x="2934" y="3773"/>
              <a:ext cx="84" cy="95"/>
            </a:xfrm>
            <a:custGeom>
              <a:avLst/>
              <a:gdLst/>
              <a:ahLst/>
              <a:cxnLst>
                <a:cxn ang="0">
                  <a:pos x="36" y="95"/>
                </a:cxn>
                <a:cxn ang="0">
                  <a:pos x="60" y="77"/>
                </a:cxn>
                <a:cxn ang="0">
                  <a:pos x="78" y="53"/>
                </a:cxn>
                <a:cxn ang="0">
                  <a:pos x="84" y="42"/>
                </a:cxn>
                <a:cxn ang="0">
                  <a:pos x="84" y="30"/>
                </a:cxn>
                <a:cxn ang="0">
                  <a:pos x="72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12" y="12"/>
                </a:cxn>
                <a:cxn ang="0">
                  <a:pos x="0" y="24"/>
                </a:cxn>
                <a:cxn ang="0">
                  <a:pos x="0" y="36"/>
                </a:cxn>
                <a:cxn ang="0">
                  <a:pos x="6" y="59"/>
                </a:cxn>
                <a:cxn ang="0">
                  <a:pos x="24" y="83"/>
                </a:cxn>
                <a:cxn ang="0">
                  <a:pos x="36" y="95"/>
                </a:cxn>
                <a:cxn ang="0">
                  <a:pos x="36" y="95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3"/>
                </a:cxn>
                <a:cxn ang="0">
                  <a:pos x="48" y="71"/>
                </a:cxn>
                <a:cxn ang="0">
                  <a:pos x="42" y="77"/>
                </a:cxn>
                <a:cxn ang="0">
                  <a:pos x="36" y="77"/>
                </a:cxn>
                <a:cxn ang="0">
                  <a:pos x="24" y="65"/>
                </a:cxn>
                <a:cxn ang="0">
                  <a:pos x="18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5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ltGray">
            <a:xfrm>
              <a:off x="3779" y="3872"/>
              <a:ext cx="90" cy="108"/>
            </a:xfrm>
            <a:custGeom>
              <a:avLst/>
              <a:gdLst/>
              <a:ahLst/>
              <a:cxnLst>
                <a:cxn ang="0">
                  <a:pos x="12" y="96"/>
                </a:cxn>
                <a:cxn ang="0">
                  <a:pos x="24" y="108"/>
                </a:cxn>
                <a:cxn ang="0">
                  <a:pos x="42" y="108"/>
                </a:cxn>
                <a:cxn ang="0">
                  <a:pos x="66" y="102"/>
                </a:cxn>
                <a:cxn ang="0">
                  <a:pos x="84" y="78"/>
                </a:cxn>
                <a:cxn ang="0">
                  <a:pos x="90" y="66"/>
                </a:cxn>
                <a:cxn ang="0">
                  <a:pos x="84" y="48"/>
                </a:cxn>
                <a:cxn ang="0">
                  <a:pos x="66" y="24"/>
                </a:cxn>
                <a:cxn ang="0">
                  <a:pos x="48" y="1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2" y="30"/>
                </a:cxn>
                <a:cxn ang="0">
                  <a:pos x="0" y="54"/>
                </a:cxn>
                <a:cxn ang="0">
                  <a:pos x="0" y="78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2" y="72"/>
                </a:cxn>
                <a:cxn ang="0">
                  <a:pos x="18" y="54"/>
                </a:cxn>
                <a:cxn ang="0">
                  <a:pos x="24" y="36"/>
                </a:cxn>
                <a:cxn ang="0">
                  <a:pos x="30" y="18"/>
                </a:cxn>
                <a:cxn ang="0">
                  <a:pos x="30" y="12"/>
                </a:cxn>
                <a:cxn ang="0">
                  <a:pos x="48" y="24"/>
                </a:cxn>
                <a:cxn ang="0">
                  <a:pos x="66" y="36"/>
                </a:cxn>
                <a:cxn ang="0">
                  <a:pos x="78" y="54"/>
                </a:cxn>
                <a:cxn ang="0">
                  <a:pos x="78" y="72"/>
                </a:cxn>
                <a:cxn ang="0">
                  <a:pos x="72" y="84"/>
                </a:cxn>
                <a:cxn ang="0">
                  <a:pos x="48" y="96"/>
                </a:cxn>
                <a:cxn ang="0">
                  <a:pos x="36" y="96"/>
                </a:cxn>
                <a:cxn ang="0">
                  <a:pos x="24" y="90"/>
                </a:cxn>
                <a:cxn ang="0">
                  <a:pos x="18" y="84"/>
                </a:cxn>
                <a:cxn ang="0">
                  <a:pos x="12" y="72"/>
                </a:cxn>
                <a:cxn ang="0">
                  <a:pos x="12" y="72"/>
                </a:cxn>
              </a:cxnLst>
              <a:rect l="0" t="0" r="r" b="b"/>
              <a:pathLst>
                <a:path w="90" h="108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8" name="Freeform 26"/>
            <p:cNvSpPr>
              <a:spLocks noEditPoints="1"/>
            </p:cNvSpPr>
            <p:nvPr/>
          </p:nvSpPr>
          <p:spPr bwMode="ltGray">
            <a:xfrm>
              <a:off x="2400" y="3872"/>
              <a:ext cx="72" cy="90"/>
            </a:xfrm>
            <a:custGeom>
              <a:avLst/>
              <a:gdLst/>
              <a:ahLst/>
              <a:cxnLst>
                <a:cxn ang="0">
                  <a:pos x="71" y="90"/>
                </a:cxn>
                <a:cxn ang="0">
                  <a:pos x="71" y="60"/>
                </a:cxn>
                <a:cxn ang="0">
                  <a:pos x="71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30" y="78"/>
                </a:cxn>
                <a:cxn ang="0">
                  <a:pos x="54" y="90"/>
                </a:cxn>
                <a:cxn ang="0">
                  <a:pos x="71" y="90"/>
                </a:cxn>
                <a:cxn ang="0">
                  <a:pos x="71" y="90"/>
                </a:cxn>
                <a:cxn ang="0">
                  <a:pos x="24" y="18"/>
                </a:cxn>
                <a:cxn ang="0">
                  <a:pos x="42" y="18"/>
                </a:cxn>
                <a:cxn ang="0">
                  <a:pos x="54" y="18"/>
                </a:cxn>
                <a:cxn ang="0">
                  <a:pos x="60" y="42"/>
                </a:cxn>
                <a:cxn ang="0">
                  <a:pos x="60" y="66"/>
                </a:cxn>
                <a:cxn ang="0">
                  <a:pos x="60" y="72"/>
                </a:cxn>
                <a:cxn ang="0">
                  <a:pos x="60" y="78"/>
                </a:cxn>
                <a:cxn ang="0">
                  <a:pos x="42" y="72"/>
                </a:cxn>
                <a:cxn ang="0">
                  <a:pos x="24" y="66"/>
                </a:cxn>
                <a:cxn ang="0">
                  <a:pos x="12" y="48"/>
                </a:cxn>
                <a:cxn ang="0">
                  <a:pos x="12" y="30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71" h="90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ltGray">
            <a:xfrm>
              <a:off x="2444" y="3838"/>
              <a:ext cx="1380" cy="389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ltGray">
            <a:xfrm>
              <a:off x="2394" y="3834"/>
              <a:ext cx="1502" cy="288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ltGray">
            <a:xfrm>
              <a:off x="2441" y="3860"/>
              <a:ext cx="1425" cy="22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ltGray">
            <a:xfrm>
              <a:off x="3743" y="3788"/>
              <a:ext cx="90" cy="96"/>
            </a:xfrm>
            <a:custGeom>
              <a:avLst/>
              <a:gdLst/>
              <a:ahLst/>
              <a:cxnLst>
                <a:cxn ang="0">
                  <a:pos x="66" y="96"/>
                </a:cxn>
                <a:cxn ang="0">
                  <a:pos x="78" y="66"/>
                </a:cxn>
                <a:cxn ang="0">
                  <a:pos x="90" y="42"/>
                </a:cxn>
                <a:cxn ang="0">
                  <a:pos x="78" y="18"/>
                </a:cxn>
                <a:cxn ang="0">
                  <a:pos x="60" y="0"/>
                </a:cxn>
                <a:cxn ang="0">
                  <a:pos x="30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6" y="60"/>
                </a:cxn>
                <a:cxn ang="0">
                  <a:pos x="24" y="78"/>
                </a:cxn>
                <a:cxn ang="0">
                  <a:pos x="48" y="90"/>
                </a:cxn>
                <a:cxn ang="0">
                  <a:pos x="66" y="96"/>
                </a:cxn>
                <a:cxn ang="0">
                  <a:pos x="66" y="96"/>
                </a:cxn>
                <a:cxn ang="0">
                  <a:pos x="42" y="18"/>
                </a:cxn>
                <a:cxn ang="0">
                  <a:pos x="60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66" y="72"/>
                </a:cxn>
                <a:cxn ang="0">
                  <a:pos x="60" y="78"/>
                </a:cxn>
                <a:cxn ang="0">
                  <a:pos x="60" y="84"/>
                </a:cxn>
                <a:cxn ang="0">
                  <a:pos x="42" y="72"/>
                </a:cxn>
                <a:cxn ang="0">
                  <a:pos x="30" y="66"/>
                </a:cxn>
                <a:cxn ang="0">
                  <a:pos x="18" y="42"/>
                </a:cxn>
                <a:cxn ang="0">
                  <a:pos x="24" y="30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90" h="96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ltGray">
            <a:xfrm>
              <a:off x="5422" y="3603"/>
              <a:ext cx="72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48" y="108"/>
                </a:cxn>
                <a:cxn ang="0">
                  <a:pos x="66" y="96"/>
                </a:cxn>
                <a:cxn ang="0">
                  <a:pos x="72" y="66"/>
                </a:cxn>
                <a:cxn ang="0">
                  <a:pos x="66" y="42"/>
                </a:cxn>
                <a:cxn ang="0">
                  <a:pos x="60" y="18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18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24" y="36"/>
                </a:cxn>
                <a:cxn ang="0">
                  <a:pos x="30" y="24"/>
                </a:cxn>
                <a:cxn ang="0">
                  <a:pos x="36" y="18"/>
                </a:cxn>
                <a:cxn ang="0">
                  <a:pos x="54" y="30"/>
                </a:cxn>
                <a:cxn ang="0">
                  <a:pos x="60" y="48"/>
                </a:cxn>
                <a:cxn ang="0">
                  <a:pos x="66" y="72"/>
                </a:cxn>
                <a:cxn ang="0">
                  <a:pos x="66" y="84"/>
                </a:cxn>
                <a:cxn ang="0">
                  <a:pos x="54" y="96"/>
                </a:cxn>
                <a:cxn ang="0">
                  <a:pos x="30" y="102"/>
                </a:cxn>
                <a:cxn ang="0">
                  <a:pos x="24" y="96"/>
                </a:cxn>
                <a:cxn ang="0">
                  <a:pos x="12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72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ltGray">
            <a:xfrm>
              <a:off x="4238" y="1773"/>
              <a:ext cx="173" cy="2539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ltGray">
            <a:xfrm>
              <a:off x="4288" y="1545"/>
              <a:ext cx="76" cy="24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6" name="AutoShape 34"/>
            <p:cNvSpPr>
              <a:spLocks noChangeArrowheads="1"/>
            </p:cNvSpPr>
            <p:nvPr/>
          </p:nvSpPr>
          <p:spPr bwMode="ltGray">
            <a:xfrm>
              <a:off x="4220" y="1743"/>
              <a:ext cx="205" cy="5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ltGray">
            <a:xfrm>
              <a:off x="4306" y="1529"/>
              <a:ext cx="252" cy="1576"/>
            </a:xfrm>
            <a:custGeom>
              <a:avLst/>
              <a:gdLst/>
              <a:ahLst/>
              <a:cxnLst>
                <a:cxn ang="0">
                  <a:pos x="252" y="1576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0" y="12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8" y="48"/>
                </a:cxn>
                <a:cxn ang="0">
                  <a:pos x="88" y="66"/>
                </a:cxn>
              </a:cxnLst>
              <a:rect l="0" t="0" r="r" b="b"/>
              <a:pathLst>
                <a:path w="252" h="1576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ltGray">
            <a:xfrm>
              <a:off x="4169" y="1421"/>
              <a:ext cx="317" cy="13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227" y="6"/>
                </a:cxn>
                <a:cxn ang="0">
                  <a:pos x="275" y="36"/>
                </a:cxn>
                <a:cxn ang="0">
                  <a:pos x="304" y="78"/>
                </a:cxn>
                <a:cxn ang="0">
                  <a:pos x="316" y="138"/>
                </a:cxn>
                <a:cxn ang="0">
                  <a:pos x="0" y="138"/>
                </a:cxn>
                <a:cxn ang="0">
                  <a:pos x="11" y="78"/>
                </a:cxn>
                <a:cxn ang="0">
                  <a:pos x="47" y="36"/>
                </a:cxn>
                <a:cxn ang="0">
                  <a:pos x="95" y="6"/>
                </a:cxn>
                <a:cxn ang="0">
                  <a:pos x="161" y="0"/>
                </a:cxn>
                <a:cxn ang="0">
                  <a:pos x="161" y="0"/>
                </a:cxn>
              </a:cxnLst>
              <a:rect l="0" t="0" r="r" b="b"/>
              <a:pathLst>
                <a:path w="316" h="138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270375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270376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685800" y="1768475"/>
            <a:ext cx="7772400" cy="1736725"/>
          </a:xfrm>
        </p:spPr>
        <p:txBody>
          <a:bodyPr anchor="b" anchorCtr="1"/>
          <a:lstStyle>
            <a:lvl1pPr>
              <a:defRPr sz="66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9" name="Rectangle 3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fld id="{DEC26BFF-7AA4-4D65-93C0-90922A0E2B80}" type="datetime1">
              <a:rPr lang="zh-TW" altLang="en-US"/>
              <a:pPr>
                <a:defRPr/>
              </a:pPr>
              <a:t>2017/9/25</a:t>
            </a:fld>
            <a:endParaRPr lang="en-US" altLang="zh-TW"/>
          </a:p>
          <a:p>
            <a:pPr>
              <a:defRPr/>
            </a:pPr>
            <a:r>
              <a:rPr lang="en-US" altLang="zh-TW"/>
              <a:t>Statistics I</a:t>
            </a:r>
          </a:p>
        </p:txBody>
      </p:sp>
      <p:sp>
        <p:nvSpPr>
          <p:cNvPr id="40" name="Rectangle 3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8E349CD-2DB3-4491-A25E-06E4A30FC4D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BA178E-A457-461A-B85B-8051A1386F69}" type="datetime1">
              <a:rPr lang="zh-TW" altLang="en-US"/>
              <a:pPr>
                <a:defRPr/>
              </a:pPr>
              <a:t>2017/9/25</a:t>
            </a:fld>
            <a:endParaRPr lang="en-US" altLang="zh-TW"/>
          </a:p>
          <a:p>
            <a:pPr>
              <a:defRPr/>
            </a:pPr>
            <a:r>
              <a:rPr lang="en-US" altLang="zh-TW"/>
              <a:t>Statistics I</a:t>
            </a: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DCF29-DC46-4628-82D5-C5C9327A9F8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14086-8B30-498A-BF5A-81505353D2C2}" type="datetime1">
              <a:rPr lang="zh-TW" altLang="en-US"/>
              <a:pPr>
                <a:defRPr/>
              </a:pPr>
              <a:t>2017/9/25</a:t>
            </a:fld>
            <a:endParaRPr lang="en-US" altLang="zh-TW"/>
          </a:p>
          <a:p>
            <a:pPr>
              <a:defRPr/>
            </a:pPr>
            <a:r>
              <a:rPr lang="en-US" altLang="zh-TW"/>
              <a:t>Statistics I</a:t>
            </a: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35C378-3148-42B9-AB67-8B95766101B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77AB84-970E-463E-A3C9-B4F2EBA501F2}" type="datetime1">
              <a:rPr lang="zh-TW" altLang="en-US"/>
              <a:pPr>
                <a:defRPr/>
              </a:pPr>
              <a:t>2017/9/25</a:t>
            </a:fld>
            <a:endParaRPr lang="en-US" altLang="zh-TW"/>
          </a:p>
          <a:p>
            <a:pPr>
              <a:defRPr/>
            </a:pPr>
            <a:r>
              <a:rPr lang="en-US" altLang="zh-TW"/>
              <a:t>Statistics I</a:t>
            </a: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FA47A6-3D81-47DE-A887-12CB5B46227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2166AD-3074-4728-9785-A334C1B4863B}" type="datetime1">
              <a:rPr lang="zh-TW" altLang="en-US"/>
              <a:pPr>
                <a:defRPr/>
              </a:pPr>
              <a:t>2017/9/25</a:t>
            </a:fld>
            <a:endParaRPr lang="en-US" altLang="zh-TW"/>
          </a:p>
          <a:p>
            <a:pPr>
              <a:defRPr/>
            </a:pPr>
            <a:r>
              <a:rPr lang="en-US" altLang="zh-TW"/>
              <a:t>Statistics I</a:t>
            </a:r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B04CE-09B4-47D5-8016-7FFE52EDFD8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28AF91-73F9-4471-9ABE-43F231DAE41F}" type="datetime1">
              <a:rPr lang="zh-TW" altLang="en-US"/>
              <a:pPr>
                <a:defRPr/>
              </a:pPr>
              <a:t>2017/9/25</a:t>
            </a:fld>
            <a:endParaRPr lang="en-US" altLang="zh-TW"/>
          </a:p>
          <a:p>
            <a:pPr>
              <a:defRPr/>
            </a:pPr>
            <a:r>
              <a:rPr lang="en-US" altLang="zh-TW"/>
              <a:t>Statistics I</a:t>
            </a: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C9BAF2-D3B2-418D-92E0-1B76DC671DF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3E3731-498E-4855-A180-F19A24D6CA6B}" type="datetime1">
              <a:rPr lang="zh-TW" altLang="en-US"/>
              <a:pPr>
                <a:defRPr/>
              </a:pPr>
              <a:t>2017/9/25</a:t>
            </a:fld>
            <a:endParaRPr lang="en-US" altLang="zh-TW"/>
          </a:p>
          <a:p>
            <a:pPr>
              <a:defRPr/>
            </a:pPr>
            <a:r>
              <a:rPr lang="en-US" altLang="zh-TW"/>
              <a:t>Statistics I</a:t>
            </a: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091459-F295-45DB-A0F6-263F942B6DD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3B83E-0DEC-4FE5-A506-8455F7FEF41C}" type="datetime1">
              <a:rPr lang="zh-TW" altLang="en-US"/>
              <a:pPr>
                <a:defRPr/>
              </a:pPr>
              <a:t>2017/9/25</a:t>
            </a:fld>
            <a:endParaRPr lang="en-US" altLang="zh-TW"/>
          </a:p>
          <a:p>
            <a:pPr>
              <a:defRPr/>
            </a:pPr>
            <a:r>
              <a:rPr lang="en-US" altLang="zh-TW"/>
              <a:t>Statistics I</a:t>
            </a:r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15896E-8E18-4DA6-A9F4-1537589F469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E36AD-4852-472E-86AF-15FE13C85015}" type="datetime1">
              <a:rPr lang="zh-TW" altLang="en-US"/>
              <a:pPr>
                <a:defRPr/>
              </a:pPr>
              <a:t>2017/9/25</a:t>
            </a:fld>
            <a:endParaRPr lang="en-US" altLang="zh-TW"/>
          </a:p>
          <a:p>
            <a:pPr>
              <a:defRPr/>
            </a:pPr>
            <a:r>
              <a:rPr lang="en-US" altLang="zh-TW"/>
              <a:t>Statistics I</a:t>
            </a:r>
          </a:p>
        </p:txBody>
      </p:sp>
      <p:sp>
        <p:nvSpPr>
          <p:cNvPr id="8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97588-6F9A-4F57-8FCB-9F25474C544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AD109F-DC86-4086-94FB-CD96EBE7D2FC}" type="datetime1">
              <a:rPr lang="zh-TW" altLang="en-US"/>
              <a:pPr>
                <a:defRPr/>
              </a:pPr>
              <a:t>2017/9/25</a:t>
            </a:fld>
            <a:endParaRPr lang="en-US" altLang="zh-TW"/>
          </a:p>
          <a:p>
            <a:pPr>
              <a:defRPr/>
            </a:pPr>
            <a:r>
              <a:rPr lang="en-US" altLang="zh-TW"/>
              <a:t>Statistics I</a:t>
            </a:r>
          </a:p>
        </p:txBody>
      </p:sp>
      <p:sp>
        <p:nvSpPr>
          <p:cNvPr id="4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BB05D9-193C-4568-99ED-FC250E7C471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727668-FF5F-4A6F-9130-C771141E25D0}" type="datetime1">
              <a:rPr lang="zh-TW" altLang="en-US"/>
              <a:pPr>
                <a:defRPr/>
              </a:pPr>
              <a:t>2017/9/25</a:t>
            </a:fld>
            <a:endParaRPr lang="en-US" altLang="zh-TW"/>
          </a:p>
          <a:p>
            <a:pPr>
              <a:defRPr/>
            </a:pPr>
            <a:r>
              <a:rPr lang="en-US" altLang="zh-TW"/>
              <a:t>Statistics I</a:t>
            </a:r>
          </a:p>
        </p:txBody>
      </p:sp>
      <p:sp>
        <p:nvSpPr>
          <p:cNvPr id="3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93308-FB9F-4225-B89D-B1E09FBA41B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CEA45F-58F5-4A92-81B6-59E575A06138}" type="datetime1">
              <a:rPr lang="zh-TW" altLang="en-US"/>
              <a:pPr>
                <a:defRPr/>
              </a:pPr>
              <a:t>2017/9/25</a:t>
            </a:fld>
            <a:endParaRPr lang="en-US" altLang="zh-TW"/>
          </a:p>
          <a:p>
            <a:pPr>
              <a:defRPr/>
            </a:pPr>
            <a:r>
              <a:rPr lang="en-US" altLang="zh-TW"/>
              <a:t>Statistics I</a:t>
            </a:r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A2BED-1403-47B4-BC0C-BDA0D92FCC3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50B2F6-B16E-43D1-B0B3-7A0F57F72760}" type="datetime1">
              <a:rPr lang="zh-TW" altLang="en-US"/>
              <a:pPr>
                <a:defRPr/>
              </a:pPr>
              <a:t>2017/9/25</a:t>
            </a:fld>
            <a:endParaRPr lang="en-US" altLang="zh-TW"/>
          </a:p>
          <a:p>
            <a:pPr>
              <a:defRPr/>
            </a:pPr>
            <a:r>
              <a:rPr lang="en-US" altLang="zh-TW"/>
              <a:t>Statistics I</a:t>
            </a:r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C67D58-CA43-44EB-AE3C-8939B103EDA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2"/>
            </a:gs>
            <a:gs pos="5000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Group 2"/>
          <p:cNvGrpSpPr>
            <a:grpSpLocks/>
          </p:cNvGrpSpPr>
          <p:nvPr/>
        </p:nvGrpSpPr>
        <p:grpSpPr bwMode="auto">
          <a:xfrm>
            <a:off x="3800475" y="1789113"/>
            <a:ext cx="5340350" cy="5056187"/>
            <a:chOff x="2394" y="1127"/>
            <a:chExt cx="3364" cy="3185"/>
          </a:xfrm>
        </p:grpSpPr>
        <p:sp>
          <p:nvSpPr>
            <p:cNvPr id="269315" name="Rectangle 3"/>
            <p:cNvSpPr>
              <a:spLocks noChangeArrowheads="1"/>
            </p:cNvSpPr>
            <p:nvPr userDrawn="1"/>
          </p:nvSpPr>
          <p:spPr bwMode="ltGray">
            <a:xfrm>
              <a:off x="4230" y="1365"/>
              <a:ext cx="197" cy="10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16" name="Oval 4"/>
            <p:cNvSpPr>
              <a:spLocks noChangeArrowheads="1"/>
            </p:cNvSpPr>
            <p:nvPr userDrawn="1"/>
          </p:nvSpPr>
          <p:spPr bwMode="ltGray">
            <a:xfrm>
              <a:off x="4299" y="1185"/>
              <a:ext cx="47" cy="4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17" name="Rectangle 5"/>
            <p:cNvSpPr>
              <a:spLocks noChangeArrowheads="1"/>
            </p:cNvSpPr>
            <p:nvPr userDrawn="1"/>
          </p:nvSpPr>
          <p:spPr bwMode="ltGray">
            <a:xfrm rot="995337">
              <a:off x="5205" y="1495"/>
              <a:ext cx="6" cy="20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18" name="Freeform 6"/>
            <p:cNvSpPr>
              <a:spLocks noEditPoints="1"/>
            </p:cNvSpPr>
            <p:nvPr userDrawn="1"/>
          </p:nvSpPr>
          <p:spPr bwMode="ltGray">
            <a:xfrm>
              <a:off x="4871" y="3508"/>
              <a:ext cx="66" cy="96"/>
            </a:xfrm>
            <a:custGeom>
              <a:avLst/>
              <a:gdLst/>
              <a:ahLst/>
              <a:cxnLst>
                <a:cxn ang="0">
                  <a:pos x="18" y="96"/>
                </a:cxn>
                <a:cxn ang="0">
                  <a:pos x="42" y="78"/>
                </a:cxn>
                <a:cxn ang="0">
                  <a:pos x="60" y="60"/>
                </a:cxn>
                <a:cxn ang="0">
                  <a:pos x="66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0" y="60"/>
                </a:cxn>
                <a:cxn ang="0">
                  <a:pos x="12" y="84"/>
                </a:cxn>
                <a:cxn ang="0">
                  <a:pos x="18" y="96"/>
                </a:cxn>
                <a:cxn ang="0">
                  <a:pos x="18" y="96"/>
                </a:cxn>
                <a:cxn ang="0">
                  <a:pos x="42" y="18"/>
                </a:cxn>
                <a:cxn ang="0">
                  <a:pos x="54" y="24"/>
                </a:cxn>
                <a:cxn ang="0">
                  <a:pos x="60" y="36"/>
                </a:cxn>
                <a:cxn ang="0">
                  <a:pos x="60" y="48"/>
                </a:cxn>
                <a:cxn ang="0">
                  <a:pos x="54" y="54"/>
                </a:cxn>
                <a:cxn ang="0">
                  <a:pos x="36" y="72"/>
                </a:cxn>
                <a:cxn ang="0">
                  <a:pos x="24" y="78"/>
                </a:cxn>
                <a:cxn ang="0">
                  <a:pos x="24" y="78"/>
                </a:cxn>
                <a:cxn ang="0">
                  <a:pos x="12" y="48"/>
                </a:cxn>
                <a:cxn ang="0">
                  <a:pos x="18" y="24"/>
                </a:cxn>
                <a:cxn ang="0">
                  <a:pos x="30" y="18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66" h="9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19" name="Rectangle 7"/>
            <p:cNvSpPr>
              <a:spLocks noChangeArrowheads="1"/>
            </p:cNvSpPr>
            <p:nvPr userDrawn="1"/>
          </p:nvSpPr>
          <p:spPr bwMode="ltGray">
            <a:xfrm rot="91736">
              <a:off x="5487" y="1535"/>
              <a:ext cx="6" cy="1998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20" name="Rectangle 8"/>
            <p:cNvSpPr>
              <a:spLocks noChangeArrowheads="1"/>
            </p:cNvSpPr>
            <p:nvPr userDrawn="1"/>
          </p:nvSpPr>
          <p:spPr bwMode="ltGray">
            <a:xfrm rot="-926223">
              <a:off x="5640" y="1521"/>
              <a:ext cx="6" cy="881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21" name="Rectangle 9"/>
            <p:cNvSpPr>
              <a:spLocks noChangeArrowheads="1"/>
            </p:cNvSpPr>
            <p:nvPr userDrawn="1"/>
          </p:nvSpPr>
          <p:spPr bwMode="ltGray">
            <a:xfrm rot="-1140313">
              <a:off x="3444" y="1816"/>
              <a:ext cx="6" cy="203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22" name="Rectangle 10"/>
            <p:cNvSpPr>
              <a:spLocks noChangeArrowheads="1"/>
            </p:cNvSpPr>
            <p:nvPr userDrawn="1"/>
          </p:nvSpPr>
          <p:spPr bwMode="ltGray">
            <a:xfrm rot="1114412">
              <a:off x="2757" y="1821"/>
              <a:ext cx="6" cy="21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23" name="Rectangle 11"/>
            <p:cNvSpPr>
              <a:spLocks noChangeArrowheads="1"/>
            </p:cNvSpPr>
            <p:nvPr userDrawn="1"/>
          </p:nvSpPr>
          <p:spPr bwMode="ltGray">
            <a:xfrm rot="254676">
              <a:off x="3035" y="1870"/>
              <a:ext cx="6" cy="190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24" name="Freeform 12"/>
            <p:cNvSpPr>
              <a:spLocks/>
            </p:cNvSpPr>
            <p:nvPr userDrawn="1"/>
          </p:nvSpPr>
          <p:spPr bwMode="ltGray">
            <a:xfrm>
              <a:off x="4007" y="3021"/>
              <a:ext cx="623" cy="156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162" y="36"/>
                </a:cxn>
                <a:cxn ang="0">
                  <a:pos x="251" y="36"/>
                </a:cxn>
                <a:cxn ang="0">
                  <a:pos x="354" y="30"/>
                </a:cxn>
                <a:cxn ang="0">
                  <a:pos x="473" y="18"/>
                </a:cxn>
                <a:cxn ang="0">
                  <a:pos x="611" y="0"/>
                </a:cxn>
                <a:cxn ang="0">
                  <a:pos x="623" y="114"/>
                </a:cxn>
                <a:cxn ang="0">
                  <a:pos x="497" y="138"/>
                </a:cxn>
                <a:cxn ang="0">
                  <a:pos x="414" y="150"/>
                </a:cxn>
                <a:cxn ang="0">
                  <a:pos x="318" y="156"/>
                </a:cxn>
                <a:cxn ang="0">
                  <a:pos x="215" y="156"/>
                </a:cxn>
                <a:cxn ang="0">
                  <a:pos x="108" y="150"/>
                </a:cxn>
                <a:cxn ang="0">
                  <a:pos x="0" y="13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623" h="156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25" name="Freeform 13"/>
            <p:cNvSpPr>
              <a:spLocks/>
            </p:cNvSpPr>
            <p:nvPr userDrawn="1"/>
          </p:nvSpPr>
          <p:spPr bwMode="ltGray">
            <a:xfrm>
              <a:off x="4762" y="3591"/>
              <a:ext cx="996" cy="126"/>
            </a:xfrm>
            <a:custGeom>
              <a:avLst/>
              <a:gdLst/>
              <a:ahLst/>
              <a:cxnLst>
                <a:cxn ang="0">
                  <a:pos x="754" y="6"/>
                </a:cxn>
                <a:cxn ang="0">
                  <a:pos x="652" y="6"/>
                </a:cxn>
                <a:cxn ang="0">
                  <a:pos x="563" y="6"/>
                </a:cxn>
                <a:cxn ang="0">
                  <a:pos x="479" y="6"/>
                </a:cxn>
                <a:cxn ang="0">
                  <a:pos x="401" y="6"/>
                </a:cxn>
                <a:cxn ang="0">
                  <a:pos x="335" y="0"/>
                </a:cxn>
                <a:cxn ang="0">
                  <a:pos x="276" y="0"/>
                </a:cxn>
                <a:cxn ang="0">
                  <a:pos x="222" y="0"/>
                </a:cxn>
                <a:cxn ang="0">
                  <a:pos x="180" y="6"/>
                </a:cxn>
                <a:cxn ang="0">
                  <a:pos x="138" y="6"/>
                </a:cxn>
                <a:cxn ang="0">
                  <a:pos x="108" y="6"/>
                </a:cxn>
                <a:cxn ang="0">
                  <a:pos x="54" y="6"/>
                </a:cxn>
                <a:cxn ang="0">
                  <a:pos x="24" y="12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12" y="42"/>
                </a:cxn>
                <a:cxn ang="0">
                  <a:pos x="18" y="48"/>
                </a:cxn>
                <a:cxn ang="0">
                  <a:pos x="30" y="54"/>
                </a:cxn>
                <a:cxn ang="0">
                  <a:pos x="60" y="60"/>
                </a:cxn>
                <a:cxn ang="0">
                  <a:pos x="90" y="72"/>
                </a:cxn>
                <a:cxn ang="0">
                  <a:pos x="144" y="84"/>
                </a:cxn>
                <a:cxn ang="0">
                  <a:pos x="210" y="90"/>
                </a:cxn>
                <a:cxn ang="0">
                  <a:pos x="293" y="102"/>
                </a:cxn>
                <a:cxn ang="0">
                  <a:pos x="389" y="108"/>
                </a:cxn>
                <a:cxn ang="0">
                  <a:pos x="503" y="120"/>
                </a:cxn>
                <a:cxn ang="0">
                  <a:pos x="622" y="120"/>
                </a:cxn>
                <a:cxn ang="0">
                  <a:pos x="754" y="126"/>
                </a:cxn>
                <a:cxn ang="0">
                  <a:pos x="873" y="126"/>
                </a:cxn>
                <a:cxn ang="0">
                  <a:pos x="993" y="126"/>
                </a:cxn>
                <a:cxn ang="0">
                  <a:pos x="993" y="12"/>
                </a:cxn>
                <a:cxn ang="0">
                  <a:pos x="879" y="12"/>
                </a:cxn>
                <a:cxn ang="0">
                  <a:pos x="754" y="6"/>
                </a:cxn>
                <a:cxn ang="0">
                  <a:pos x="754" y="6"/>
                </a:cxn>
              </a:cxnLst>
              <a:rect l="0" t="0" r="r" b="b"/>
              <a:pathLst>
                <a:path w="993" h="126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26" name="Freeform 14"/>
            <p:cNvSpPr>
              <a:spLocks/>
            </p:cNvSpPr>
            <p:nvPr userDrawn="1"/>
          </p:nvSpPr>
          <p:spPr bwMode="ltGray">
            <a:xfrm>
              <a:off x="4786" y="3645"/>
              <a:ext cx="972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54"/>
                </a:cxn>
                <a:cxn ang="0">
                  <a:pos x="66" y="96"/>
                </a:cxn>
                <a:cxn ang="0">
                  <a:pos x="120" y="137"/>
                </a:cxn>
                <a:cxn ang="0">
                  <a:pos x="198" y="173"/>
                </a:cxn>
                <a:cxn ang="0">
                  <a:pos x="293" y="203"/>
                </a:cxn>
                <a:cxn ang="0">
                  <a:pos x="353" y="215"/>
                </a:cxn>
                <a:cxn ang="0">
                  <a:pos x="413" y="227"/>
                </a:cxn>
                <a:cxn ang="0">
                  <a:pos x="479" y="233"/>
                </a:cxn>
                <a:cxn ang="0">
                  <a:pos x="556" y="239"/>
                </a:cxn>
                <a:cxn ang="0">
                  <a:pos x="634" y="245"/>
                </a:cxn>
                <a:cxn ang="0">
                  <a:pos x="724" y="245"/>
                </a:cxn>
                <a:cxn ang="0">
                  <a:pos x="855" y="245"/>
                </a:cxn>
                <a:cxn ang="0">
                  <a:pos x="969" y="239"/>
                </a:cxn>
                <a:cxn ang="0">
                  <a:pos x="969" y="60"/>
                </a:cxn>
                <a:cxn ang="0">
                  <a:pos x="700" y="60"/>
                </a:cxn>
                <a:cxn ang="0">
                  <a:pos x="503" y="54"/>
                </a:cxn>
                <a:cxn ang="0">
                  <a:pos x="317" y="42"/>
                </a:cxn>
                <a:cxn ang="0">
                  <a:pos x="150" y="24"/>
                </a:cxn>
                <a:cxn ang="0">
                  <a:pos x="7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9" h="245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27" name="Freeform 15"/>
            <p:cNvSpPr>
              <a:spLocks/>
            </p:cNvSpPr>
            <p:nvPr userDrawn="1"/>
          </p:nvSpPr>
          <p:spPr bwMode="ltGray">
            <a:xfrm>
              <a:off x="4804" y="3591"/>
              <a:ext cx="954" cy="90"/>
            </a:xfrm>
            <a:custGeom>
              <a:avLst/>
              <a:gdLst/>
              <a:ahLst/>
              <a:cxnLst>
                <a:cxn ang="0">
                  <a:pos x="700" y="0"/>
                </a:cxn>
                <a:cxn ang="0">
                  <a:pos x="598" y="0"/>
                </a:cxn>
                <a:cxn ang="0">
                  <a:pos x="515" y="0"/>
                </a:cxn>
                <a:cxn ang="0">
                  <a:pos x="431" y="0"/>
                </a:cxn>
                <a:cxn ang="0">
                  <a:pos x="365" y="0"/>
                </a:cxn>
                <a:cxn ang="0">
                  <a:pos x="299" y="0"/>
                </a:cxn>
                <a:cxn ang="0">
                  <a:pos x="245" y="0"/>
                </a:cxn>
                <a:cxn ang="0">
                  <a:pos x="198" y="0"/>
                </a:cxn>
                <a:cxn ang="0">
                  <a:pos x="162" y="0"/>
                </a:cxn>
                <a:cxn ang="0">
                  <a:pos x="126" y="6"/>
                </a:cxn>
                <a:cxn ang="0">
                  <a:pos x="96" y="6"/>
                </a:cxn>
                <a:cxn ang="0">
                  <a:pos x="54" y="12"/>
                </a:cxn>
                <a:cxn ang="0">
                  <a:pos x="30" y="12"/>
                </a:cxn>
                <a:cxn ang="0">
                  <a:pos x="12" y="18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6" y="30"/>
                </a:cxn>
                <a:cxn ang="0">
                  <a:pos x="24" y="36"/>
                </a:cxn>
                <a:cxn ang="0">
                  <a:pos x="54" y="42"/>
                </a:cxn>
                <a:cxn ang="0">
                  <a:pos x="102" y="54"/>
                </a:cxn>
                <a:cxn ang="0">
                  <a:pos x="168" y="60"/>
                </a:cxn>
                <a:cxn ang="0">
                  <a:pos x="251" y="66"/>
                </a:cxn>
                <a:cxn ang="0">
                  <a:pos x="341" y="78"/>
                </a:cxn>
                <a:cxn ang="0">
                  <a:pos x="449" y="84"/>
                </a:cxn>
                <a:cxn ang="0">
                  <a:pos x="568" y="84"/>
                </a:cxn>
                <a:cxn ang="0">
                  <a:pos x="694" y="90"/>
                </a:cxn>
                <a:cxn ang="0">
                  <a:pos x="825" y="90"/>
                </a:cxn>
                <a:cxn ang="0">
                  <a:pos x="951" y="90"/>
                </a:cxn>
                <a:cxn ang="0">
                  <a:pos x="951" y="6"/>
                </a:cxn>
                <a:cxn ang="0">
                  <a:pos x="831" y="6"/>
                </a:cxn>
                <a:cxn ang="0">
                  <a:pos x="772" y="6"/>
                </a:cxn>
                <a:cxn ang="0">
                  <a:pos x="700" y="0"/>
                </a:cxn>
                <a:cxn ang="0">
                  <a:pos x="700" y="0"/>
                </a:cxn>
              </a:cxnLst>
              <a:rect l="0" t="0" r="r" b="b"/>
              <a:pathLst>
                <a:path w="951" h="90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28" name="Freeform 16"/>
            <p:cNvSpPr>
              <a:spLocks/>
            </p:cNvSpPr>
            <p:nvPr userDrawn="1"/>
          </p:nvSpPr>
          <p:spPr bwMode="ltGray">
            <a:xfrm>
              <a:off x="3059" y="1541"/>
              <a:ext cx="102" cy="15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2"/>
                </a:cxn>
                <a:cxn ang="0">
                  <a:pos x="30" y="72"/>
                </a:cxn>
                <a:cxn ang="0">
                  <a:pos x="30" y="155"/>
                </a:cxn>
                <a:cxn ang="0">
                  <a:pos x="72" y="155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5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29" name="Freeform 17"/>
            <p:cNvSpPr>
              <a:spLocks noEditPoints="1"/>
            </p:cNvSpPr>
            <p:nvPr userDrawn="1"/>
          </p:nvSpPr>
          <p:spPr bwMode="ltGray">
            <a:xfrm>
              <a:off x="3059" y="1690"/>
              <a:ext cx="90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72" y="72"/>
                </a:cxn>
                <a:cxn ang="0">
                  <a:pos x="84" y="48"/>
                </a:cxn>
                <a:cxn ang="0">
                  <a:pos x="90" y="36"/>
                </a:cxn>
                <a:cxn ang="0">
                  <a:pos x="84" y="24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0"/>
                </a:cxn>
                <a:cxn ang="0">
                  <a:pos x="12" y="12"/>
                </a:cxn>
                <a:cxn ang="0">
                  <a:pos x="6" y="24"/>
                </a:cxn>
                <a:cxn ang="0">
                  <a:pos x="0" y="36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54" y="66"/>
                </a:cxn>
                <a:cxn ang="0">
                  <a:pos x="48" y="78"/>
                </a:cxn>
                <a:cxn ang="0">
                  <a:pos x="30" y="66"/>
                </a:cxn>
                <a:cxn ang="0">
                  <a:pos x="24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90" h="96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30" name="Freeform 18"/>
            <p:cNvSpPr>
              <a:spLocks noEditPoints="1"/>
            </p:cNvSpPr>
            <p:nvPr userDrawn="1"/>
          </p:nvSpPr>
          <p:spPr bwMode="ltGray">
            <a:xfrm>
              <a:off x="3059" y="1768"/>
              <a:ext cx="90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54" y="108"/>
                </a:cxn>
                <a:cxn ang="0">
                  <a:pos x="78" y="96"/>
                </a:cxn>
                <a:cxn ang="0">
                  <a:pos x="90" y="72"/>
                </a:cxn>
                <a:cxn ang="0">
                  <a:pos x="84" y="42"/>
                </a:cxn>
                <a:cxn ang="0">
                  <a:pos x="66" y="24"/>
                </a:cxn>
                <a:cxn ang="0">
                  <a:pos x="54" y="1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30" y="36"/>
                </a:cxn>
                <a:cxn ang="0">
                  <a:pos x="42" y="24"/>
                </a:cxn>
                <a:cxn ang="0">
                  <a:pos x="48" y="18"/>
                </a:cxn>
                <a:cxn ang="0">
                  <a:pos x="66" y="30"/>
                </a:cxn>
                <a:cxn ang="0">
                  <a:pos x="72" y="48"/>
                </a:cxn>
                <a:cxn ang="0">
                  <a:pos x="78" y="72"/>
                </a:cxn>
                <a:cxn ang="0">
                  <a:pos x="78" y="84"/>
                </a:cxn>
                <a:cxn ang="0">
                  <a:pos x="66" y="96"/>
                </a:cxn>
                <a:cxn ang="0">
                  <a:pos x="42" y="102"/>
                </a:cxn>
                <a:cxn ang="0">
                  <a:pos x="30" y="96"/>
                </a:cxn>
                <a:cxn ang="0">
                  <a:pos x="18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90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31" name="Freeform 19"/>
            <p:cNvSpPr>
              <a:spLocks/>
            </p:cNvSpPr>
            <p:nvPr userDrawn="1"/>
          </p:nvSpPr>
          <p:spPr bwMode="ltGray">
            <a:xfrm>
              <a:off x="5470" y="1205"/>
              <a:ext cx="102" cy="156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6"/>
                </a:cxn>
                <a:cxn ang="0">
                  <a:pos x="30" y="72"/>
                </a:cxn>
                <a:cxn ang="0">
                  <a:pos x="30" y="156"/>
                </a:cxn>
                <a:cxn ang="0">
                  <a:pos x="72" y="156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6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32" name="Freeform 20"/>
            <p:cNvSpPr>
              <a:spLocks noEditPoints="1"/>
            </p:cNvSpPr>
            <p:nvPr userDrawn="1"/>
          </p:nvSpPr>
          <p:spPr bwMode="ltGray">
            <a:xfrm>
              <a:off x="5476" y="1349"/>
              <a:ext cx="84" cy="96"/>
            </a:xfrm>
            <a:custGeom>
              <a:avLst/>
              <a:gdLst/>
              <a:ahLst/>
              <a:cxnLst>
                <a:cxn ang="0">
                  <a:pos x="42" y="96"/>
                </a:cxn>
                <a:cxn ang="0">
                  <a:pos x="66" y="78"/>
                </a:cxn>
                <a:cxn ang="0">
                  <a:pos x="84" y="54"/>
                </a:cxn>
                <a:cxn ang="0">
                  <a:pos x="84" y="30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12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2" y="96"/>
                </a:cxn>
                <a:cxn ang="0">
                  <a:pos x="42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4"/>
                </a:cxn>
                <a:cxn ang="0">
                  <a:pos x="54" y="7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30" y="72"/>
                </a:cxn>
                <a:cxn ang="0">
                  <a:pos x="18" y="54"/>
                </a:cxn>
                <a:cxn ang="0">
                  <a:pos x="18" y="30"/>
                </a:cxn>
                <a:cxn ang="0">
                  <a:pos x="30" y="18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6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33" name="Freeform 21"/>
            <p:cNvSpPr>
              <a:spLocks noEditPoints="1"/>
            </p:cNvSpPr>
            <p:nvPr userDrawn="1"/>
          </p:nvSpPr>
          <p:spPr bwMode="ltGray">
            <a:xfrm>
              <a:off x="5470" y="1433"/>
              <a:ext cx="90" cy="108"/>
            </a:xfrm>
            <a:custGeom>
              <a:avLst/>
              <a:gdLst/>
              <a:ahLst/>
              <a:cxnLst>
                <a:cxn ang="0">
                  <a:pos x="6" y="90"/>
                </a:cxn>
                <a:cxn ang="0">
                  <a:pos x="18" y="102"/>
                </a:cxn>
                <a:cxn ang="0">
                  <a:pos x="30" y="108"/>
                </a:cxn>
                <a:cxn ang="0">
                  <a:pos x="60" y="108"/>
                </a:cxn>
                <a:cxn ang="0">
                  <a:pos x="84" y="96"/>
                </a:cxn>
                <a:cxn ang="0">
                  <a:pos x="90" y="84"/>
                </a:cxn>
                <a:cxn ang="0">
                  <a:pos x="90" y="66"/>
                </a:cxn>
                <a:cxn ang="0">
                  <a:pos x="84" y="36"/>
                </a:cxn>
                <a:cxn ang="0">
                  <a:pos x="72" y="18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12" y="48"/>
                </a:cxn>
                <a:cxn ang="0">
                  <a:pos x="0" y="66"/>
                </a:cxn>
                <a:cxn ang="0">
                  <a:pos x="6" y="90"/>
                </a:cxn>
                <a:cxn ang="0">
                  <a:pos x="6" y="90"/>
                </a:cxn>
                <a:cxn ang="0">
                  <a:pos x="18" y="66"/>
                </a:cxn>
                <a:cxn ang="0">
                  <a:pos x="24" y="48"/>
                </a:cxn>
                <a:cxn ang="0">
                  <a:pos x="36" y="30"/>
                </a:cxn>
                <a:cxn ang="0">
                  <a:pos x="42" y="18"/>
                </a:cxn>
                <a:cxn ang="0">
                  <a:pos x="48" y="12"/>
                </a:cxn>
                <a:cxn ang="0">
                  <a:pos x="78" y="42"/>
                </a:cxn>
                <a:cxn ang="0">
                  <a:pos x="84" y="66"/>
                </a:cxn>
                <a:cxn ang="0">
                  <a:pos x="66" y="90"/>
                </a:cxn>
                <a:cxn ang="0">
                  <a:pos x="54" y="96"/>
                </a:cxn>
                <a:cxn ang="0">
                  <a:pos x="42" y="96"/>
                </a:cxn>
                <a:cxn ang="0">
                  <a:pos x="30" y="96"/>
                </a:cxn>
                <a:cxn ang="0">
                  <a:pos x="24" y="84"/>
                </a:cxn>
                <a:cxn ang="0">
                  <a:pos x="18" y="78"/>
                </a:cxn>
                <a:cxn ang="0">
                  <a:pos x="18" y="66"/>
                </a:cxn>
                <a:cxn ang="0">
                  <a:pos x="18" y="66"/>
                </a:cxn>
              </a:cxnLst>
              <a:rect l="0" t="0" r="r" b="b"/>
              <a:pathLst>
                <a:path w="90" h="108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34" name="Freeform 22"/>
            <p:cNvSpPr>
              <a:spLocks noEditPoints="1"/>
            </p:cNvSpPr>
            <p:nvPr userDrawn="1"/>
          </p:nvSpPr>
          <p:spPr bwMode="ltGray">
            <a:xfrm>
              <a:off x="5428" y="3525"/>
              <a:ext cx="66" cy="96"/>
            </a:xfrm>
            <a:custGeom>
              <a:avLst/>
              <a:gdLst/>
              <a:ahLst/>
              <a:cxnLst>
                <a:cxn ang="0">
                  <a:pos x="30" y="96"/>
                </a:cxn>
                <a:cxn ang="0">
                  <a:pos x="54" y="72"/>
                </a:cxn>
                <a:cxn ang="0">
                  <a:pos x="66" y="48"/>
                </a:cxn>
                <a:cxn ang="0">
                  <a:pos x="66" y="24"/>
                </a:cxn>
                <a:cxn ang="0">
                  <a:pos x="54" y="6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6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18" y="84"/>
                </a:cxn>
                <a:cxn ang="0">
                  <a:pos x="30" y="96"/>
                </a:cxn>
                <a:cxn ang="0">
                  <a:pos x="30" y="96"/>
                </a:cxn>
                <a:cxn ang="0">
                  <a:pos x="30" y="12"/>
                </a:cxn>
                <a:cxn ang="0">
                  <a:pos x="48" y="18"/>
                </a:cxn>
                <a:cxn ang="0">
                  <a:pos x="54" y="24"/>
                </a:cxn>
                <a:cxn ang="0">
                  <a:pos x="54" y="36"/>
                </a:cxn>
                <a:cxn ang="0">
                  <a:pos x="48" y="48"/>
                </a:cxn>
                <a:cxn ang="0">
                  <a:pos x="36" y="66"/>
                </a:cxn>
                <a:cxn ang="0">
                  <a:pos x="30" y="78"/>
                </a:cxn>
                <a:cxn ang="0">
                  <a:pos x="18" y="66"/>
                </a:cxn>
                <a:cxn ang="0">
                  <a:pos x="12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66" h="9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35" name="Freeform 23"/>
            <p:cNvSpPr>
              <a:spLocks/>
            </p:cNvSpPr>
            <p:nvPr userDrawn="1"/>
          </p:nvSpPr>
          <p:spPr bwMode="ltGray">
            <a:xfrm>
              <a:off x="3017" y="1127"/>
              <a:ext cx="2603" cy="444"/>
            </a:xfrm>
            <a:custGeom>
              <a:avLst/>
              <a:gdLst/>
              <a:ahLst/>
              <a:cxnLst>
                <a:cxn ang="0">
                  <a:pos x="2577" y="0"/>
                </a:cxn>
                <a:cxn ang="0">
                  <a:pos x="2594" y="72"/>
                </a:cxn>
                <a:cxn ang="0">
                  <a:pos x="6" y="444"/>
                </a:cxn>
                <a:cxn ang="0">
                  <a:pos x="0" y="396"/>
                </a:cxn>
                <a:cxn ang="0">
                  <a:pos x="1225" y="96"/>
                </a:cxn>
                <a:cxn ang="0">
                  <a:pos x="1351" y="78"/>
                </a:cxn>
                <a:cxn ang="0">
                  <a:pos x="2577" y="0"/>
                </a:cxn>
                <a:cxn ang="0">
                  <a:pos x="2577" y="0"/>
                </a:cxn>
              </a:cxnLst>
              <a:rect l="0" t="0" r="r" b="b"/>
              <a:pathLst>
                <a:path w="2594" h="44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36" name="Freeform 24"/>
            <p:cNvSpPr>
              <a:spLocks noEditPoints="1"/>
            </p:cNvSpPr>
            <p:nvPr userDrawn="1"/>
          </p:nvSpPr>
          <p:spPr bwMode="ltGray">
            <a:xfrm>
              <a:off x="2934" y="3773"/>
              <a:ext cx="84" cy="95"/>
            </a:xfrm>
            <a:custGeom>
              <a:avLst/>
              <a:gdLst/>
              <a:ahLst/>
              <a:cxnLst>
                <a:cxn ang="0">
                  <a:pos x="36" y="95"/>
                </a:cxn>
                <a:cxn ang="0">
                  <a:pos x="60" y="77"/>
                </a:cxn>
                <a:cxn ang="0">
                  <a:pos x="78" y="53"/>
                </a:cxn>
                <a:cxn ang="0">
                  <a:pos x="84" y="42"/>
                </a:cxn>
                <a:cxn ang="0">
                  <a:pos x="84" y="30"/>
                </a:cxn>
                <a:cxn ang="0">
                  <a:pos x="72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12" y="12"/>
                </a:cxn>
                <a:cxn ang="0">
                  <a:pos x="0" y="24"/>
                </a:cxn>
                <a:cxn ang="0">
                  <a:pos x="0" y="36"/>
                </a:cxn>
                <a:cxn ang="0">
                  <a:pos x="6" y="59"/>
                </a:cxn>
                <a:cxn ang="0">
                  <a:pos x="24" y="83"/>
                </a:cxn>
                <a:cxn ang="0">
                  <a:pos x="36" y="95"/>
                </a:cxn>
                <a:cxn ang="0">
                  <a:pos x="36" y="95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3"/>
                </a:cxn>
                <a:cxn ang="0">
                  <a:pos x="48" y="71"/>
                </a:cxn>
                <a:cxn ang="0">
                  <a:pos x="42" y="77"/>
                </a:cxn>
                <a:cxn ang="0">
                  <a:pos x="36" y="77"/>
                </a:cxn>
                <a:cxn ang="0">
                  <a:pos x="24" y="65"/>
                </a:cxn>
                <a:cxn ang="0">
                  <a:pos x="18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5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37" name="Freeform 25"/>
            <p:cNvSpPr>
              <a:spLocks noEditPoints="1"/>
            </p:cNvSpPr>
            <p:nvPr userDrawn="1"/>
          </p:nvSpPr>
          <p:spPr bwMode="ltGray">
            <a:xfrm>
              <a:off x="3779" y="3872"/>
              <a:ext cx="90" cy="108"/>
            </a:xfrm>
            <a:custGeom>
              <a:avLst/>
              <a:gdLst/>
              <a:ahLst/>
              <a:cxnLst>
                <a:cxn ang="0">
                  <a:pos x="12" y="96"/>
                </a:cxn>
                <a:cxn ang="0">
                  <a:pos x="24" y="108"/>
                </a:cxn>
                <a:cxn ang="0">
                  <a:pos x="42" y="108"/>
                </a:cxn>
                <a:cxn ang="0">
                  <a:pos x="66" y="102"/>
                </a:cxn>
                <a:cxn ang="0">
                  <a:pos x="84" y="78"/>
                </a:cxn>
                <a:cxn ang="0">
                  <a:pos x="90" y="66"/>
                </a:cxn>
                <a:cxn ang="0">
                  <a:pos x="84" y="48"/>
                </a:cxn>
                <a:cxn ang="0">
                  <a:pos x="66" y="24"/>
                </a:cxn>
                <a:cxn ang="0">
                  <a:pos x="48" y="1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2" y="30"/>
                </a:cxn>
                <a:cxn ang="0">
                  <a:pos x="0" y="54"/>
                </a:cxn>
                <a:cxn ang="0">
                  <a:pos x="0" y="78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2" y="72"/>
                </a:cxn>
                <a:cxn ang="0">
                  <a:pos x="18" y="54"/>
                </a:cxn>
                <a:cxn ang="0">
                  <a:pos x="24" y="36"/>
                </a:cxn>
                <a:cxn ang="0">
                  <a:pos x="30" y="18"/>
                </a:cxn>
                <a:cxn ang="0">
                  <a:pos x="30" y="12"/>
                </a:cxn>
                <a:cxn ang="0">
                  <a:pos x="48" y="24"/>
                </a:cxn>
                <a:cxn ang="0">
                  <a:pos x="66" y="36"/>
                </a:cxn>
                <a:cxn ang="0">
                  <a:pos x="78" y="54"/>
                </a:cxn>
                <a:cxn ang="0">
                  <a:pos x="78" y="72"/>
                </a:cxn>
                <a:cxn ang="0">
                  <a:pos x="72" y="84"/>
                </a:cxn>
                <a:cxn ang="0">
                  <a:pos x="48" y="96"/>
                </a:cxn>
                <a:cxn ang="0">
                  <a:pos x="36" y="96"/>
                </a:cxn>
                <a:cxn ang="0">
                  <a:pos x="24" y="90"/>
                </a:cxn>
                <a:cxn ang="0">
                  <a:pos x="18" y="84"/>
                </a:cxn>
                <a:cxn ang="0">
                  <a:pos x="12" y="72"/>
                </a:cxn>
                <a:cxn ang="0">
                  <a:pos x="12" y="72"/>
                </a:cxn>
              </a:cxnLst>
              <a:rect l="0" t="0" r="r" b="b"/>
              <a:pathLst>
                <a:path w="90" h="108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38" name="Freeform 26"/>
            <p:cNvSpPr>
              <a:spLocks noEditPoints="1"/>
            </p:cNvSpPr>
            <p:nvPr userDrawn="1"/>
          </p:nvSpPr>
          <p:spPr bwMode="ltGray">
            <a:xfrm>
              <a:off x="2400" y="3872"/>
              <a:ext cx="72" cy="90"/>
            </a:xfrm>
            <a:custGeom>
              <a:avLst/>
              <a:gdLst/>
              <a:ahLst/>
              <a:cxnLst>
                <a:cxn ang="0">
                  <a:pos x="71" y="90"/>
                </a:cxn>
                <a:cxn ang="0">
                  <a:pos x="71" y="60"/>
                </a:cxn>
                <a:cxn ang="0">
                  <a:pos x="71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30" y="78"/>
                </a:cxn>
                <a:cxn ang="0">
                  <a:pos x="54" y="90"/>
                </a:cxn>
                <a:cxn ang="0">
                  <a:pos x="71" y="90"/>
                </a:cxn>
                <a:cxn ang="0">
                  <a:pos x="71" y="90"/>
                </a:cxn>
                <a:cxn ang="0">
                  <a:pos x="24" y="18"/>
                </a:cxn>
                <a:cxn ang="0">
                  <a:pos x="42" y="18"/>
                </a:cxn>
                <a:cxn ang="0">
                  <a:pos x="54" y="18"/>
                </a:cxn>
                <a:cxn ang="0">
                  <a:pos x="60" y="42"/>
                </a:cxn>
                <a:cxn ang="0">
                  <a:pos x="60" y="66"/>
                </a:cxn>
                <a:cxn ang="0">
                  <a:pos x="60" y="72"/>
                </a:cxn>
                <a:cxn ang="0">
                  <a:pos x="60" y="78"/>
                </a:cxn>
                <a:cxn ang="0">
                  <a:pos x="42" y="72"/>
                </a:cxn>
                <a:cxn ang="0">
                  <a:pos x="24" y="66"/>
                </a:cxn>
                <a:cxn ang="0">
                  <a:pos x="12" y="48"/>
                </a:cxn>
                <a:cxn ang="0">
                  <a:pos x="12" y="30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71" h="90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39" name="Oval 27"/>
            <p:cNvSpPr>
              <a:spLocks noChangeArrowheads="1"/>
            </p:cNvSpPr>
            <p:nvPr userDrawn="1"/>
          </p:nvSpPr>
          <p:spPr bwMode="ltGray">
            <a:xfrm>
              <a:off x="2444" y="3838"/>
              <a:ext cx="1380" cy="389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40" name="Oval 28"/>
            <p:cNvSpPr>
              <a:spLocks noChangeArrowheads="1"/>
            </p:cNvSpPr>
            <p:nvPr userDrawn="1"/>
          </p:nvSpPr>
          <p:spPr bwMode="ltGray">
            <a:xfrm>
              <a:off x="2394" y="3834"/>
              <a:ext cx="1502" cy="288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41" name="Oval 29"/>
            <p:cNvSpPr>
              <a:spLocks noChangeArrowheads="1"/>
            </p:cNvSpPr>
            <p:nvPr userDrawn="1"/>
          </p:nvSpPr>
          <p:spPr bwMode="ltGray">
            <a:xfrm>
              <a:off x="2441" y="3860"/>
              <a:ext cx="1425" cy="22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42" name="Freeform 30"/>
            <p:cNvSpPr>
              <a:spLocks noEditPoints="1"/>
            </p:cNvSpPr>
            <p:nvPr userDrawn="1"/>
          </p:nvSpPr>
          <p:spPr bwMode="ltGray">
            <a:xfrm>
              <a:off x="3743" y="3788"/>
              <a:ext cx="90" cy="96"/>
            </a:xfrm>
            <a:custGeom>
              <a:avLst/>
              <a:gdLst/>
              <a:ahLst/>
              <a:cxnLst>
                <a:cxn ang="0">
                  <a:pos x="66" y="96"/>
                </a:cxn>
                <a:cxn ang="0">
                  <a:pos x="78" y="66"/>
                </a:cxn>
                <a:cxn ang="0">
                  <a:pos x="90" y="42"/>
                </a:cxn>
                <a:cxn ang="0">
                  <a:pos x="78" y="18"/>
                </a:cxn>
                <a:cxn ang="0">
                  <a:pos x="60" y="0"/>
                </a:cxn>
                <a:cxn ang="0">
                  <a:pos x="30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6" y="60"/>
                </a:cxn>
                <a:cxn ang="0">
                  <a:pos x="24" y="78"/>
                </a:cxn>
                <a:cxn ang="0">
                  <a:pos x="48" y="90"/>
                </a:cxn>
                <a:cxn ang="0">
                  <a:pos x="66" y="96"/>
                </a:cxn>
                <a:cxn ang="0">
                  <a:pos x="66" y="96"/>
                </a:cxn>
                <a:cxn ang="0">
                  <a:pos x="42" y="18"/>
                </a:cxn>
                <a:cxn ang="0">
                  <a:pos x="60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66" y="72"/>
                </a:cxn>
                <a:cxn ang="0">
                  <a:pos x="60" y="78"/>
                </a:cxn>
                <a:cxn ang="0">
                  <a:pos x="60" y="84"/>
                </a:cxn>
                <a:cxn ang="0">
                  <a:pos x="42" y="72"/>
                </a:cxn>
                <a:cxn ang="0">
                  <a:pos x="30" y="66"/>
                </a:cxn>
                <a:cxn ang="0">
                  <a:pos x="18" y="42"/>
                </a:cxn>
                <a:cxn ang="0">
                  <a:pos x="24" y="30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90" h="96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43" name="Freeform 31"/>
            <p:cNvSpPr>
              <a:spLocks noEditPoints="1"/>
            </p:cNvSpPr>
            <p:nvPr userDrawn="1"/>
          </p:nvSpPr>
          <p:spPr bwMode="ltGray">
            <a:xfrm>
              <a:off x="5422" y="3603"/>
              <a:ext cx="72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48" y="108"/>
                </a:cxn>
                <a:cxn ang="0">
                  <a:pos x="66" y="96"/>
                </a:cxn>
                <a:cxn ang="0">
                  <a:pos x="72" y="66"/>
                </a:cxn>
                <a:cxn ang="0">
                  <a:pos x="66" y="42"/>
                </a:cxn>
                <a:cxn ang="0">
                  <a:pos x="60" y="18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18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24" y="36"/>
                </a:cxn>
                <a:cxn ang="0">
                  <a:pos x="30" y="24"/>
                </a:cxn>
                <a:cxn ang="0">
                  <a:pos x="36" y="18"/>
                </a:cxn>
                <a:cxn ang="0">
                  <a:pos x="54" y="30"/>
                </a:cxn>
                <a:cxn ang="0">
                  <a:pos x="60" y="48"/>
                </a:cxn>
                <a:cxn ang="0">
                  <a:pos x="66" y="72"/>
                </a:cxn>
                <a:cxn ang="0">
                  <a:pos x="66" y="84"/>
                </a:cxn>
                <a:cxn ang="0">
                  <a:pos x="54" y="96"/>
                </a:cxn>
                <a:cxn ang="0">
                  <a:pos x="30" y="102"/>
                </a:cxn>
                <a:cxn ang="0">
                  <a:pos x="24" y="96"/>
                </a:cxn>
                <a:cxn ang="0">
                  <a:pos x="12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72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44" name="Rectangle 32"/>
            <p:cNvSpPr>
              <a:spLocks noChangeArrowheads="1"/>
            </p:cNvSpPr>
            <p:nvPr userDrawn="1"/>
          </p:nvSpPr>
          <p:spPr bwMode="ltGray">
            <a:xfrm>
              <a:off x="4238" y="1773"/>
              <a:ext cx="173" cy="2539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45" name="Rectangle 33"/>
            <p:cNvSpPr>
              <a:spLocks noChangeArrowheads="1"/>
            </p:cNvSpPr>
            <p:nvPr userDrawn="1"/>
          </p:nvSpPr>
          <p:spPr bwMode="ltGray">
            <a:xfrm>
              <a:off x="4288" y="1545"/>
              <a:ext cx="76" cy="24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46" name="AutoShape 34"/>
            <p:cNvSpPr>
              <a:spLocks noChangeArrowheads="1"/>
            </p:cNvSpPr>
            <p:nvPr userDrawn="1"/>
          </p:nvSpPr>
          <p:spPr bwMode="ltGray">
            <a:xfrm>
              <a:off x="4220" y="1743"/>
              <a:ext cx="205" cy="5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47" name="Freeform 35"/>
            <p:cNvSpPr>
              <a:spLocks/>
            </p:cNvSpPr>
            <p:nvPr userDrawn="1"/>
          </p:nvSpPr>
          <p:spPr bwMode="ltGray">
            <a:xfrm>
              <a:off x="4306" y="1529"/>
              <a:ext cx="252" cy="1576"/>
            </a:xfrm>
            <a:custGeom>
              <a:avLst/>
              <a:gdLst/>
              <a:ahLst/>
              <a:cxnLst>
                <a:cxn ang="0">
                  <a:pos x="252" y="1576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0" y="12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8" y="48"/>
                </a:cxn>
                <a:cxn ang="0">
                  <a:pos x="88" y="66"/>
                </a:cxn>
              </a:cxnLst>
              <a:rect l="0" t="0" r="r" b="b"/>
              <a:pathLst>
                <a:path w="252" h="1576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9348" name="Freeform 36"/>
            <p:cNvSpPr>
              <a:spLocks/>
            </p:cNvSpPr>
            <p:nvPr userDrawn="1"/>
          </p:nvSpPr>
          <p:spPr bwMode="ltGray">
            <a:xfrm>
              <a:off x="4169" y="1421"/>
              <a:ext cx="317" cy="13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227" y="6"/>
                </a:cxn>
                <a:cxn ang="0">
                  <a:pos x="275" y="36"/>
                </a:cxn>
                <a:cxn ang="0">
                  <a:pos x="304" y="78"/>
                </a:cxn>
                <a:cxn ang="0">
                  <a:pos x="316" y="138"/>
                </a:cxn>
                <a:cxn ang="0">
                  <a:pos x="0" y="138"/>
                </a:cxn>
                <a:cxn ang="0">
                  <a:pos x="11" y="78"/>
                </a:cxn>
                <a:cxn ang="0">
                  <a:pos x="47" y="36"/>
                </a:cxn>
                <a:cxn ang="0">
                  <a:pos x="95" y="6"/>
                </a:cxn>
                <a:cxn ang="0">
                  <a:pos x="161" y="0"/>
                </a:cxn>
                <a:cxn ang="0">
                  <a:pos x="161" y="0"/>
                </a:cxn>
              </a:cxnLst>
              <a:rect l="0" t="0" r="r" b="b"/>
              <a:pathLst>
                <a:path w="316" h="138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269349" name="Rectangle 3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69350" name="Rectangle 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69351" name="Rectangle 3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smtClean="0"/>
            </a:lvl1pPr>
          </a:lstStyle>
          <a:p>
            <a:pPr>
              <a:defRPr/>
            </a:pPr>
            <a:fld id="{D60280C0-208B-45DF-B724-F2A39F3B1798}" type="datetime1">
              <a:rPr lang="zh-TW" altLang="en-US"/>
              <a:pPr>
                <a:defRPr/>
              </a:pPr>
              <a:t>2017/9/25</a:t>
            </a:fld>
            <a:endParaRPr lang="en-US" altLang="zh-TW"/>
          </a:p>
          <a:p>
            <a:pPr>
              <a:defRPr/>
            </a:pPr>
            <a:r>
              <a:rPr lang="en-US" altLang="zh-TW"/>
              <a:t>Statistics I</a:t>
            </a:r>
          </a:p>
        </p:txBody>
      </p:sp>
      <p:sp>
        <p:nvSpPr>
          <p:cNvPr id="269352" name="Rectangle 4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7856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9353" name="Rectangle 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008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3464E2E9-A089-45CA-9A6C-5E9351AACEE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8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transition>
    <p:dissolve/>
  </p:transition>
  <p:timing>
    <p:tnLst>
      <p:par>
        <p:cTn id="1" dur="indefinite" restart="never" nodeType="tmRoot"/>
      </p:par>
    </p:tn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5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5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5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5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5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5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5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5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5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kumimoji="1"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kumimoji="1"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n"/>
        <a:defRPr kumimoji="1"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kumimoji="1"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n"/>
        <a:defRPr kumimoji="1"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n"/>
        <a:defRPr kumimoji="1"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n"/>
        <a:defRPr kumimoji="1"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n"/>
        <a:defRPr kumimoji="1"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n"/>
        <a:defRPr kumimoji="1"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2" Type="http://schemas.openxmlformats.org/officeDocument/2006/relationships/slide" Target="slide11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1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2" Type="http://schemas.openxmlformats.org/officeDocument/2006/relationships/slide" Target="slide13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8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3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slide" Target="slide69.xml"/><Relationship Id="rId4" Type="http://schemas.openxmlformats.org/officeDocument/2006/relationships/image" Target="../media/image52.emf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" Target="slide6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" Target="slide82.xml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5" Type="http://schemas.openxmlformats.org/officeDocument/2006/relationships/slide" Target="slide82.xml"/><Relationship Id="rId4" Type="http://schemas.openxmlformats.org/officeDocument/2006/relationships/image" Target="../media/image54.e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" Target="slide82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" Target="slide8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" Target="slide10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" Target="slide102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" Target="slide102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slide" Target="slide96.xml"/><Relationship Id="rId4" Type="http://schemas.openxmlformats.org/officeDocument/2006/relationships/image" Target="../media/image59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slide" Target="slide96.xml"/><Relationship Id="rId4" Type="http://schemas.openxmlformats.org/officeDocument/2006/relationships/image" Target="../media/image6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124.xml"/><Relationship Id="rId2" Type="http://schemas.openxmlformats.org/officeDocument/2006/relationships/slide" Target="slide12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8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0.e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2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127.xml"/><Relationship Id="rId2" Type="http://schemas.openxmlformats.org/officeDocument/2006/relationships/slide" Target="slide12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32.xml"/><Relationship Id="rId4" Type="http://schemas.openxmlformats.org/officeDocument/2006/relationships/slide" Target="slide12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0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141.xml"/><Relationship Id="rId2" Type="http://schemas.openxmlformats.org/officeDocument/2006/relationships/slide" Target="slide139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4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42.emf"/><Relationship Id="rId4" Type="http://schemas.openxmlformats.org/officeDocument/2006/relationships/oleObject" Target="../embeddings/oleObject11.bin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4.emf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31" name="Rectangle 35"/>
          <p:cNvSpPr>
            <a:spLocks noGrp="1" noChangeArrowheads="1"/>
          </p:cNvSpPr>
          <p:nvPr>
            <p:ph type="subTitle" idx="1"/>
          </p:nvPr>
        </p:nvSpPr>
        <p:spPr>
          <a:xfrm>
            <a:off x="1187450" y="5013176"/>
            <a:ext cx="6400800" cy="136381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1800" dirty="0" smtClean="0"/>
              <a:t>Sep. 21</a:t>
            </a:r>
            <a:r>
              <a:rPr lang="en-US" altLang="zh-TW" sz="1800" smtClean="0"/>
              <a:t>, 2016</a:t>
            </a:r>
            <a:endParaRPr lang="en-US" altLang="zh-TW" sz="1800" dirty="0" smtClean="0"/>
          </a:p>
          <a:p>
            <a:pPr eaLnBrk="1" hangingPunct="1">
              <a:defRPr/>
            </a:pPr>
            <a:r>
              <a:rPr lang="en-US" altLang="zh-TW" sz="1800" dirty="0" smtClean="0"/>
              <a:t>By</a:t>
            </a:r>
          </a:p>
          <a:p>
            <a:pPr eaLnBrk="1" hangingPunct="1">
              <a:defRPr/>
            </a:pPr>
            <a:r>
              <a:rPr lang="en-US" altLang="zh-TW" sz="1800" dirty="0" err="1" smtClean="0"/>
              <a:t>Ching</a:t>
            </a:r>
            <a:r>
              <a:rPr lang="en-US" altLang="zh-TW" sz="1800" dirty="0" smtClean="0"/>
              <a:t>-Chin </a:t>
            </a:r>
            <a:r>
              <a:rPr lang="en-US" altLang="zh-TW" sz="1800" dirty="0" err="1" smtClean="0"/>
              <a:t>Chern</a:t>
            </a:r>
            <a:endParaRPr lang="zh-TW" altLang="en-US" sz="1800" dirty="0" smtClean="0"/>
          </a:p>
        </p:txBody>
      </p:sp>
      <p:sp>
        <p:nvSpPr>
          <p:cNvPr id="55330" name="Rectangle 34"/>
          <p:cNvSpPr>
            <a:spLocks noGrp="1" noChangeArrowheads="1"/>
          </p:cNvSpPr>
          <p:nvPr>
            <p:ph type="ctrTitle"/>
          </p:nvPr>
        </p:nvSpPr>
        <p:spPr>
          <a:xfrm>
            <a:off x="611188" y="404812"/>
            <a:ext cx="8058150" cy="3816275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zh-TW" altLang="en-US" sz="6000" dirty="0" smtClean="0">
                <a:latin typeface="Tahoma" pitchFamily="34" charset="0"/>
                <a:ea typeface="華康細圓體" pitchFamily="49" charset="-120"/>
              </a:rPr>
              <a:t>統計學一上</a:t>
            </a:r>
            <a:br>
              <a:rPr lang="zh-TW" altLang="en-US" sz="6000" dirty="0" smtClean="0">
                <a:latin typeface="Tahoma" pitchFamily="34" charset="0"/>
                <a:ea typeface="華康細圓體" pitchFamily="49" charset="-120"/>
              </a:rPr>
            </a:br>
            <a:r>
              <a:rPr lang="en-US" altLang="zh-TW" sz="6000" dirty="0" smtClean="0">
                <a:latin typeface="Tahoma" pitchFamily="34" charset="0"/>
                <a:ea typeface="華康細圓體" pitchFamily="49" charset="-120"/>
              </a:rPr>
              <a:t>Chapter 2:</a:t>
            </a:r>
            <a:br>
              <a:rPr lang="en-US" altLang="zh-TW" sz="6000" dirty="0" smtClean="0">
                <a:latin typeface="Tahoma" pitchFamily="34" charset="0"/>
                <a:ea typeface="華康細圓體" pitchFamily="49" charset="-120"/>
              </a:rPr>
            </a:br>
            <a:r>
              <a:rPr lang="en-US" altLang="zh-TW" sz="6000" dirty="0" smtClean="0">
                <a:latin typeface="Tahoma" pitchFamily="34" charset="0"/>
                <a:ea typeface="華康細圓體" pitchFamily="49" charset="-120"/>
              </a:rPr>
              <a:t>Graphical Descriptive Techniques I</a:t>
            </a:r>
            <a:endParaRPr lang="zh-TW" altLang="en-US" sz="6000" dirty="0" smtClean="0">
              <a:latin typeface="Tahoma" pitchFamily="34" charset="0"/>
              <a:ea typeface="華康細圓體" pitchFamily="49" charset="-120"/>
            </a:endParaRPr>
          </a:p>
        </p:txBody>
      </p:sp>
      <p:sp>
        <p:nvSpPr>
          <p:cNvPr id="26" name="Rectangle 37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328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43E1CA3-4FB7-4218-AF37-5C5C91277501}" type="datetime1">
              <a:rPr kumimoji="1" lang="zh-TW" altLang="en-US"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 dirty="0"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3555" name="Rectangle 41"/>
          <p:cNvSpPr>
            <a:spLocks noGrp="1" noChangeArrowheads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2B7590E1-046B-4BDB-82E8-14DE840E8DB0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55298" name="Freeform 2"/>
          <p:cNvSpPr>
            <a:spLocks/>
          </p:cNvSpPr>
          <p:nvPr/>
        </p:nvSpPr>
        <p:spPr bwMode="auto">
          <a:xfrm>
            <a:off x="5997575" y="5748338"/>
            <a:ext cx="720725" cy="920750"/>
          </a:xfrm>
          <a:custGeom>
            <a:avLst/>
            <a:gdLst>
              <a:gd name="T0" fmla="*/ 454 w 454"/>
              <a:gd name="T1" fmla="*/ 0 h 580"/>
              <a:gd name="T2" fmla="*/ 36 w 454"/>
              <a:gd name="T3" fmla="*/ 580 h 580"/>
              <a:gd name="T4" fmla="*/ 0 w 454"/>
              <a:gd name="T5" fmla="*/ 580 h 580"/>
              <a:gd name="T6" fmla="*/ 428 w 454"/>
              <a:gd name="T7" fmla="*/ 0 h 580"/>
              <a:gd name="T8" fmla="*/ 454 w 454"/>
              <a:gd name="T9" fmla="*/ 0 h 5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4"/>
              <a:gd name="T16" fmla="*/ 0 h 580"/>
              <a:gd name="T17" fmla="*/ 454 w 454"/>
              <a:gd name="T18" fmla="*/ 580 h 58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4" h="580">
                <a:moveTo>
                  <a:pt x="454" y="0"/>
                </a:moveTo>
                <a:lnTo>
                  <a:pt x="36" y="580"/>
                </a:lnTo>
                <a:lnTo>
                  <a:pt x="0" y="580"/>
                </a:lnTo>
                <a:lnTo>
                  <a:pt x="428" y="0"/>
                </a:lnTo>
                <a:lnTo>
                  <a:pt x="454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3557" name="Group 3"/>
          <p:cNvGrpSpPr>
            <a:grpSpLocks/>
          </p:cNvGrpSpPr>
          <p:nvPr/>
        </p:nvGrpSpPr>
        <p:grpSpPr bwMode="auto">
          <a:xfrm>
            <a:off x="6113463" y="5641975"/>
            <a:ext cx="2701925" cy="1017588"/>
            <a:chOff x="2281" y="2801"/>
            <a:chExt cx="1702" cy="641"/>
          </a:xfrm>
        </p:grpSpPr>
        <p:sp>
          <p:nvSpPr>
            <p:cNvPr id="23578" name="Freeform 4"/>
            <p:cNvSpPr>
              <a:spLocks/>
            </p:cNvSpPr>
            <p:nvPr/>
          </p:nvSpPr>
          <p:spPr bwMode="auto">
            <a:xfrm>
              <a:off x="2281" y="2858"/>
              <a:ext cx="1702" cy="584"/>
            </a:xfrm>
            <a:custGeom>
              <a:avLst/>
              <a:gdLst>
                <a:gd name="T0" fmla="*/ 1702 w 1702"/>
                <a:gd name="T1" fmla="*/ 0 h 584"/>
                <a:gd name="T2" fmla="*/ 423 w 1702"/>
                <a:gd name="T3" fmla="*/ 0 h 584"/>
                <a:gd name="T4" fmla="*/ 0 w 1702"/>
                <a:gd name="T5" fmla="*/ 584 h 584"/>
                <a:gd name="T6" fmla="*/ 1404 w 1702"/>
                <a:gd name="T7" fmla="*/ 584 h 584"/>
                <a:gd name="T8" fmla="*/ 1702 w 1702"/>
                <a:gd name="T9" fmla="*/ 0 h 5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02"/>
                <a:gd name="T16" fmla="*/ 0 h 584"/>
                <a:gd name="T17" fmla="*/ 1702 w 1702"/>
                <a:gd name="T18" fmla="*/ 584 h 5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02" h="584">
                  <a:moveTo>
                    <a:pt x="1702" y="0"/>
                  </a:moveTo>
                  <a:lnTo>
                    <a:pt x="423" y="0"/>
                  </a:lnTo>
                  <a:lnTo>
                    <a:pt x="0" y="584"/>
                  </a:lnTo>
                  <a:lnTo>
                    <a:pt x="1404" y="584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579" name="Freeform 5"/>
            <p:cNvSpPr>
              <a:spLocks/>
            </p:cNvSpPr>
            <p:nvPr/>
          </p:nvSpPr>
          <p:spPr bwMode="auto">
            <a:xfrm>
              <a:off x="2281" y="2801"/>
              <a:ext cx="1702" cy="579"/>
            </a:xfrm>
            <a:custGeom>
              <a:avLst/>
              <a:gdLst>
                <a:gd name="T0" fmla="*/ 1702 w 1702"/>
                <a:gd name="T1" fmla="*/ 0 h 579"/>
                <a:gd name="T2" fmla="*/ 423 w 1702"/>
                <a:gd name="T3" fmla="*/ 0 h 579"/>
                <a:gd name="T4" fmla="*/ 0 w 1702"/>
                <a:gd name="T5" fmla="*/ 579 h 579"/>
                <a:gd name="T6" fmla="*/ 1404 w 1702"/>
                <a:gd name="T7" fmla="*/ 579 h 579"/>
                <a:gd name="T8" fmla="*/ 1702 w 1702"/>
                <a:gd name="T9" fmla="*/ 0 h 5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02"/>
                <a:gd name="T16" fmla="*/ 0 h 579"/>
                <a:gd name="T17" fmla="*/ 1702 w 1702"/>
                <a:gd name="T18" fmla="*/ 579 h 5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02" h="579">
                  <a:moveTo>
                    <a:pt x="1702" y="0"/>
                  </a:moveTo>
                  <a:lnTo>
                    <a:pt x="423" y="0"/>
                  </a:lnTo>
                  <a:lnTo>
                    <a:pt x="0" y="579"/>
                  </a:lnTo>
                  <a:lnTo>
                    <a:pt x="1404" y="579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99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6113463" y="6561138"/>
            <a:ext cx="2228850" cy="58737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5303" name="Freeform 7"/>
          <p:cNvSpPr>
            <a:spLocks/>
          </p:cNvSpPr>
          <p:nvPr/>
        </p:nvSpPr>
        <p:spPr bwMode="auto">
          <a:xfrm>
            <a:off x="8342313" y="5641975"/>
            <a:ext cx="473075" cy="977900"/>
          </a:xfrm>
          <a:custGeom>
            <a:avLst/>
            <a:gdLst>
              <a:gd name="T0" fmla="*/ 298 w 298"/>
              <a:gd name="T1" fmla="*/ 0 h 616"/>
              <a:gd name="T2" fmla="*/ 298 w 298"/>
              <a:gd name="T3" fmla="*/ 31 h 616"/>
              <a:gd name="T4" fmla="*/ 0 w 298"/>
              <a:gd name="T5" fmla="*/ 616 h 616"/>
              <a:gd name="T6" fmla="*/ 0 w 298"/>
              <a:gd name="T7" fmla="*/ 579 h 616"/>
              <a:gd name="T8" fmla="*/ 298 w 298"/>
              <a:gd name="T9" fmla="*/ 0 h 6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"/>
              <a:gd name="T16" fmla="*/ 0 h 616"/>
              <a:gd name="T17" fmla="*/ 298 w 298"/>
              <a:gd name="T18" fmla="*/ 616 h 6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" h="616">
                <a:moveTo>
                  <a:pt x="298" y="0"/>
                </a:moveTo>
                <a:lnTo>
                  <a:pt x="298" y="31"/>
                </a:lnTo>
                <a:lnTo>
                  <a:pt x="0" y="616"/>
                </a:lnTo>
                <a:lnTo>
                  <a:pt x="0" y="579"/>
                </a:lnTo>
                <a:lnTo>
                  <a:pt x="298" y="0"/>
                </a:lnTo>
                <a:close/>
              </a:path>
            </a:pathLst>
          </a:custGeom>
          <a:solidFill>
            <a:srgbClr val="3366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997575" y="4398963"/>
            <a:ext cx="720725" cy="2220912"/>
            <a:chOff x="2208" y="2018"/>
            <a:chExt cx="454" cy="1399"/>
          </a:xfrm>
        </p:grpSpPr>
        <p:sp>
          <p:nvSpPr>
            <p:cNvPr id="23575" name="Rectangle 9"/>
            <p:cNvSpPr>
              <a:spLocks noChangeArrowheads="1"/>
            </p:cNvSpPr>
            <p:nvPr/>
          </p:nvSpPr>
          <p:spPr bwMode="auto">
            <a:xfrm>
              <a:off x="2208" y="2503"/>
              <a:ext cx="36" cy="914"/>
            </a:xfrm>
            <a:prstGeom prst="rect">
              <a:avLst/>
            </a:prstGeom>
            <a:solidFill>
              <a:srgbClr val="1A781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576" name="Freeform 10"/>
            <p:cNvSpPr>
              <a:spLocks/>
            </p:cNvSpPr>
            <p:nvPr/>
          </p:nvSpPr>
          <p:spPr bwMode="auto">
            <a:xfrm>
              <a:off x="2244" y="2018"/>
              <a:ext cx="418" cy="1399"/>
            </a:xfrm>
            <a:custGeom>
              <a:avLst/>
              <a:gdLst>
                <a:gd name="T0" fmla="*/ 0 w 418"/>
                <a:gd name="T1" fmla="*/ 485 h 1399"/>
                <a:gd name="T2" fmla="*/ 418 w 418"/>
                <a:gd name="T3" fmla="*/ 0 h 1399"/>
                <a:gd name="T4" fmla="*/ 418 w 418"/>
                <a:gd name="T5" fmla="*/ 814 h 1399"/>
                <a:gd name="T6" fmla="*/ 0 w 418"/>
                <a:gd name="T7" fmla="*/ 1399 h 1399"/>
                <a:gd name="T8" fmla="*/ 0 w 418"/>
                <a:gd name="T9" fmla="*/ 485 h 13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8"/>
                <a:gd name="T16" fmla="*/ 0 h 1399"/>
                <a:gd name="T17" fmla="*/ 418 w 418"/>
                <a:gd name="T18" fmla="*/ 1399 h 13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8" h="1399">
                  <a:moveTo>
                    <a:pt x="0" y="485"/>
                  </a:moveTo>
                  <a:lnTo>
                    <a:pt x="418" y="0"/>
                  </a:lnTo>
                  <a:lnTo>
                    <a:pt x="418" y="814"/>
                  </a:lnTo>
                  <a:lnTo>
                    <a:pt x="0" y="1399"/>
                  </a:lnTo>
                  <a:lnTo>
                    <a:pt x="0" y="485"/>
                  </a:lnTo>
                  <a:close/>
                </a:path>
              </a:pathLst>
            </a:custGeom>
            <a:solidFill>
              <a:srgbClr val="4DC23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577" name="Freeform 11"/>
            <p:cNvSpPr>
              <a:spLocks/>
            </p:cNvSpPr>
            <p:nvPr/>
          </p:nvSpPr>
          <p:spPr bwMode="auto">
            <a:xfrm>
              <a:off x="2208" y="2018"/>
              <a:ext cx="454" cy="485"/>
            </a:xfrm>
            <a:custGeom>
              <a:avLst/>
              <a:gdLst>
                <a:gd name="T0" fmla="*/ 454 w 454"/>
                <a:gd name="T1" fmla="*/ 0 h 485"/>
                <a:gd name="T2" fmla="*/ 36 w 454"/>
                <a:gd name="T3" fmla="*/ 485 h 485"/>
                <a:gd name="T4" fmla="*/ 0 w 454"/>
                <a:gd name="T5" fmla="*/ 485 h 485"/>
                <a:gd name="T6" fmla="*/ 418 w 454"/>
                <a:gd name="T7" fmla="*/ 0 h 485"/>
                <a:gd name="T8" fmla="*/ 454 w 454"/>
                <a:gd name="T9" fmla="*/ 0 h 4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4"/>
                <a:gd name="T16" fmla="*/ 0 h 485"/>
                <a:gd name="T17" fmla="*/ 454 w 454"/>
                <a:gd name="T18" fmla="*/ 485 h 48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4" h="485">
                  <a:moveTo>
                    <a:pt x="454" y="0"/>
                  </a:moveTo>
                  <a:lnTo>
                    <a:pt x="36" y="485"/>
                  </a:lnTo>
                  <a:lnTo>
                    <a:pt x="0" y="485"/>
                  </a:lnTo>
                  <a:lnTo>
                    <a:pt x="418" y="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33F53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5308" name="Freeform 12"/>
          <p:cNvSpPr>
            <a:spLocks/>
          </p:cNvSpPr>
          <p:nvPr/>
        </p:nvSpPr>
        <p:spPr bwMode="auto">
          <a:xfrm>
            <a:off x="6394450" y="5799138"/>
            <a:ext cx="92075" cy="347662"/>
          </a:xfrm>
          <a:custGeom>
            <a:avLst/>
            <a:gdLst>
              <a:gd name="T0" fmla="*/ 0 w 58"/>
              <a:gd name="T1" fmla="*/ 62 h 219"/>
              <a:gd name="T2" fmla="*/ 0 w 58"/>
              <a:gd name="T3" fmla="*/ 219 h 219"/>
              <a:gd name="T4" fmla="*/ 58 w 58"/>
              <a:gd name="T5" fmla="*/ 140 h 219"/>
              <a:gd name="T6" fmla="*/ 58 w 58"/>
              <a:gd name="T7" fmla="*/ 0 h 219"/>
              <a:gd name="T8" fmla="*/ 0 w 58"/>
              <a:gd name="T9" fmla="*/ 62 h 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8"/>
              <a:gd name="T16" fmla="*/ 0 h 219"/>
              <a:gd name="T17" fmla="*/ 58 w 58"/>
              <a:gd name="T18" fmla="*/ 219 h 2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8" h="219">
                <a:moveTo>
                  <a:pt x="0" y="62"/>
                </a:moveTo>
                <a:lnTo>
                  <a:pt x="0" y="219"/>
                </a:lnTo>
                <a:lnTo>
                  <a:pt x="58" y="140"/>
                </a:lnTo>
                <a:lnTo>
                  <a:pt x="58" y="0"/>
                </a:lnTo>
                <a:lnTo>
                  <a:pt x="0" y="62"/>
                </a:lnTo>
                <a:close/>
              </a:path>
            </a:pathLst>
          </a:custGeom>
          <a:solidFill>
            <a:srgbClr val="1A781C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 rot="-845742">
            <a:off x="6081903" y="4655454"/>
            <a:ext cx="1219200" cy="1371600"/>
            <a:chOff x="2976" y="2573"/>
            <a:chExt cx="1374" cy="1091"/>
          </a:xfrm>
        </p:grpSpPr>
        <p:sp>
          <p:nvSpPr>
            <p:cNvPr id="23571" name="Freeform 14"/>
            <p:cNvSpPr>
              <a:spLocks/>
            </p:cNvSpPr>
            <p:nvPr/>
          </p:nvSpPr>
          <p:spPr bwMode="auto">
            <a:xfrm>
              <a:off x="2976" y="2582"/>
              <a:ext cx="1374" cy="970"/>
            </a:xfrm>
            <a:custGeom>
              <a:avLst/>
              <a:gdLst>
                <a:gd name="T0" fmla="*/ 1341 w 1374"/>
                <a:gd name="T1" fmla="*/ 48 h 970"/>
                <a:gd name="T2" fmla="*/ 1374 w 1374"/>
                <a:gd name="T3" fmla="*/ 0 h 970"/>
                <a:gd name="T4" fmla="*/ 48 w 1374"/>
                <a:gd name="T5" fmla="*/ 912 h 970"/>
                <a:gd name="T6" fmla="*/ 0 w 1374"/>
                <a:gd name="T7" fmla="*/ 970 h 970"/>
                <a:gd name="T8" fmla="*/ 1341 w 1374"/>
                <a:gd name="T9" fmla="*/ 48 h 9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74"/>
                <a:gd name="T16" fmla="*/ 0 h 970"/>
                <a:gd name="T17" fmla="*/ 1374 w 1374"/>
                <a:gd name="T18" fmla="*/ 970 h 9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74" h="970">
                  <a:moveTo>
                    <a:pt x="1341" y="48"/>
                  </a:moveTo>
                  <a:lnTo>
                    <a:pt x="1374" y="0"/>
                  </a:lnTo>
                  <a:lnTo>
                    <a:pt x="48" y="912"/>
                  </a:lnTo>
                  <a:lnTo>
                    <a:pt x="0" y="970"/>
                  </a:lnTo>
                  <a:lnTo>
                    <a:pt x="1341" y="48"/>
                  </a:lnTo>
                  <a:close/>
                </a:path>
              </a:pathLst>
            </a:custGeom>
            <a:solidFill>
              <a:srgbClr val="CC33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23572" name="Group 15"/>
            <p:cNvGrpSpPr>
              <a:grpSpLocks/>
            </p:cNvGrpSpPr>
            <p:nvPr/>
          </p:nvGrpSpPr>
          <p:grpSpPr bwMode="auto">
            <a:xfrm>
              <a:off x="2983" y="2573"/>
              <a:ext cx="1364" cy="1091"/>
              <a:chOff x="3592" y="2663"/>
              <a:chExt cx="1364" cy="1091"/>
            </a:xfrm>
          </p:grpSpPr>
          <p:sp>
            <p:nvSpPr>
              <p:cNvPr id="23573" name="Freeform 16"/>
              <p:cNvSpPr>
                <a:spLocks/>
              </p:cNvSpPr>
              <p:nvPr/>
            </p:nvSpPr>
            <p:spPr bwMode="auto">
              <a:xfrm>
                <a:off x="4923" y="2663"/>
                <a:ext cx="33" cy="172"/>
              </a:xfrm>
              <a:custGeom>
                <a:avLst/>
                <a:gdLst>
                  <a:gd name="T0" fmla="*/ 0 w 33"/>
                  <a:gd name="T1" fmla="*/ 172 h 172"/>
                  <a:gd name="T2" fmla="*/ 33 w 33"/>
                  <a:gd name="T3" fmla="*/ 125 h 172"/>
                  <a:gd name="T4" fmla="*/ 33 w 33"/>
                  <a:gd name="T5" fmla="*/ 0 h 172"/>
                  <a:gd name="T6" fmla="*/ 0 w 33"/>
                  <a:gd name="T7" fmla="*/ 48 h 172"/>
                  <a:gd name="T8" fmla="*/ 0 w 33"/>
                  <a:gd name="T9" fmla="*/ 172 h 1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"/>
                  <a:gd name="T16" fmla="*/ 0 h 172"/>
                  <a:gd name="T17" fmla="*/ 33 w 33"/>
                  <a:gd name="T18" fmla="*/ 172 h 1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" h="172">
                    <a:moveTo>
                      <a:pt x="0" y="172"/>
                    </a:moveTo>
                    <a:lnTo>
                      <a:pt x="33" y="125"/>
                    </a:lnTo>
                    <a:lnTo>
                      <a:pt x="33" y="0"/>
                    </a:lnTo>
                    <a:lnTo>
                      <a:pt x="0" y="48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99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574" name="Freeform 17"/>
              <p:cNvSpPr>
                <a:spLocks/>
              </p:cNvSpPr>
              <p:nvPr/>
            </p:nvSpPr>
            <p:spPr bwMode="auto">
              <a:xfrm>
                <a:off x="3592" y="2706"/>
                <a:ext cx="1341" cy="1048"/>
              </a:xfrm>
              <a:custGeom>
                <a:avLst/>
                <a:gdLst>
                  <a:gd name="T0" fmla="*/ 1341 w 1341"/>
                  <a:gd name="T1" fmla="*/ 0 h 1048"/>
                  <a:gd name="T2" fmla="*/ 0 w 1341"/>
                  <a:gd name="T3" fmla="*/ 922 h 1048"/>
                  <a:gd name="T4" fmla="*/ 0 w 1341"/>
                  <a:gd name="T5" fmla="*/ 1048 h 1048"/>
                  <a:gd name="T6" fmla="*/ 1341 w 1341"/>
                  <a:gd name="T7" fmla="*/ 124 h 1048"/>
                  <a:gd name="T8" fmla="*/ 1341 w 1341"/>
                  <a:gd name="T9" fmla="*/ 0 h 10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1"/>
                  <a:gd name="T16" fmla="*/ 0 h 1048"/>
                  <a:gd name="T17" fmla="*/ 1341 w 1341"/>
                  <a:gd name="T18" fmla="*/ 1048 h 10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1" h="1048">
                    <a:moveTo>
                      <a:pt x="1341" y="0"/>
                    </a:moveTo>
                    <a:lnTo>
                      <a:pt x="0" y="922"/>
                    </a:lnTo>
                    <a:lnTo>
                      <a:pt x="0" y="1048"/>
                    </a:lnTo>
                    <a:lnTo>
                      <a:pt x="1341" y="124"/>
                    </a:lnTo>
                    <a:lnTo>
                      <a:pt x="1341" y="0"/>
                    </a:lnTo>
                    <a:close/>
                  </a:path>
                </a:pathLst>
              </a:custGeom>
              <a:solidFill>
                <a:srgbClr val="6633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6" name="Group 18"/>
          <p:cNvGrpSpPr>
            <a:grpSpLocks/>
          </p:cNvGrpSpPr>
          <p:nvPr/>
        </p:nvGrpSpPr>
        <p:grpSpPr bwMode="auto">
          <a:xfrm rot="20944179" flipV="1">
            <a:off x="7207003" y="4408610"/>
            <a:ext cx="1219200" cy="1371600"/>
            <a:chOff x="2976" y="2573"/>
            <a:chExt cx="1374" cy="1091"/>
          </a:xfrm>
        </p:grpSpPr>
        <p:sp>
          <p:nvSpPr>
            <p:cNvPr id="55315" name="Freeform 19"/>
            <p:cNvSpPr>
              <a:spLocks/>
            </p:cNvSpPr>
            <p:nvPr/>
          </p:nvSpPr>
          <p:spPr bwMode="auto">
            <a:xfrm>
              <a:off x="2975" y="2582"/>
              <a:ext cx="1374" cy="970"/>
            </a:xfrm>
            <a:custGeom>
              <a:avLst/>
              <a:gdLst/>
              <a:ahLst/>
              <a:cxnLst>
                <a:cxn ang="0">
                  <a:pos x="1341" y="48"/>
                </a:cxn>
                <a:cxn ang="0">
                  <a:pos x="1374" y="0"/>
                </a:cxn>
                <a:cxn ang="0">
                  <a:pos x="48" y="912"/>
                </a:cxn>
                <a:cxn ang="0">
                  <a:pos x="0" y="970"/>
                </a:cxn>
                <a:cxn ang="0">
                  <a:pos x="1341" y="48"/>
                </a:cxn>
              </a:cxnLst>
              <a:rect l="0" t="0" r="r" b="b"/>
              <a:pathLst>
                <a:path w="1374" h="970">
                  <a:moveTo>
                    <a:pt x="1341" y="48"/>
                  </a:moveTo>
                  <a:lnTo>
                    <a:pt x="1374" y="0"/>
                  </a:lnTo>
                  <a:lnTo>
                    <a:pt x="48" y="912"/>
                  </a:lnTo>
                  <a:lnTo>
                    <a:pt x="0" y="970"/>
                  </a:lnTo>
                  <a:lnTo>
                    <a:pt x="1341" y="48"/>
                  </a:lnTo>
                  <a:close/>
                </a:path>
              </a:pathLst>
            </a:custGeom>
            <a:solidFill>
              <a:srgbClr val="CC3300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grpSp>
          <p:nvGrpSpPr>
            <p:cNvPr id="23568" name="Group 20"/>
            <p:cNvGrpSpPr>
              <a:grpSpLocks/>
            </p:cNvGrpSpPr>
            <p:nvPr/>
          </p:nvGrpSpPr>
          <p:grpSpPr bwMode="auto">
            <a:xfrm>
              <a:off x="2983" y="2573"/>
              <a:ext cx="1364" cy="1091"/>
              <a:chOff x="3592" y="2663"/>
              <a:chExt cx="1364" cy="1091"/>
            </a:xfrm>
          </p:grpSpPr>
          <p:sp>
            <p:nvSpPr>
              <p:cNvPr id="55317" name="Freeform 21"/>
              <p:cNvSpPr>
                <a:spLocks/>
              </p:cNvSpPr>
              <p:nvPr/>
            </p:nvSpPr>
            <p:spPr bwMode="auto">
              <a:xfrm>
                <a:off x="4922" y="2665"/>
                <a:ext cx="32" cy="172"/>
              </a:xfrm>
              <a:custGeom>
                <a:avLst/>
                <a:gdLst/>
                <a:ahLst/>
                <a:cxnLst>
                  <a:cxn ang="0">
                    <a:pos x="0" y="172"/>
                  </a:cxn>
                  <a:cxn ang="0">
                    <a:pos x="33" y="125"/>
                  </a:cxn>
                  <a:cxn ang="0">
                    <a:pos x="33" y="0"/>
                  </a:cxn>
                  <a:cxn ang="0">
                    <a:pos x="0" y="48"/>
                  </a:cxn>
                  <a:cxn ang="0">
                    <a:pos x="0" y="172"/>
                  </a:cxn>
                </a:cxnLst>
                <a:rect l="0" t="0" r="r" b="b"/>
                <a:pathLst>
                  <a:path w="33" h="172">
                    <a:moveTo>
                      <a:pt x="0" y="172"/>
                    </a:moveTo>
                    <a:lnTo>
                      <a:pt x="33" y="125"/>
                    </a:lnTo>
                    <a:lnTo>
                      <a:pt x="33" y="0"/>
                    </a:lnTo>
                    <a:lnTo>
                      <a:pt x="0" y="48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990000"/>
              </a:solidFill>
              <a:ln w="9525">
                <a:noFill/>
                <a:round/>
                <a:headEnd/>
                <a:tailEnd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TW" altLang="en-US"/>
              </a:p>
            </p:txBody>
          </p:sp>
          <p:sp>
            <p:nvSpPr>
              <p:cNvPr id="55318" name="Freeform 22"/>
              <p:cNvSpPr>
                <a:spLocks/>
              </p:cNvSpPr>
              <p:nvPr/>
            </p:nvSpPr>
            <p:spPr bwMode="auto">
              <a:xfrm>
                <a:off x="3589" y="2708"/>
                <a:ext cx="1340" cy="1048"/>
              </a:xfrm>
              <a:custGeom>
                <a:avLst/>
                <a:gdLst/>
                <a:ahLst/>
                <a:cxnLst>
                  <a:cxn ang="0">
                    <a:pos x="1341" y="0"/>
                  </a:cxn>
                  <a:cxn ang="0">
                    <a:pos x="0" y="922"/>
                  </a:cxn>
                  <a:cxn ang="0">
                    <a:pos x="0" y="1048"/>
                  </a:cxn>
                  <a:cxn ang="0">
                    <a:pos x="1341" y="124"/>
                  </a:cxn>
                  <a:cxn ang="0">
                    <a:pos x="1341" y="0"/>
                  </a:cxn>
                </a:cxnLst>
                <a:rect l="0" t="0" r="r" b="b"/>
                <a:pathLst>
                  <a:path w="1341" h="1048">
                    <a:moveTo>
                      <a:pt x="1341" y="0"/>
                    </a:moveTo>
                    <a:lnTo>
                      <a:pt x="0" y="922"/>
                    </a:lnTo>
                    <a:lnTo>
                      <a:pt x="0" y="1048"/>
                    </a:lnTo>
                    <a:lnTo>
                      <a:pt x="1341" y="124"/>
                    </a:lnTo>
                    <a:lnTo>
                      <a:pt x="1341" y="0"/>
                    </a:lnTo>
                    <a:close/>
                  </a:path>
                </a:pathLst>
              </a:custGeom>
              <a:solidFill>
                <a:srgbClr val="663300"/>
              </a:solidFill>
              <a:ln w="9525">
                <a:noFill/>
                <a:round/>
                <a:headEnd/>
                <a:tailEnd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TW" altLang="en-US"/>
              </a:p>
            </p:txBody>
          </p:sp>
        </p:grpSp>
      </p:grpSp>
      <p:pic>
        <p:nvPicPr>
          <p:cNvPr id="55319" name="Picture 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2673" y="5423791"/>
            <a:ext cx="1939379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5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8" grpId="0" animBg="1"/>
      <p:bldP spid="55302" grpId="0" animBg="1"/>
      <p:bldP spid="55303" grpId="0" animBg="1"/>
      <p:bldP spid="5530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8" name="Rectangle 3078"/>
          <p:cNvSpPr>
            <a:spLocks noGrp="1" noChangeArrowheads="1"/>
          </p:cNvSpPr>
          <p:nvPr>
            <p:ph type="title"/>
          </p:nvPr>
        </p:nvSpPr>
        <p:spPr>
          <a:xfrm>
            <a:off x="457200" y="341784"/>
            <a:ext cx="8229600" cy="1287016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Types of Data (Value)</a:t>
            </a:r>
          </a:p>
        </p:txBody>
      </p:sp>
      <p:sp>
        <p:nvSpPr>
          <p:cNvPr id="59399" name="Rectangle 3079"/>
          <p:cNvSpPr>
            <a:spLocks noGrp="1" noChangeArrowheads="1"/>
          </p:cNvSpPr>
          <p:nvPr>
            <p:ph idx="1"/>
          </p:nvPr>
        </p:nvSpPr>
        <p:spPr>
          <a:xfrm>
            <a:off x="179512" y="1772816"/>
            <a:ext cx="8677969" cy="4464496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b="1" dirty="0" smtClean="0">
                <a:solidFill>
                  <a:srgbClr val="FFFF00"/>
                </a:solidFill>
                <a:hlinkClick r:id="rId2" action="ppaction://hlinksldjump"/>
              </a:rPr>
              <a:t>Nominal</a:t>
            </a:r>
            <a:r>
              <a:rPr lang="en-US" altLang="zh-TW" dirty="0" smtClean="0">
                <a:hlinkClick r:id="rId2" action="ppaction://hlinksldjump"/>
              </a:rPr>
              <a:t> </a:t>
            </a:r>
            <a:r>
              <a:rPr lang="en-US" altLang="zh-TW" dirty="0" smtClean="0"/>
              <a:t>data are </a:t>
            </a:r>
            <a:r>
              <a:rPr lang="en-US" altLang="zh-TW" b="1" dirty="0" smtClean="0">
                <a:solidFill>
                  <a:schemeClr val="accent2"/>
                </a:solidFill>
              </a:rPr>
              <a:t>qualitative</a:t>
            </a:r>
            <a:r>
              <a:rPr lang="en-US" altLang="zh-TW" dirty="0" smtClean="0"/>
              <a:t> or </a:t>
            </a:r>
            <a:r>
              <a:rPr lang="en-US" altLang="zh-TW" b="1" dirty="0" smtClean="0">
                <a:solidFill>
                  <a:schemeClr val="accent2"/>
                </a:solidFill>
              </a:rPr>
              <a:t>categorical </a:t>
            </a:r>
            <a:r>
              <a:rPr lang="en-US" altLang="zh-TW" dirty="0" smtClean="0"/>
              <a:t>observations</a:t>
            </a:r>
          </a:p>
          <a:p>
            <a:pPr eaLnBrk="1" hangingPunct="1">
              <a:defRPr/>
            </a:pPr>
            <a:r>
              <a:rPr lang="en-US" altLang="zh-TW" b="1" dirty="0" smtClean="0">
                <a:solidFill>
                  <a:srgbClr val="FFFF00"/>
                </a:solidFill>
                <a:hlinkClick r:id="rId3" action="ppaction://hlinksldjump"/>
              </a:rPr>
              <a:t>Ordinal</a:t>
            </a:r>
            <a:r>
              <a:rPr lang="en-US" altLang="zh-TW" dirty="0" smtClean="0"/>
              <a:t> data are </a:t>
            </a:r>
            <a:r>
              <a:rPr lang="en-US" altLang="zh-TW" b="1" dirty="0" smtClean="0">
                <a:solidFill>
                  <a:schemeClr val="accent2"/>
                </a:solidFill>
              </a:rPr>
              <a:t>ordered categorical </a:t>
            </a:r>
            <a:r>
              <a:rPr lang="en-US" altLang="zh-TW" dirty="0" smtClean="0"/>
              <a:t>observations</a:t>
            </a:r>
          </a:p>
          <a:p>
            <a:pPr eaLnBrk="1" hangingPunct="1">
              <a:defRPr/>
            </a:pPr>
            <a:r>
              <a:rPr lang="en-US" altLang="zh-TW" b="1" dirty="0" smtClean="0">
                <a:solidFill>
                  <a:srgbClr val="FFFF00"/>
                </a:solidFill>
                <a:hlinkClick r:id="rId4" action="ppaction://hlinksldjump"/>
              </a:rPr>
              <a:t>Interval</a:t>
            </a:r>
            <a:r>
              <a:rPr lang="en-US" altLang="zh-TW" dirty="0" smtClean="0"/>
              <a:t> data are </a:t>
            </a:r>
            <a:r>
              <a:rPr lang="en-US" altLang="zh-TW" b="1" dirty="0" smtClean="0">
                <a:solidFill>
                  <a:schemeClr val="accent2"/>
                </a:solidFill>
              </a:rPr>
              <a:t>quantitative</a:t>
            </a:r>
            <a:r>
              <a:rPr lang="en-US" altLang="zh-TW" dirty="0" smtClean="0"/>
              <a:t> or </a:t>
            </a:r>
            <a:r>
              <a:rPr lang="en-US" altLang="zh-TW" b="1" dirty="0" smtClean="0">
                <a:solidFill>
                  <a:schemeClr val="accent2"/>
                </a:solidFill>
              </a:rPr>
              <a:t>numerical</a:t>
            </a:r>
            <a:r>
              <a:rPr lang="en-US" altLang="zh-TW" dirty="0" smtClean="0"/>
              <a:t> observations</a:t>
            </a:r>
          </a:p>
        </p:txBody>
      </p:sp>
      <p:sp>
        <p:nvSpPr>
          <p:cNvPr id="32770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BC6EE02-6D94-418D-BB88-7F19C5594019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3277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F0225C28-E55F-4DF3-A149-552AC95720AC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10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62880" y="260648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Interpretation</a:t>
            </a:r>
          </a:p>
        </p:txBody>
      </p:sp>
      <p:sp>
        <p:nvSpPr>
          <p:cNvPr id="97282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FCEEDC7-F88B-43A6-BAD1-0E964B842851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728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666EF57C-1834-48B4-B5EA-B21AD06CA9BC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100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pic>
        <p:nvPicPr>
          <p:cNvPr id="9728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0875" y="1484313"/>
            <a:ext cx="5918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989" name="Line 5"/>
          <p:cNvSpPr>
            <a:spLocks noChangeShapeType="1"/>
          </p:cNvSpPr>
          <p:nvPr/>
        </p:nvSpPr>
        <p:spPr bwMode="auto">
          <a:xfrm>
            <a:off x="2761752" y="3974919"/>
            <a:ext cx="2549500" cy="19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med" len="lg"/>
          </a:ln>
          <a:effectLst>
            <a:outerShdw dist="35921" dir="2700000" algn="ctr" rotWithShape="0">
              <a:srgbClr val="3333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97990" name="Text Box 6"/>
          <p:cNvSpPr txBox="1">
            <a:spLocks noChangeArrowheads="1"/>
          </p:cNvSpPr>
          <p:nvPr/>
        </p:nvSpPr>
        <p:spPr bwMode="auto">
          <a:xfrm>
            <a:off x="107950" y="1268413"/>
            <a:ext cx="3205163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kumimoji="0"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The ogive can be used to answer questions like:</a:t>
            </a:r>
          </a:p>
          <a:p>
            <a:pPr eaLnBrk="0" hangingPunct="0">
              <a:defRPr/>
            </a:pPr>
            <a:r>
              <a:rPr kumimoji="0"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What telephone bill value is at the 50th percentile?</a:t>
            </a:r>
          </a:p>
        </p:txBody>
      </p:sp>
      <p:sp>
        <p:nvSpPr>
          <p:cNvPr id="297992" name="Text Box 8"/>
          <p:cNvSpPr txBox="1">
            <a:spLocks noChangeArrowheads="1"/>
          </p:cNvSpPr>
          <p:nvPr/>
        </p:nvSpPr>
        <p:spPr bwMode="auto">
          <a:xfrm>
            <a:off x="179388" y="5411788"/>
            <a:ext cx="2819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kumimoji="0" lang="en-US" altLang="zh-TW" sz="3200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“around </a:t>
            </a:r>
            <a:r>
              <a:rPr kumimoji="0" lang="en-US" altLang="zh-TW" sz="3200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$35”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3954072" y="5589240"/>
            <a:ext cx="4938408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accent4">
                    <a:lumMod val="10000"/>
                  </a:schemeClr>
                </a:solidFill>
                <a:latin typeface="+mn-lt"/>
              </a:rPr>
              <a:t>0      15     30     45     60     75    90    105    120</a:t>
            </a:r>
            <a:endParaRPr lang="zh-TW" altLang="en-US" sz="1600" dirty="0">
              <a:solidFill>
                <a:schemeClr val="accent4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97290" name="Oval 9"/>
          <p:cNvSpPr>
            <a:spLocks noChangeArrowheads="1"/>
          </p:cNvSpPr>
          <p:nvPr/>
        </p:nvSpPr>
        <p:spPr bwMode="auto">
          <a:xfrm>
            <a:off x="5149364" y="5373688"/>
            <a:ext cx="304800" cy="304800"/>
          </a:xfrm>
          <a:prstGeom prst="ellipse">
            <a:avLst/>
          </a:prstGeom>
          <a:solidFill>
            <a:srgbClr val="FFFF00">
              <a:alpha val="50195"/>
            </a:srgbClr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994" name="Line 10"/>
          <p:cNvSpPr>
            <a:spLocks noChangeShapeType="1"/>
          </p:cNvSpPr>
          <p:nvPr/>
        </p:nvSpPr>
        <p:spPr bwMode="auto">
          <a:xfrm flipV="1">
            <a:off x="2783520" y="5517232"/>
            <a:ext cx="2520279" cy="216024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triangle" w="med" len="med"/>
            <a:tailEnd type="none" w="med" len="med"/>
          </a:ln>
          <a:effectLst>
            <a:outerShdw dist="35921" dir="2700000" algn="ctr" rotWithShape="0">
              <a:srgbClr val="3333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97988" name="Line 4"/>
          <p:cNvSpPr>
            <a:spLocks noChangeShapeType="1"/>
          </p:cNvSpPr>
          <p:nvPr/>
        </p:nvSpPr>
        <p:spPr bwMode="auto">
          <a:xfrm>
            <a:off x="5283704" y="4005064"/>
            <a:ext cx="0" cy="151216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med" len="lg"/>
          </a:ln>
          <a:effectLst>
            <a:outerShdw dist="35921" dir="2700000" algn="ctr" rotWithShape="0">
              <a:srgbClr val="3333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7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7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7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97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97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989" grpId="0" animBg="1"/>
      <p:bldP spid="297992" grpId="0"/>
      <p:bldP spid="97290" grpId="0" animBg="1"/>
      <p:bldP spid="297994" grpId="0" animBg="1"/>
      <p:bldP spid="29798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2" name="Rectangle 4"/>
          <p:cNvSpPr>
            <a:spLocks noGrp="1" noChangeArrowheads="1"/>
          </p:cNvSpPr>
          <p:nvPr>
            <p:ph type="title"/>
          </p:nvPr>
        </p:nvSpPr>
        <p:spPr>
          <a:xfrm>
            <a:off x="539552" y="260648"/>
            <a:ext cx="8242498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Stem and Leaf Display</a:t>
            </a:r>
          </a:p>
        </p:txBody>
      </p:sp>
      <p:sp>
        <p:nvSpPr>
          <p:cNvPr id="196613" name="Rectangle 5"/>
          <p:cNvSpPr>
            <a:spLocks noGrp="1" noChangeArrowheads="1"/>
          </p:cNvSpPr>
          <p:nvPr>
            <p:ph idx="1"/>
          </p:nvPr>
        </p:nvSpPr>
        <p:spPr>
          <a:xfrm>
            <a:off x="323850" y="1524000"/>
            <a:ext cx="8624888" cy="4876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This is a graphical technique most often used in a preliminary analysis.</a:t>
            </a:r>
          </a:p>
          <a:p>
            <a:pPr eaLnBrk="1" hangingPunct="1">
              <a:defRPr/>
            </a:pPr>
            <a:r>
              <a:rPr lang="en-US" altLang="zh-TW" smtClean="0"/>
              <a:t>Stem and leaf diagrams use the actual value of the original observations (whereas, the histogram does not).</a:t>
            </a:r>
            <a:endParaRPr lang="zh-TW" altLang="en-US" smtClean="0"/>
          </a:p>
        </p:txBody>
      </p:sp>
      <p:sp>
        <p:nvSpPr>
          <p:cNvPr id="98306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6CE1ECC-F359-47C8-A6EF-820D9795B4BC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830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CDBCB045-A28B-4A87-AF11-A60C77093904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101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8229600" cy="1711027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Constructing a Stem and Leaf Display </a:t>
            </a:r>
          </a:p>
        </p:txBody>
      </p:sp>
      <p:sp>
        <p:nvSpPr>
          <p:cNvPr id="205829" name="Rectangle 5"/>
          <p:cNvSpPr>
            <a:spLocks noGrp="1" noChangeArrowheads="1"/>
          </p:cNvSpPr>
          <p:nvPr>
            <p:ph idx="1"/>
          </p:nvPr>
        </p:nvSpPr>
        <p:spPr>
          <a:xfrm>
            <a:off x="323850" y="1844675"/>
            <a:ext cx="8496300" cy="4752975"/>
          </a:xfrm>
        </p:spPr>
        <p:txBody>
          <a:bodyPr/>
          <a:lstStyle/>
          <a:p>
            <a:pPr eaLnBrk="1" hangingPunct="1">
              <a:lnSpc>
                <a:spcPct val="95000"/>
              </a:lnSpc>
              <a:defRPr/>
            </a:pPr>
            <a:r>
              <a:rPr lang="en-US" altLang="zh-TW" dirty="0" smtClean="0">
                <a:hlinkClick r:id="rId2" action="ppaction://hlinksldjump"/>
              </a:rPr>
              <a:t>Determine what constitutes a stem and a leaf</a:t>
            </a:r>
            <a:endParaRPr lang="en-US" altLang="zh-TW" dirty="0" smtClean="0"/>
          </a:p>
          <a:p>
            <a:pPr eaLnBrk="1" hangingPunct="1">
              <a:lnSpc>
                <a:spcPct val="95000"/>
              </a:lnSpc>
              <a:defRPr/>
            </a:pPr>
            <a:r>
              <a:rPr lang="en-US" altLang="zh-TW" dirty="0" smtClean="0">
                <a:hlinkClick r:id="rId3" action="ppaction://hlinksldjump"/>
              </a:rPr>
              <a:t>List the stems</a:t>
            </a:r>
            <a:r>
              <a:rPr lang="en-US" altLang="zh-TW" dirty="0" smtClean="0"/>
              <a:t> in a column from smallest to largest.</a:t>
            </a:r>
          </a:p>
          <a:p>
            <a:pPr eaLnBrk="1" hangingPunct="1">
              <a:lnSpc>
                <a:spcPct val="95000"/>
              </a:lnSpc>
              <a:defRPr/>
            </a:pPr>
            <a:r>
              <a:rPr lang="en-US" altLang="zh-TW" dirty="0" smtClean="0">
                <a:hlinkClick r:id="rId4" action="ppaction://hlinksldjump"/>
              </a:rPr>
              <a:t>Place each leaf</a:t>
            </a:r>
            <a:r>
              <a:rPr lang="en-US" altLang="zh-TW" dirty="0" smtClean="0"/>
              <a:t> at the same row as its stem from smallest to largest.</a:t>
            </a:r>
            <a:endParaRPr lang="zh-TW" altLang="en-US" dirty="0" smtClean="0"/>
          </a:p>
        </p:txBody>
      </p:sp>
      <p:sp>
        <p:nvSpPr>
          <p:cNvPr id="99330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C24A3E1-8D37-4AEC-B8AC-1D4C8C242938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933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475E0F0C-9FCE-4CDF-9DFE-1F8AE6749C86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102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6" name="Rectangle 6"/>
          <p:cNvSpPr>
            <a:spLocks noGrp="1" noChangeArrowheads="1"/>
          </p:cNvSpPr>
          <p:nvPr>
            <p:ph type="title"/>
          </p:nvPr>
        </p:nvSpPr>
        <p:spPr>
          <a:xfrm>
            <a:off x="395536" y="296416"/>
            <a:ext cx="8386514" cy="104435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Conclusion</a:t>
            </a:r>
          </a:p>
        </p:txBody>
      </p:sp>
      <p:sp>
        <p:nvSpPr>
          <p:cNvPr id="215047" name="Rectangle 7"/>
          <p:cNvSpPr>
            <a:spLocks noGrp="1" noChangeArrowheads="1"/>
          </p:cNvSpPr>
          <p:nvPr>
            <p:ph idx="1"/>
          </p:nvPr>
        </p:nvSpPr>
        <p:spPr>
          <a:xfrm>
            <a:off x="35496" y="1268413"/>
            <a:ext cx="5976664" cy="51831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altLang="zh-TW" sz="3600" dirty="0" smtClean="0"/>
              <a:t>The observations range from </a:t>
            </a:r>
            <a:r>
              <a:rPr lang="en-US" altLang="zh-TW" sz="3600" b="1" dirty="0" smtClean="0">
                <a:solidFill>
                  <a:schemeClr val="accent2"/>
                </a:solidFill>
              </a:rPr>
              <a:t>17.2</a:t>
            </a:r>
            <a:r>
              <a:rPr lang="en-US" altLang="zh-TW" sz="3600" dirty="0" smtClean="0"/>
              <a:t> to </a:t>
            </a:r>
            <a:r>
              <a:rPr lang="en-US" altLang="zh-TW" sz="3600" b="1" dirty="0" smtClean="0">
                <a:solidFill>
                  <a:schemeClr val="accent2"/>
                </a:solidFill>
              </a:rPr>
              <a:t>22.2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altLang="zh-TW" sz="3600" dirty="0" smtClean="0"/>
              <a:t>Most of the observations fall between 18.0 and 20.0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altLang="zh-TW" sz="3600" dirty="0" smtClean="0"/>
              <a:t>The shape of the distribution is </a:t>
            </a:r>
            <a:r>
              <a:rPr lang="en-US" altLang="zh-TW" sz="3600" b="1" dirty="0" smtClean="0">
                <a:solidFill>
                  <a:schemeClr val="accent2"/>
                </a:solidFill>
              </a:rPr>
              <a:t>not symmetrical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altLang="zh-TW" sz="3600" dirty="0" smtClean="0"/>
              <a:t>Half the observations are below </a:t>
            </a:r>
            <a:r>
              <a:rPr lang="en-US" altLang="zh-TW" sz="3600" b="1" dirty="0" smtClean="0">
                <a:solidFill>
                  <a:schemeClr val="accent2"/>
                </a:solidFill>
              </a:rPr>
              <a:t>19.5</a:t>
            </a:r>
            <a:r>
              <a:rPr lang="en-US" altLang="zh-TW" sz="3600" dirty="0" smtClean="0"/>
              <a:t> and half above it</a:t>
            </a:r>
            <a:endParaRPr lang="zh-TW" altLang="en-US" sz="3600" dirty="0" smtClean="0"/>
          </a:p>
        </p:txBody>
      </p:sp>
      <p:sp>
        <p:nvSpPr>
          <p:cNvPr id="10035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181CFB8-9C3C-43AC-BB69-62C09A9BF41B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035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DCF4F00D-64AB-4549-A4FB-9AFB4AFEF0EA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103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15048" name="Text Box 8"/>
          <p:cNvSpPr txBox="1">
            <a:spLocks noChangeArrowheads="1"/>
          </p:cNvSpPr>
          <p:nvPr/>
        </p:nvSpPr>
        <p:spPr bwMode="auto">
          <a:xfrm>
            <a:off x="5940152" y="1447800"/>
            <a:ext cx="3048000" cy="4243388"/>
          </a:xfrm>
          <a:prstGeom prst="rect">
            <a:avLst/>
          </a:prstGeom>
          <a:solidFill>
            <a:srgbClr val="6613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63500" dir="19387806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kumimoji="0" lang="en-US" altLang="zh-TW" u="sng">
                <a:effectLst>
                  <a:outerShdw blurRad="38100" dist="38100" dir="2700000" algn="tl">
                    <a:srgbClr val="000000"/>
                  </a:outerShdw>
                </a:effectLst>
              </a:rPr>
              <a:t>The complete display is:</a:t>
            </a:r>
          </a:p>
          <a:p>
            <a:pPr eaLnBrk="0" hangingPunct="0">
              <a:lnSpc>
                <a:spcPct val="70000"/>
              </a:lnSpc>
              <a:defRPr/>
            </a:pPr>
            <a:endParaRPr kumimoji="0" lang="en-US" altLang="zh-TW" u="sng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0" hangingPunct="0">
              <a:defRPr/>
            </a:pPr>
            <a:r>
              <a:rPr kumimoji="0" lang="en-US" altLang="zh-TW" u="sng">
                <a:effectLst>
                  <a:outerShdw blurRad="38100" dist="38100" dir="2700000" algn="tl">
                    <a:srgbClr val="000000"/>
                  </a:outerShdw>
                </a:effectLst>
              </a:rPr>
              <a:t>Stem	Leaf</a:t>
            </a:r>
          </a:p>
          <a:p>
            <a:pPr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17	236</a:t>
            </a:r>
          </a:p>
          <a:p>
            <a:pPr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18	0144577</a:t>
            </a:r>
          </a:p>
          <a:p>
            <a:pPr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19	1123567789</a:t>
            </a:r>
          </a:p>
          <a:p>
            <a:pPr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20	038</a:t>
            </a:r>
          </a:p>
          <a:p>
            <a:pPr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21	01224</a:t>
            </a:r>
          </a:p>
          <a:p>
            <a:pPr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22	12</a:t>
            </a:r>
            <a:endParaRPr kumimoji="0" lang="en-US" altLang="zh-TW" u="sng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50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0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50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7" grpId="0" build="p" autoUpdateAnimBg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47" name="Rectangle 1039"/>
          <p:cNvSpPr>
            <a:spLocks noGrp="1" noChangeArrowheads="1"/>
          </p:cNvSpPr>
          <p:nvPr>
            <p:ph type="title"/>
          </p:nvPr>
        </p:nvSpPr>
        <p:spPr>
          <a:xfrm>
            <a:off x="250825" y="260648"/>
            <a:ext cx="8629650" cy="1728043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Other Ways of Determining Stem and Leaf</a:t>
            </a:r>
          </a:p>
        </p:txBody>
      </p:sp>
      <p:sp>
        <p:nvSpPr>
          <p:cNvPr id="197648" name="Rectangle 1040"/>
          <p:cNvSpPr>
            <a:spLocks noGrp="1" noChangeArrowheads="1"/>
          </p:cNvSpPr>
          <p:nvPr>
            <p:ph idx="1"/>
          </p:nvPr>
        </p:nvSpPr>
        <p:spPr>
          <a:xfrm>
            <a:off x="914400" y="2057400"/>
            <a:ext cx="8034338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Split each observation into two parts. </a:t>
            </a:r>
          </a:p>
        </p:txBody>
      </p:sp>
      <p:sp>
        <p:nvSpPr>
          <p:cNvPr id="101378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372740B-92DF-45C6-AF9B-F8A9E5E250E9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137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CBD5E8F1-5C2A-4B2F-8E0F-DDC1C7280FBE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104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pSp>
        <p:nvGrpSpPr>
          <p:cNvPr id="2" name="Group 1027"/>
          <p:cNvGrpSpPr>
            <a:grpSpLocks/>
          </p:cNvGrpSpPr>
          <p:nvPr/>
        </p:nvGrpSpPr>
        <p:grpSpPr bwMode="auto">
          <a:xfrm>
            <a:off x="1143000" y="3940175"/>
            <a:ext cx="7348538" cy="2209800"/>
            <a:chOff x="720" y="2256"/>
            <a:chExt cx="4629" cy="1392"/>
          </a:xfrm>
        </p:grpSpPr>
        <p:sp>
          <p:nvSpPr>
            <p:cNvPr id="197636" name="Text Box 1028"/>
            <p:cNvSpPr txBox="1">
              <a:spLocks noChangeArrowheads="1"/>
            </p:cNvSpPr>
            <p:nvPr/>
          </p:nvSpPr>
          <p:spPr bwMode="auto">
            <a:xfrm>
              <a:off x="720" y="2832"/>
              <a:ext cx="2112" cy="53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>
              <a:spAutoFit/>
            </a:bodyPr>
            <a:lstStyle/>
            <a:p>
              <a:pPr>
                <a:tabLst>
                  <a:tab pos="165100" algn="l"/>
                  <a:tab pos="2401888" algn="l"/>
                </a:tabLst>
                <a:defRPr/>
              </a:pPr>
              <a:r>
                <a:rPr kumimoji="0" lang="en-US" altLang="zh-TW" sz="2400" b="1" u="sng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Stem</a:t>
              </a:r>
              <a:r>
                <a:rPr kumimoji="0" lang="en-US" altLang="zh-TW" sz="24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              </a:t>
              </a:r>
              <a:r>
                <a:rPr kumimoji="0" lang="en-US" altLang="zh-TW" sz="2400" b="1" u="sng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Leaf</a:t>
              </a:r>
              <a:r>
                <a:rPr kumimoji="0" lang="en-US" altLang="zh-TW" sz="24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	42	19	</a:t>
              </a:r>
              <a:r>
                <a:rPr kumimoji="0" lang="en-US" altLang="zh-TW" sz="2400" b="1">
                  <a:latin typeface="Arial" charset="0"/>
                </a:rPr>
                <a:t>  </a:t>
              </a:r>
              <a:endParaRPr kumimoji="0" lang="en-US" altLang="zh-TW" sz="2400" b="1" u="sng"/>
            </a:p>
          </p:txBody>
        </p:sp>
        <p:sp>
          <p:nvSpPr>
            <p:cNvPr id="197637" name="Text Box 1029"/>
            <p:cNvSpPr txBox="1">
              <a:spLocks noChangeArrowheads="1"/>
            </p:cNvSpPr>
            <p:nvPr/>
          </p:nvSpPr>
          <p:spPr bwMode="auto">
            <a:xfrm>
              <a:off x="3352" y="2832"/>
              <a:ext cx="1997" cy="53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>
                <a:tabLst>
                  <a:tab pos="227013" algn="l"/>
                  <a:tab pos="2505075" algn="l"/>
                </a:tabLst>
                <a:defRPr/>
              </a:pPr>
              <a:r>
                <a:rPr kumimoji="0" lang="en-US" altLang="zh-TW" sz="2400" b="1" u="sng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Stem</a:t>
              </a:r>
              <a:r>
                <a:rPr kumimoji="0" lang="en-US" altLang="zh-TW" sz="24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              </a:t>
              </a:r>
              <a:r>
                <a:rPr kumimoji="0" lang="en-US" altLang="zh-TW" sz="2400" b="1" u="sng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Leaf</a:t>
              </a:r>
            </a:p>
            <a:p>
              <a:pPr>
                <a:tabLst>
                  <a:tab pos="227013" algn="l"/>
                  <a:tab pos="2505075" algn="l"/>
                </a:tabLst>
                <a:defRPr/>
              </a:pPr>
              <a:r>
                <a:rPr kumimoji="0" lang="en-US" altLang="zh-TW" sz="24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	4	2</a:t>
              </a:r>
            </a:p>
          </p:txBody>
        </p:sp>
        <p:sp>
          <p:nvSpPr>
            <p:cNvPr id="197638" name="Line 1030"/>
            <p:cNvSpPr>
              <a:spLocks noChangeShapeType="1"/>
            </p:cNvSpPr>
            <p:nvPr/>
          </p:nvSpPr>
          <p:spPr bwMode="auto">
            <a:xfrm>
              <a:off x="2976" y="2256"/>
              <a:ext cx="0" cy="13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197639" name="Text Box 1031"/>
          <p:cNvSpPr txBox="1">
            <a:spLocks noChangeArrowheads="1"/>
          </p:cNvSpPr>
          <p:nvPr/>
        </p:nvSpPr>
        <p:spPr bwMode="auto">
          <a:xfrm>
            <a:off x="5105400" y="5638800"/>
            <a:ext cx="36576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A stem and leaf display for the next Example will use this method next.</a:t>
            </a:r>
          </a:p>
        </p:txBody>
      </p:sp>
      <p:grpSp>
        <p:nvGrpSpPr>
          <p:cNvPr id="3" name="Group 1033"/>
          <p:cNvGrpSpPr>
            <a:grpSpLocks/>
          </p:cNvGrpSpPr>
          <p:nvPr/>
        </p:nvGrpSpPr>
        <p:grpSpPr bwMode="auto">
          <a:xfrm>
            <a:off x="3276600" y="3860800"/>
            <a:ext cx="2819400" cy="455613"/>
            <a:chOff x="2064" y="2064"/>
            <a:chExt cx="1776" cy="287"/>
          </a:xfrm>
        </p:grpSpPr>
        <p:sp>
          <p:nvSpPr>
            <p:cNvPr id="197642" name="Text Box 1034"/>
            <p:cNvSpPr txBox="1">
              <a:spLocks noChangeArrowheads="1"/>
            </p:cNvSpPr>
            <p:nvPr/>
          </p:nvSpPr>
          <p:spPr bwMode="auto">
            <a:xfrm>
              <a:off x="2413" y="2064"/>
              <a:ext cx="1126" cy="287"/>
            </a:xfrm>
            <a:prstGeom prst="rect">
              <a:avLst/>
            </a:prstGeom>
            <a:solidFill>
              <a:srgbClr val="D7D9C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en-US" altLang="zh-TW" sz="2200">
                  <a:solidFill>
                    <a:schemeClr val="bg2"/>
                  </a:solidFill>
                </a:rPr>
                <a:t>Observation:</a:t>
              </a:r>
              <a:endParaRPr kumimoji="0" lang="en-US" altLang="zh-TW" sz="2200"/>
            </a:p>
          </p:txBody>
        </p:sp>
        <p:sp>
          <p:nvSpPr>
            <p:cNvPr id="197643" name="Line 1035"/>
            <p:cNvSpPr>
              <a:spLocks noChangeShapeType="1"/>
            </p:cNvSpPr>
            <p:nvPr/>
          </p:nvSpPr>
          <p:spPr bwMode="auto">
            <a:xfrm flipH="1">
              <a:off x="2064" y="2208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44" name="Line 1036"/>
            <p:cNvSpPr>
              <a:spLocks noChangeShapeType="1"/>
            </p:cNvSpPr>
            <p:nvPr/>
          </p:nvSpPr>
          <p:spPr bwMode="auto">
            <a:xfrm>
              <a:off x="3504" y="2208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197645" name="Text Box 1037"/>
          <p:cNvSpPr txBox="1">
            <a:spLocks noChangeArrowheads="1"/>
          </p:cNvSpPr>
          <p:nvPr/>
        </p:nvSpPr>
        <p:spPr bwMode="auto">
          <a:xfrm>
            <a:off x="1752600" y="3787775"/>
            <a:ext cx="1584325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4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42.19</a:t>
            </a:r>
          </a:p>
        </p:txBody>
      </p:sp>
      <p:sp>
        <p:nvSpPr>
          <p:cNvPr id="197646" name="Text Box 1038"/>
          <p:cNvSpPr txBox="1">
            <a:spLocks noChangeArrowheads="1"/>
          </p:cNvSpPr>
          <p:nvPr/>
        </p:nvSpPr>
        <p:spPr bwMode="auto">
          <a:xfrm>
            <a:off x="6248400" y="3711575"/>
            <a:ext cx="1584325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4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42.19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9" grpId="0" autoUpdateAnimBg="0"/>
      <p:bldP spid="197645" grpId="0" autoUpdateAnimBg="0"/>
      <p:bldP spid="197646" grpId="0" autoUpdateAnimBg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</a:t>
            </a:r>
          </a:p>
        </p:txBody>
      </p:sp>
      <p:sp>
        <p:nvSpPr>
          <p:cNvPr id="199683" name="Rectangle 1027"/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5943600" cy="482441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Providing information concerning the monthly bills of new subscribers in the first month after signing on with a telephone company.</a:t>
            </a:r>
          </a:p>
        </p:txBody>
      </p:sp>
      <p:sp>
        <p:nvSpPr>
          <p:cNvPr id="10243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886F225-3CF8-4DCD-B647-9F841290E4B7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24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64DB468A-4FBD-450A-BE76-DEC7F78F0104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105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aphicFrame>
        <p:nvGraphicFramePr>
          <p:cNvPr id="420864" name="Object 1024"/>
          <p:cNvGraphicFramePr>
            <a:graphicFrameLocks noChangeAspect="1"/>
          </p:cNvGraphicFramePr>
          <p:nvPr/>
        </p:nvGraphicFramePr>
        <p:xfrm>
          <a:off x="6781800" y="1752600"/>
          <a:ext cx="1682750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9" name="工作表" r:id="rId3" imgW="902160" imgH="3763440" progId="Excel.Sheet.8">
                  <p:embed/>
                </p:oleObj>
              </mc:Choice>
              <mc:Fallback>
                <p:oleObj name="工作表" r:id="rId3" imgW="902160" imgH="3763440" progId="Excel.Sheet.8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1752600"/>
                        <a:ext cx="1682750" cy="4648200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08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08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0" name="Rectangle 2052"/>
          <p:cNvSpPr>
            <a:spLocks noGrp="1" noChangeArrowheads="1"/>
          </p:cNvSpPr>
          <p:nvPr>
            <p:ph type="title"/>
          </p:nvPr>
        </p:nvSpPr>
        <p:spPr>
          <a:xfrm>
            <a:off x="395536" y="260648"/>
            <a:ext cx="8386514" cy="100811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Stem and Leaf Display</a:t>
            </a:r>
          </a:p>
        </p:txBody>
      </p:sp>
      <p:sp>
        <p:nvSpPr>
          <p:cNvPr id="198658" name="Rectangle 2050"/>
          <p:cNvSpPr>
            <a:spLocks noGrp="1" noChangeArrowheads="1"/>
          </p:cNvSpPr>
          <p:nvPr>
            <p:ph idx="1"/>
          </p:nvPr>
        </p:nvSpPr>
        <p:spPr>
          <a:xfrm>
            <a:off x="73025" y="1371600"/>
            <a:ext cx="9036050" cy="5257800"/>
          </a:xfrm>
          <a:solidFill>
            <a:srgbClr val="003366"/>
          </a:solidFill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buFont typeface="Wingdings" pitchFamily="2" charset="2"/>
              <a:buNone/>
              <a:tabLst>
                <a:tab pos="579438" algn="l"/>
                <a:tab pos="1366838" algn="l"/>
              </a:tabLst>
              <a:defRPr/>
            </a:pPr>
            <a:r>
              <a:rPr lang="zh-TW" altLang="zh-TW" sz="2400" smtClean="0"/>
              <a:t>00000000000111112222223333345555556666666778888999999</a:t>
            </a:r>
            <a:endParaRPr lang="zh-TW" altLang="en-US" sz="2400" smtClean="0"/>
          </a:p>
          <a:p>
            <a:pPr eaLnBrk="1" hangingPunct="1">
              <a:buFont typeface="Wingdings" pitchFamily="2" charset="2"/>
              <a:buNone/>
              <a:tabLst>
                <a:tab pos="579438" algn="l"/>
                <a:tab pos="1366838" algn="l"/>
              </a:tabLst>
              <a:defRPr/>
            </a:pPr>
            <a:r>
              <a:rPr lang="zh-TW" altLang="zh-TW" sz="2400" smtClean="0"/>
              <a:t>1		000001111233333334455555667889999</a:t>
            </a:r>
          </a:p>
          <a:p>
            <a:pPr eaLnBrk="1" hangingPunct="1">
              <a:buFont typeface="Wingdings" pitchFamily="2" charset="2"/>
              <a:buNone/>
              <a:tabLst>
                <a:tab pos="579438" algn="l"/>
                <a:tab pos="1366838" algn="l"/>
              </a:tabLst>
              <a:defRPr/>
            </a:pPr>
            <a:r>
              <a:rPr lang="zh-TW" altLang="zh-TW" sz="2400" smtClean="0"/>
              <a:t>2		0000111112344666778999</a:t>
            </a:r>
          </a:p>
          <a:p>
            <a:pPr eaLnBrk="1" hangingPunct="1">
              <a:buFont typeface="Wingdings" pitchFamily="2" charset="2"/>
              <a:buNone/>
              <a:tabLst>
                <a:tab pos="579438" algn="l"/>
                <a:tab pos="1366838" algn="l"/>
              </a:tabLst>
              <a:defRPr/>
            </a:pPr>
            <a:r>
              <a:rPr lang="zh-TW" altLang="zh-TW" sz="2400" smtClean="0"/>
              <a:t>3		001335589</a:t>
            </a:r>
          </a:p>
          <a:p>
            <a:pPr eaLnBrk="1" hangingPunct="1">
              <a:buFont typeface="Wingdings" pitchFamily="2" charset="2"/>
              <a:buNone/>
              <a:tabLst>
                <a:tab pos="579438" algn="l"/>
                <a:tab pos="1366838" algn="l"/>
              </a:tabLst>
              <a:defRPr/>
            </a:pPr>
            <a:r>
              <a:rPr lang="zh-TW" altLang="zh-TW" sz="2400" smtClean="0"/>
              <a:t>4		124445589</a:t>
            </a:r>
          </a:p>
          <a:p>
            <a:pPr eaLnBrk="1" hangingPunct="1">
              <a:buFont typeface="Wingdings" pitchFamily="2" charset="2"/>
              <a:buNone/>
              <a:tabLst>
                <a:tab pos="579438" algn="l"/>
                <a:tab pos="1366838" algn="l"/>
              </a:tabLst>
              <a:defRPr/>
            </a:pPr>
            <a:r>
              <a:rPr lang="zh-TW" altLang="zh-TW" sz="2400" smtClean="0"/>
              <a:t>5		33566</a:t>
            </a:r>
          </a:p>
          <a:p>
            <a:pPr eaLnBrk="1" hangingPunct="1">
              <a:buFont typeface="Wingdings" pitchFamily="2" charset="2"/>
              <a:buNone/>
              <a:tabLst>
                <a:tab pos="579438" algn="l"/>
                <a:tab pos="1366838" algn="l"/>
              </a:tabLst>
              <a:defRPr/>
            </a:pPr>
            <a:r>
              <a:rPr lang="zh-TW" altLang="zh-TW" sz="2400" smtClean="0"/>
              <a:t>6		3458</a:t>
            </a:r>
          </a:p>
          <a:p>
            <a:pPr eaLnBrk="1" hangingPunct="1">
              <a:buFont typeface="Wingdings" pitchFamily="2" charset="2"/>
              <a:buNone/>
              <a:tabLst>
                <a:tab pos="579438" algn="l"/>
                <a:tab pos="1366838" algn="l"/>
              </a:tabLst>
              <a:defRPr/>
            </a:pPr>
            <a:r>
              <a:rPr lang="zh-TW" altLang="zh-TW" sz="2400" smtClean="0"/>
              <a:t>7		022224556789</a:t>
            </a:r>
          </a:p>
          <a:p>
            <a:pPr eaLnBrk="1" hangingPunct="1">
              <a:buFont typeface="Wingdings" pitchFamily="2" charset="2"/>
              <a:buNone/>
              <a:tabLst>
                <a:tab pos="579438" algn="l"/>
                <a:tab pos="1366838" algn="l"/>
              </a:tabLst>
              <a:defRPr/>
            </a:pPr>
            <a:r>
              <a:rPr lang="zh-TW" altLang="zh-TW" sz="2400" smtClean="0"/>
              <a:t>8		334457889999</a:t>
            </a:r>
          </a:p>
          <a:p>
            <a:pPr eaLnBrk="1" hangingPunct="1">
              <a:buFont typeface="Wingdings" pitchFamily="2" charset="2"/>
              <a:buNone/>
              <a:tabLst>
                <a:tab pos="579438" algn="l"/>
                <a:tab pos="1366838" algn="l"/>
              </a:tabLst>
              <a:defRPr/>
            </a:pPr>
            <a:r>
              <a:rPr lang="zh-TW" altLang="zh-TW" sz="2400" smtClean="0"/>
              <a:t>9		00112222233344555999</a:t>
            </a:r>
          </a:p>
          <a:p>
            <a:pPr eaLnBrk="1" hangingPunct="1">
              <a:buFont typeface="Wingdings" pitchFamily="2" charset="2"/>
              <a:buNone/>
              <a:tabLst>
                <a:tab pos="579438" algn="l"/>
                <a:tab pos="1366838" algn="l"/>
              </a:tabLst>
              <a:defRPr/>
            </a:pPr>
            <a:r>
              <a:rPr lang="zh-TW" altLang="zh-TW" sz="2400" smtClean="0"/>
              <a:t>10		001344446699</a:t>
            </a:r>
          </a:p>
          <a:p>
            <a:pPr eaLnBrk="1" hangingPunct="1">
              <a:buFont typeface="Wingdings" pitchFamily="2" charset="2"/>
              <a:buNone/>
              <a:tabLst>
                <a:tab pos="579438" algn="l"/>
                <a:tab pos="1366838" algn="l"/>
              </a:tabLst>
              <a:defRPr/>
            </a:pPr>
            <a:r>
              <a:rPr lang="zh-TW" altLang="zh-TW" sz="2400" smtClean="0"/>
              <a:t>11		124557889</a:t>
            </a:r>
          </a:p>
        </p:txBody>
      </p:sp>
      <p:sp>
        <p:nvSpPr>
          <p:cNvPr id="102402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31647A0-55FD-4922-BF41-BF17F6D5BB72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240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ADF09161-8BAE-465E-84FC-EFBF07172C70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106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98659" name="Text Box 2051"/>
          <p:cNvSpPr txBox="1">
            <a:spLocks noChangeArrowheads="1"/>
          </p:cNvSpPr>
          <p:nvPr/>
        </p:nvSpPr>
        <p:spPr bwMode="auto">
          <a:xfrm>
            <a:off x="4724400" y="2438400"/>
            <a:ext cx="3652838" cy="3946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The length of each line</a:t>
            </a:r>
            <a:b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represents the frequency </a:t>
            </a:r>
            <a:b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of the class defined by </a:t>
            </a:r>
          </a:p>
          <a:p>
            <a:pPr>
              <a:defRPr/>
            </a:pP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the stem.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990947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Excel Output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E28AF91-73F9-4471-9ABE-43F231DAE41F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AC9BAF2-D3B2-418D-92E0-1B76DC671DF8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107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179512" y="1404372"/>
            <a:ext cx="8748464" cy="1255794"/>
            <a:chOff x="179512" y="1404372"/>
            <a:chExt cx="8748464" cy="1255794"/>
          </a:xfrm>
        </p:grpSpPr>
        <p:pic>
          <p:nvPicPr>
            <p:cNvPr id="7" name="圖片 6" descr="Stat_2010_a_02_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512" y="1404372"/>
              <a:ext cx="8748464" cy="1255794"/>
            </a:xfrm>
            <a:prstGeom prst="rect">
              <a:avLst/>
            </a:prstGeom>
          </p:spPr>
        </p:pic>
        <p:sp>
          <p:nvSpPr>
            <p:cNvPr id="8" name="圓角矩形 7"/>
            <p:cNvSpPr/>
            <p:nvPr/>
          </p:nvSpPr>
          <p:spPr bwMode="auto">
            <a:xfrm>
              <a:off x="3707904" y="1620396"/>
              <a:ext cx="576064" cy="216024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新細明體" pitchFamily="18" charset="-120"/>
              </a:endParaRPr>
            </a:p>
          </p:txBody>
        </p:sp>
      </p:grpSp>
      <p:pic>
        <p:nvPicPr>
          <p:cNvPr id="9" name="圖片 8" descr="Stat_2010_a_02_1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016" y="1412776"/>
            <a:ext cx="8892480" cy="3867839"/>
          </a:xfrm>
          <a:prstGeom prst="rect">
            <a:avLst/>
          </a:prstGeom>
        </p:spPr>
      </p:pic>
      <p:pic>
        <p:nvPicPr>
          <p:cNvPr id="10" name="圖片 9" descr="Stat_2010_a_02_1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1340768"/>
            <a:ext cx="4351020" cy="1592580"/>
          </a:xfrm>
          <a:prstGeom prst="rect">
            <a:avLst/>
          </a:prstGeom>
        </p:spPr>
      </p:pic>
      <p:pic>
        <p:nvPicPr>
          <p:cNvPr id="11" name="圖片 10" descr="Stat_2010_a_02_1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84" y="2939816"/>
            <a:ext cx="6840760" cy="3801552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599" y="277813"/>
            <a:ext cx="8848859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R Code for </a:t>
            </a:r>
            <a:r>
              <a:rPr lang="en-US" altLang="zh-TW" dirty="0"/>
              <a:t>Stem and Leaf 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half" idx="1"/>
          </p:nvPr>
        </p:nvSpPr>
        <p:spPr>
          <a:xfrm>
            <a:off x="42532" y="1600200"/>
            <a:ext cx="3115341" cy="4530725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rJava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XLConnect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lmtest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tseries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snpar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vcd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library(MASS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>
          <a:xfrm>
            <a:off x="3151081" y="1420813"/>
            <a:ext cx="5805377" cy="5182984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3200" dirty="0" err="1"/>
              <a:t>fileXls</a:t>
            </a:r>
            <a:r>
              <a:rPr lang="en-US" altLang="zh-TW" sz="3200" dirty="0"/>
              <a:t> = "Telephone_bills.xlsx"</a:t>
            </a:r>
          </a:p>
          <a:p>
            <a:pPr marL="0" indent="0">
              <a:buNone/>
            </a:pPr>
            <a:r>
              <a:rPr lang="en-US" altLang="zh-TW" sz="3200" dirty="0" err="1" smtClean="0"/>
              <a:t>TB_data</a:t>
            </a:r>
            <a:r>
              <a:rPr lang="en-US" altLang="zh-TW" sz="3200" dirty="0" smtClean="0"/>
              <a:t> </a:t>
            </a:r>
            <a:r>
              <a:rPr lang="en-US" altLang="zh-TW" sz="3200" dirty="0"/>
              <a:t>&lt;- </a:t>
            </a:r>
            <a:r>
              <a:rPr lang="en-US" altLang="zh-TW" sz="3200" dirty="0" err="1"/>
              <a:t>loadWorkbook</a:t>
            </a:r>
            <a:r>
              <a:rPr lang="en-US" altLang="zh-TW" sz="3200" dirty="0"/>
              <a:t>(</a:t>
            </a:r>
            <a:r>
              <a:rPr lang="en-US" altLang="zh-TW" sz="3200" dirty="0" err="1"/>
              <a:t>fileXls</a:t>
            </a:r>
            <a:r>
              <a:rPr lang="en-US" altLang="zh-TW" sz="3200" dirty="0"/>
              <a:t>)</a:t>
            </a:r>
          </a:p>
          <a:p>
            <a:pPr marL="0" indent="0">
              <a:buNone/>
            </a:pPr>
            <a:r>
              <a:rPr lang="en-US" altLang="zh-TW" sz="3200" dirty="0"/>
              <a:t>T_B &lt;- </a:t>
            </a:r>
            <a:r>
              <a:rPr lang="en-US" altLang="zh-TW" sz="3200" dirty="0" err="1"/>
              <a:t>readWorksheet</a:t>
            </a:r>
            <a:r>
              <a:rPr lang="en-US" altLang="zh-TW" sz="3200" dirty="0"/>
              <a:t>(TB_data,1)</a:t>
            </a:r>
          </a:p>
          <a:p>
            <a:pPr marL="0" indent="0">
              <a:buNone/>
            </a:pPr>
            <a:r>
              <a:rPr lang="en-US" altLang="zh-TW" sz="3200" dirty="0" smtClean="0"/>
              <a:t>Bills </a:t>
            </a:r>
            <a:r>
              <a:rPr lang="en-US" altLang="zh-TW" sz="3200" dirty="0"/>
              <a:t>&lt;- </a:t>
            </a:r>
            <a:r>
              <a:rPr lang="en-US" altLang="zh-TW" sz="3200" dirty="0" err="1"/>
              <a:t>T_B$Bills</a:t>
            </a:r>
            <a:endParaRPr lang="en-US" altLang="zh-TW" sz="3200" dirty="0"/>
          </a:p>
          <a:p>
            <a:pPr marL="0" indent="0">
              <a:buNone/>
            </a:pPr>
            <a:r>
              <a:rPr lang="en-US" altLang="zh-TW" sz="3200" dirty="0"/>
              <a:t>n &lt;- length(Bills</a:t>
            </a:r>
            <a:r>
              <a:rPr lang="en-US" altLang="zh-TW" sz="3200" dirty="0" smtClean="0"/>
              <a:t>)</a:t>
            </a:r>
          </a:p>
          <a:p>
            <a:pPr marL="0" indent="0">
              <a:buNone/>
            </a:pPr>
            <a:r>
              <a:rPr lang="en-US" altLang="zh-TW" sz="3200" dirty="0"/>
              <a:t>stem(Bills, scale = 1)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BC3F3-40FC-4348-94A8-F1019ECCBE49}" type="datetime1">
              <a:rPr lang="zh-TW" altLang="en-US" smtClean="0"/>
              <a:pPr/>
              <a:t>2017/9/25</a:t>
            </a:fld>
            <a:endParaRPr lang="en-US" altLang="zh-TW" smtClean="0"/>
          </a:p>
          <a:p>
            <a:r>
              <a:rPr lang="en-US" altLang="zh-TW" smtClean="0"/>
              <a:t>Statistics II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C949-03CB-4FDA-9FAB-32A480E22E59}" type="slidenum">
              <a:rPr lang="zh-TW" altLang="en-US" smtClean="0"/>
              <a:pPr/>
              <a:t>108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9" y="1491455"/>
            <a:ext cx="8998532" cy="474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117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38539" y="623044"/>
            <a:ext cx="8229600" cy="1869851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/>
              <a:t>End of Chapter </a:t>
            </a:r>
            <a:r>
              <a:rPr lang="en-US" altLang="zh-TW" dirty="0" smtClean="0"/>
              <a:t>3</a:t>
            </a:r>
            <a:br>
              <a:rPr lang="en-US" altLang="zh-TW" dirty="0" smtClean="0"/>
            </a:br>
            <a:r>
              <a:rPr lang="en-US" altLang="zh-TW" dirty="0" smtClean="0"/>
              <a:t>Part A</a:t>
            </a:r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038FC80-98BC-453A-8147-50F9C501C262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 dirty="0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B6AA5C1-CD85-448A-9EC4-402491BCFEEC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109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9699" name="AutoShape 3"/>
          <p:cNvSpPr>
            <a:spLocks noChangeArrowheads="1"/>
          </p:cNvSpPr>
          <p:nvPr/>
        </p:nvSpPr>
        <p:spPr bwMode="auto">
          <a:xfrm>
            <a:off x="3797300" y="3238500"/>
            <a:ext cx="1557338" cy="1611313"/>
          </a:xfrm>
          <a:prstGeom prst="roundRect">
            <a:avLst>
              <a:gd name="adj" fmla="val 12065"/>
            </a:avLst>
          </a:prstGeom>
          <a:noFill/>
          <a:ln w="50800">
            <a:solidFill>
              <a:srgbClr val="66FFFF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00" name="Freeform 4"/>
          <p:cNvSpPr>
            <a:spLocks/>
          </p:cNvSpPr>
          <p:nvPr/>
        </p:nvSpPr>
        <p:spPr bwMode="auto">
          <a:xfrm>
            <a:off x="3941763" y="2324100"/>
            <a:ext cx="1681162" cy="2670175"/>
          </a:xfrm>
          <a:custGeom>
            <a:avLst/>
            <a:gdLst/>
            <a:ahLst/>
            <a:cxnLst>
              <a:cxn ang="0">
                <a:pos x="119" y="784"/>
              </a:cxn>
              <a:cxn ang="0">
                <a:pos x="0" y="1239"/>
              </a:cxn>
              <a:cxn ang="0">
                <a:pos x="409" y="1681"/>
              </a:cxn>
              <a:cxn ang="0">
                <a:pos x="1058" y="196"/>
              </a:cxn>
              <a:cxn ang="0">
                <a:pos x="1058" y="0"/>
              </a:cxn>
              <a:cxn ang="0">
                <a:pos x="334" y="1252"/>
              </a:cxn>
              <a:cxn ang="0">
                <a:pos x="119" y="784"/>
              </a:cxn>
            </a:cxnLst>
            <a:rect l="0" t="0" r="r" b="b"/>
            <a:pathLst>
              <a:path w="1059" h="1682">
                <a:moveTo>
                  <a:pt x="119" y="784"/>
                </a:moveTo>
                <a:lnTo>
                  <a:pt x="0" y="1239"/>
                </a:lnTo>
                <a:lnTo>
                  <a:pt x="409" y="1681"/>
                </a:lnTo>
                <a:lnTo>
                  <a:pt x="1058" y="196"/>
                </a:lnTo>
                <a:lnTo>
                  <a:pt x="1058" y="0"/>
                </a:lnTo>
                <a:lnTo>
                  <a:pt x="334" y="1252"/>
                </a:lnTo>
                <a:lnTo>
                  <a:pt x="119" y="784"/>
                </a:lnTo>
              </a:path>
            </a:pathLst>
          </a:custGeom>
          <a:gradFill rotWithShape="0">
            <a:gsLst>
              <a:gs pos="0">
                <a:srgbClr val="006699">
                  <a:gamma/>
                  <a:shade val="46275"/>
                  <a:invGamma/>
                </a:srgbClr>
              </a:gs>
              <a:gs pos="50000">
                <a:srgbClr val="006699"/>
              </a:gs>
              <a:gs pos="100000">
                <a:srgbClr val="006699">
                  <a:gamma/>
                  <a:shade val="46275"/>
                  <a:invGamma/>
                </a:srgbClr>
              </a:gs>
            </a:gsLst>
            <a:lin ang="5400000" scaled="1"/>
          </a:gra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349275"/>
            <a:ext cx="8856662" cy="1279525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Type of Data &amp; Information</a:t>
            </a:r>
          </a:p>
        </p:txBody>
      </p:sp>
      <p:sp>
        <p:nvSpPr>
          <p:cNvPr id="3379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1E2B51E-7F2C-4F74-9A44-B8C17AD44769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3379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BAADF904-B02C-4DD2-896F-25EF50B0C03D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79555" name="AutoShape 3"/>
          <p:cNvSpPr>
            <a:spLocks noChangeArrowheads="1"/>
          </p:cNvSpPr>
          <p:nvPr/>
        </p:nvSpPr>
        <p:spPr bwMode="auto">
          <a:xfrm>
            <a:off x="3203575" y="2133600"/>
            <a:ext cx="2305050" cy="990600"/>
          </a:xfrm>
          <a:prstGeom prst="flowChartDecision">
            <a:avLst/>
          </a:prstGeom>
          <a:solidFill>
            <a:srgbClr val="6633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kumimoji="0"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Categorical?</a:t>
            </a:r>
          </a:p>
        </p:txBody>
      </p:sp>
      <p:sp>
        <p:nvSpPr>
          <p:cNvPr id="279556" name="AutoShape 4"/>
          <p:cNvSpPr>
            <a:spLocks noChangeArrowheads="1"/>
          </p:cNvSpPr>
          <p:nvPr/>
        </p:nvSpPr>
        <p:spPr bwMode="auto">
          <a:xfrm>
            <a:off x="850900" y="2133600"/>
            <a:ext cx="1676400" cy="990600"/>
          </a:xfrm>
          <a:prstGeom prst="flowChartInputOutput">
            <a:avLst/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Data</a:t>
            </a:r>
          </a:p>
        </p:txBody>
      </p:sp>
      <p:sp>
        <p:nvSpPr>
          <p:cNvPr id="279557" name="AutoShape 5"/>
          <p:cNvSpPr>
            <a:spLocks noChangeArrowheads="1"/>
          </p:cNvSpPr>
          <p:nvPr/>
        </p:nvSpPr>
        <p:spPr bwMode="auto">
          <a:xfrm>
            <a:off x="6108700" y="2133600"/>
            <a:ext cx="1992313" cy="990600"/>
          </a:xfrm>
          <a:prstGeom prst="flowChartProcess">
            <a:avLst/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Interval Data</a:t>
            </a:r>
          </a:p>
        </p:txBody>
      </p:sp>
      <p:cxnSp>
        <p:nvCxnSpPr>
          <p:cNvPr id="279558" name="AutoShape 6"/>
          <p:cNvCxnSpPr>
            <a:cxnSpLocks noChangeShapeType="1"/>
            <a:stCxn id="279556" idx="5"/>
            <a:endCxn id="279555" idx="1"/>
          </p:cNvCxnSpPr>
          <p:nvPr/>
        </p:nvCxnSpPr>
        <p:spPr bwMode="auto">
          <a:xfrm>
            <a:off x="2357438" y="2628900"/>
            <a:ext cx="846137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med"/>
          </a:ln>
          <a:effectLst>
            <a:outerShdw dist="35921" dir="2700000" algn="ctr" rotWithShape="0">
              <a:srgbClr val="000000"/>
            </a:outerShdw>
          </a:effectLst>
        </p:spPr>
      </p:cxnSp>
      <p:sp>
        <p:nvSpPr>
          <p:cNvPr id="279560" name="AutoShape 8"/>
          <p:cNvSpPr>
            <a:spLocks noChangeArrowheads="1"/>
          </p:cNvSpPr>
          <p:nvPr/>
        </p:nvSpPr>
        <p:spPr bwMode="auto">
          <a:xfrm>
            <a:off x="6108700" y="5257800"/>
            <a:ext cx="2063750" cy="990600"/>
          </a:xfrm>
          <a:prstGeom prst="flowChartProcess">
            <a:avLst/>
          </a:prstGeom>
          <a:solidFill>
            <a:srgbClr val="3333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Nominal Data</a:t>
            </a:r>
          </a:p>
        </p:txBody>
      </p:sp>
      <p:sp>
        <p:nvSpPr>
          <p:cNvPr id="279561" name="AutoShape 9"/>
          <p:cNvSpPr>
            <a:spLocks noChangeArrowheads="1"/>
          </p:cNvSpPr>
          <p:nvPr/>
        </p:nvSpPr>
        <p:spPr bwMode="auto">
          <a:xfrm>
            <a:off x="6108700" y="3733800"/>
            <a:ext cx="1992313" cy="990600"/>
          </a:xfrm>
          <a:prstGeom prst="flowChartProcess">
            <a:avLst/>
          </a:prstGeom>
          <a:solidFill>
            <a:schemeClr val="tx2">
              <a:lumMod val="1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Ordinal Data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499100" y="2184400"/>
            <a:ext cx="609600" cy="519113"/>
            <a:chOff x="3464" y="1376"/>
            <a:chExt cx="384" cy="327"/>
          </a:xfrm>
        </p:grpSpPr>
        <p:cxnSp>
          <p:nvCxnSpPr>
            <p:cNvPr id="279559" name="AutoShape 7"/>
            <p:cNvCxnSpPr>
              <a:cxnSpLocks noChangeShapeType="1"/>
              <a:stCxn id="279555" idx="3"/>
              <a:endCxn id="279557" idx="1"/>
            </p:cNvCxnSpPr>
            <p:nvPr/>
          </p:nvCxnSpPr>
          <p:spPr bwMode="auto">
            <a:xfrm>
              <a:off x="3470" y="1656"/>
              <a:ext cx="378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med"/>
            </a:ln>
            <a:effectLst>
              <a:outerShdw dist="35921" dir="2700000" algn="ctr" rotWithShape="0">
                <a:srgbClr val="000000"/>
              </a:outerShdw>
            </a:effectLst>
          </p:spPr>
        </p:cxnSp>
        <p:sp>
          <p:nvSpPr>
            <p:cNvPr id="279562" name="Text Box 10"/>
            <p:cNvSpPr txBox="1">
              <a:spLocks noChangeArrowheads="1"/>
            </p:cNvSpPr>
            <p:nvPr/>
          </p:nvSpPr>
          <p:spPr bwMode="auto">
            <a:xfrm>
              <a:off x="3464" y="1376"/>
              <a:ext cx="26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en-US" altLang="zh-TW"/>
                <a:t>N</a:t>
              </a:r>
            </a:p>
          </p:txBody>
        </p:sp>
      </p:grpSp>
      <p:sp>
        <p:nvSpPr>
          <p:cNvPr id="279563" name="AutoShape 11"/>
          <p:cNvSpPr>
            <a:spLocks noChangeArrowheads="1"/>
          </p:cNvSpPr>
          <p:nvPr/>
        </p:nvSpPr>
        <p:spPr bwMode="auto">
          <a:xfrm>
            <a:off x="3203575" y="3733800"/>
            <a:ext cx="2305050" cy="990600"/>
          </a:xfrm>
          <a:prstGeom prst="flowChartDecision">
            <a:avLst/>
          </a:prstGeom>
          <a:solidFill>
            <a:srgbClr val="6633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kumimoji="0"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Ordered?</a:t>
            </a:r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4356100" y="3098800"/>
            <a:ext cx="465138" cy="635000"/>
            <a:chOff x="2744" y="1952"/>
            <a:chExt cx="293" cy="400"/>
          </a:xfrm>
        </p:grpSpPr>
        <p:cxnSp>
          <p:nvCxnSpPr>
            <p:cNvPr id="279564" name="AutoShape 12"/>
            <p:cNvCxnSpPr>
              <a:cxnSpLocks noChangeShapeType="1"/>
              <a:stCxn id="279555" idx="2"/>
              <a:endCxn id="279563" idx="0"/>
            </p:cNvCxnSpPr>
            <p:nvPr/>
          </p:nvCxnSpPr>
          <p:spPr bwMode="auto">
            <a:xfrm>
              <a:off x="2744" y="1968"/>
              <a:ext cx="0" cy="38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med"/>
            </a:ln>
            <a:effectLst>
              <a:outerShdw dist="35921" dir="2700000" algn="ctr" rotWithShape="0">
                <a:srgbClr val="000000"/>
              </a:outerShdw>
            </a:effectLst>
          </p:spPr>
        </p:cxnSp>
        <p:sp>
          <p:nvSpPr>
            <p:cNvPr id="279565" name="Text Box 13"/>
            <p:cNvSpPr txBox="1">
              <a:spLocks noChangeArrowheads="1"/>
            </p:cNvSpPr>
            <p:nvPr/>
          </p:nvSpPr>
          <p:spPr bwMode="auto">
            <a:xfrm>
              <a:off x="2792" y="1952"/>
              <a:ext cx="24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en-US" altLang="zh-TW"/>
                <a:t>Y</a:t>
              </a:r>
            </a:p>
          </p:txBody>
        </p:sp>
      </p:grp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5499100" y="3784600"/>
            <a:ext cx="609600" cy="519113"/>
            <a:chOff x="3464" y="2384"/>
            <a:chExt cx="384" cy="327"/>
          </a:xfrm>
        </p:grpSpPr>
        <p:cxnSp>
          <p:nvCxnSpPr>
            <p:cNvPr id="279566" name="AutoShape 14"/>
            <p:cNvCxnSpPr>
              <a:cxnSpLocks noChangeShapeType="1"/>
              <a:stCxn id="279563" idx="3"/>
              <a:endCxn id="279561" idx="1"/>
            </p:cNvCxnSpPr>
            <p:nvPr/>
          </p:nvCxnSpPr>
          <p:spPr bwMode="auto">
            <a:xfrm>
              <a:off x="3470" y="2664"/>
              <a:ext cx="378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med"/>
            </a:ln>
            <a:effectLst>
              <a:outerShdw dist="35921" dir="2700000" algn="ctr" rotWithShape="0">
                <a:srgbClr val="000000"/>
              </a:outerShdw>
            </a:effectLst>
          </p:spPr>
        </p:cxnSp>
        <p:sp>
          <p:nvSpPr>
            <p:cNvPr id="279567" name="Text Box 15"/>
            <p:cNvSpPr txBox="1">
              <a:spLocks noChangeArrowheads="1"/>
            </p:cNvSpPr>
            <p:nvPr/>
          </p:nvSpPr>
          <p:spPr bwMode="auto">
            <a:xfrm>
              <a:off x="3464" y="2384"/>
              <a:ext cx="24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en-US" altLang="zh-TW"/>
                <a:t>Y</a:t>
              </a:r>
            </a:p>
          </p:txBody>
        </p:sp>
      </p:grpSp>
      <p:cxnSp>
        <p:nvCxnSpPr>
          <p:cNvPr id="279568" name="AutoShape 16"/>
          <p:cNvCxnSpPr>
            <a:cxnSpLocks noChangeShapeType="1"/>
            <a:endCxn id="279560" idx="1"/>
          </p:cNvCxnSpPr>
          <p:nvPr/>
        </p:nvCxnSpPr>
        <p:spPr bwMode="auto">
          <a:xfrm>
            <a:off x="4356100" y="5753100"/>
            <a:ext cx="17526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med"/>
          </a:ln>
          <a:effectLst>
            <a:outerShdw dist="35921" dir="2700000" algn="ctr" rotWithShape="0">
              <a:srgbClr val="000000"/>
            </a:outerShdw>
          </a:effectLst>
        </p:spPr>
      </p:cxn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4356100" y="4724400"/>
            <a:ext cx="422275" cy="1066800"/>
            <a:chOff x="2744" y="2976"/>
            <a:chExt cx="266" cy="672"/>
          </a:xfrm>
        </p:grpSpPr>
        <p:cxnSp>
          <p:nvCxnSpPr>
            <p:cNvPr id="279569" name="AutoShape 17"/>
            <p:cNvCxnSpPr>
              <a:cxnSpLocks noChangeShapeType="1"/>
              <a:stCxn id="279563" idx="2"/>
            </p:cNvCxnSpPr>
            <p:nvPr/>
          </p:nvCxnSpPr>
          <p:spPr bwMode="auto">
            <a:xfrm>
              <a:off x="2744" y="2976"/>
              <a:ext cx="0" cy="67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med"/>
            </a:ln>
            <a:effectLst>
              <a:outerShdw dist="35921" dir="2700000" algn="ctr" rotWithShape="0">
                <a:srgbClr val="000000"/>
              </a:outerShdw>
            </a:effectLst>
          </p:spPr>
        </p:cxnSp>
        <p:sp>
          <p:nvSpPr>
            <p:cNvPr id="279570" name="Text Box 18"/>
            <p:cNvSpPr txBox="1">
              <a:spLocks noChangeArrowheads="1"/>
            </p:cNvSpPr>
            <p:nvPr/>
          </p:nvSpPr>
          <p:spPr bwMode="auto">
            <a:xfrm>
              <a:off x="2744" y="3056"/>
              <a:ext cx="26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en-US" altLang="zh-TW"/>
                <a:t>N</a:t>
              </a:r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468313" y="3733800"/>
            <a:ext cx="2776537" cy="2514600"/>
            <a:chOff x="295" y="2352"/>
            <a:chExt cx="1749" cy="1584"/>
          </a:xfrm>
        </p:grpSpPr>
        <p:sp>
          <p:nvSpPr>
            <p:cNvPr id="279571" name="AutoShape 19"/>
            <p:cNvSpPr>
              <a:spLocks/>
            </p:cNvSpPr>
            <p:nvPr/>
          </p:nvSpPr>
          <p:spPr bwMode="auto">
            <a:xfrm>
              <a:off x="1756" y="2352"/>
              <a:ext cx="288" cy="1584"/>
            </a:xfrm>
            <a:prstGeom prst="leftBrace">
              <a:avLst>
                <a:gd name="adj1" fmla="val 45833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kumimoji="0" lang="zh-TW" altLang="en-US" sz="2400">
                <a:latin typeface="Times" pitchFamily="18" charset="0"/>
              </a:endParaRPr>
            </a:p>
          </p:txBody>
        </p:sp>
        <p:sp>
          <p:nvSpPr>
            <p:cNvPr id="279572" name="Text Box 20"/>
            <p:cNvSpPr txBox="1">
              <a:spLocks noChangeArrowheads="1"/>
            </p:cNvSpPr>
            <p:nvPr/>
          </p:nvSpPr>
          <p:spPr bwMode="auto">
            <a:xfrm>
              <a:off x="295" y="2880"/>
              <a:ext cx="1413" cy="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>
              <a:spAutoFit/>
            </a:bodyPr>
            <a:lstStyle/>
            <a:p>
              <a:pPr algn="r" eaLnBrk="0" hangingPunct="0">
                <a:defRPr/>
              </a:pPr>
              <a:r>
                <a:rPr kumimoji="0" lang="en-US" altLang="zh-TW"/>
                <a:t>Categorical Data</a:t>
              </a: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9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79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9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79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79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9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79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555" grpId="0" animBg="1"/>
      <p:bldP spid="279557" grpId="0" animBg="1"/>
      <p:bldP spid="279560" grpId="0" animBg="1"/>
      <p:bldP spid="279561" grpId="0" animBg="1"/>
      <p:bldP spid="27956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Homework</a:t>
            </a:r>
          </a:p>
        </p:txBody>
      </p:sp>
      <p:sp>
        <p:nvSpPr>
          <p:cNvPr id="104453" name="Rectangle 5"/>
          <p:cNvSpPr>
            <a:spLocks noGrp="1" noChangeArrowheads="1"/>
          </p:cNvSpPr>
          <p:nvPr>
            <p:ph idx="1"/>
          </p:nvPr>
        </p:nvSpPr>
        <p:spPr>
          <a:xfrm>
            <a:off x="2195736" y="1196752"/>
            <a:ext cx="6121177" cy="520404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 smtClean="0"/>
              <a:t>Chapter 2:</a:t>
            </a:r>
          </a:p>
          <a:p>
            <a:pPr lvl="1" eaLnBrk="1" hangingPunct="1">
              <a:defRPr/>
            </a:pPr>
            <a:r>
              <a:rPr lang="en-US" altLang="zh-TW" sz="4800" dirty="0" smtClean="0"/>
              <a:t>2.3, 2.7</a:t>
            </a:r>
          </a:p>
          <a:p>
            <a:pPr lvl="1" eaLnBrk="1" hangingPunct="1">
              <a:defRPr/>
            </a:pPr>
            <a:r>
              <a:rPr lang="en-US" altLang="zh-TW" sz="4800" dirty="0" smtClean="0"/>
              <a:t>2.15, 2.23</a:t>
            </a:r>
          </a:p>
          <a:p>
            <a:pPr lvl="1" eaLnBrk="1" hangingPunct="1">
              <a:defRPr/>
            </a:pPr>
            <a:r>
              <a:rPr lang="en-US" altLang="zh-TW" sz="4800" dirty="0" smtClean="0"/>
              <a:t>2.43, 2.47</a:t>
            </a:r>
          </a:p>
          <a:p>
            <a:pPr eaLnBrk="1" hangingPunct="1">
              <a:defRPr/>
            </a:pPr>
            <a:r>
              <a:rPr lang="en-US" altLang="zh-TW" sz="4800" dirty="0" smtClean="0"/>
              <a:t>Chapter 3:</a:t>
            </a:r>
          </a:p>
          <a:p>
            <a:pPr lvl="1" eaLnBrk="1" hangingPunct="1">
              <a:defRPr/>
            </a:pPr>
            <a:r>
              <a:rPr lang="en-US" altLang="zh-TW" sz="4800" dirty="0" smtClean="0"/>
              <a:t>3.7, 3.11</a:t>
            </a:r>
          </a:p>
        </p:txBody>
      </p:sp>
      <p:sp>
        <p:nvSpPr>
          <p:cNvPr id="126978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A6A085F-4F9E-4712-8D6D-3E917C3F7BB4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2697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3EF65ABD-D6E7-4E98-8C5E-758F2F5E3B1B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110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60647"/>
            <a:ext cx="8458522" cy="1364953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>
                <a:latin typeface="Tahoma" pitchFamily="34" charset="0"/>
                <a:ea typeface="華康細圓體" pitchFamily="49" charset="-120"/>
              </a:rPr>
              <a:t>Nominal Data (</a:t>
            </a:r>
            <a:r>
              <a:rPr lang="zh-TW" altLang="en-US" dirty="0" smtClean="0">
                <a:latin typeface="Tahoma" pitchFamily="34" charset="0"/>
                <a:ea typeface="華康細圓體" pitchFamily="49" charset="-120"/>
              </a:rPr>
              <a:t>標籤資料</a:t>
            </a:r>
            <a:r>
              <a:rPr lang="en-US" altLang="zh-TW" dirty="0" smtClean="0">
                <a:latin typeface="Tahoma" pitchFamily="34" charset="0"/>
                <a:ea typeface="華康細圓體" pitchFamily="49" charset="-120"/>
              </a:rPr>
              <a:t>)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625600"/>
            <a:ext cx="8142039" cy="46259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 smtClean="0"/>
              <a:t>Data are </a:t>
            </a:r>
            <a:r>
              <a:rPr lang="en-US" altLang="zh-TW" sz="4800" b="1" dirty="0" smtClean="0">
                <a:solidFill>
                  <a:schemeClr val="folHlink"/>
                </a:solidFill>
              </a:rPr>
              <a:t>labels or names</a:t>
            </a:r>
            <a:r>
              <a:rPr lang="en-US" altLang="zh-TW" sz="4800" dirty="0" smtClean="0"/>
              <a:t> used to identify an attribute of the element.</a:t>
            </a:r>
          </a:p>
          <a:p>
            <a:pPr eaLnBrk="1" hangingPunct="1">
              <a:defRPr/>
            </a:pPr>
            <a:r>
              <a:rPr lang="en-US" altLang="zh-TW" sz="4800" dirty="0" smtClean="0"/>
              <a:t>A </a:t>
            </a:r>
            <a:r>
              <a:rPr lang="en-US" altLang="zh-TW" sz="4800" b="1" dirty="0" smtClean="0">
                <a:solidFill>
                  <a:srgbClr val="FFFF00"/>
                </a:solidFill>
              </a:rPr>
              <a:t>nonnumeric label</a:t>
            </a:r>
            <a:r>
              <a:rPr lang="en-US" altLang="zh-TW" sz="4800" dirty="0" smtClean="0"/>
              <a:t> or a </a:t>
            </a:r>
            <a:r>
              <a:rPr lang="en-US" altLang="zh-TW" sz="4800" b="1" dirty="0" smtClean="0">
                <a:solidFill>
                  <a:srgbClr val="FC3000"/>
                </a:solidFill>
              </a:rPr>
              <a:t>numeric code</a:t>
            </a:r>
            <a:r>
              <a:rPr lang="en-US" altLang="zh-TW" sz="4800" dirty="0" smtClean="0"/>
              <a:t> may be used.</a:t>
            </a:r>
          </a:p>
        </p:txBody>
      </p:sp>
      <p:sp>
        <p:nvSpPr>
          <p:cNvPr id="128002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1DE7799-21C1-47C5-AF48-D9740149BEA1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2800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8126C686-1F14-438A-88C5-70611C67F6E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111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Nominal Code</a:t>
            </a:r>
          </a:p>
        </p:txBody>
      </p:sp>
      <p:sp>
        <p:nvSpPr>
          <p:cNvPr id="276483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341438"/>
            <a:ext cx="8785225" cy="51831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Responses to questions about marital status, </a:t>
            </a:r>
            <a:r>
              <a:rPr lang="en-US" altLang="zh-TW" b="1" dirty="0" smtClean="0">
                <a:solidFill>
                  <a:schemeClr val="accent2"/>
                </a:solidFill>
              </a:rPr>
              <a:t>coded</a:t>
            </a:r>
            <a:r>
              <a:rPr lang="en-US" altLang="zh-TW" dirty="0" smtClean="0"/>
              <a:t> as: Single = 1, Married = 2, Divorced = 3, Widowed = 4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Because the numbers are arbitrary, arithmetic operations don’t make any sense (e.g. Does Widowed ÷ 2 = Married?!)</a:t>
            </a:r>
            <a:endParaRPr lang="zh-TW" altLang="en-US" dirty="0" smtClean="0"/>
          </a:p>
        </p:txBody>
      </p:sp>
      <p:sp>
        <p:nvSpPr>
          <p:cNvPr id="129026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EE004B4-4F22-484D-A4DC-D98AA0D229C2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2902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1FC9D78C-D1D0-43FB-B2F6-8122314C7494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112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260648"/>
            <a:ext cx="8229600" cy="926976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Example: Nominal</a:t>
            </a:r>
          </a:p>
        </p:txBody>
      </p:sp>
      <p:sp>
        <p:nvSpPr>
          <p:cNvPr id="358403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340421"/>
            <a:ext cx="8642350" cy="5184923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 sz="4000" dirty="0" smtClean="0">
                <a:latin typeface="Tahoma" pitchFamily="34" charset="0"/>
                <a:ea typeface="華康細圓體" pitchFamily="49" charset="-120"/>
              </a:rPr>
              <a:t>Population: NTU Students</a:t>
            </a:r>
            <a:endParaRPr lang="en-US" altLang="zh-TW" dirty="0" smtClean="0">
              <a:latin typeface="Tahoma" pitchFamily="34" charset="0"/>
              <a:ea typeface="華康細圓體" pitchFamily="49" charset="-12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>
                <a:latin typeface="Tahoma" pitchFamily="34" charset="0"/>
                <a:ea typeface="華康細圓體" pitchFamily="49" charset="-120"/>
              </a:rPr>
              <a:t>Variable (</a:t>
            </a:r>
            <a:r>
              <a:rPr lang="en-US" altLang="zh-TW" i="1" dirty="0" smtClean="0">
                <a:latin typeface="Times New Roman" pitchFamily="18" charset="0"/>
                <a:ea typeface="華康細圓體" pitchFamily="49" charset="-120"/>
                <a:cs typeface="Times New Roman" pitchFamily="18" charset="0"/>
              </a:rPr>
              <a:t>X</a:t>
            </a:r>
            <a:r>
              <a:rPr lang="en-US" altLang="zh-TW" dirty="0" smtClean="0">
                <a:latin typeface="Tahoma" pitchFamily="34" charset="0"/>
                <a:ea typeface="華康細圓體" pitchFamily="49" charset="-120"/>
              </a:rPr>
              <a:t>) = Mobile phone carrier </a:t>
            </a:r>
            <a:r>
              <a:rPr lang="en-US" altLang="zh-TW" dirty="0">
                <a:latin typeface="Tahoma" pitchFamily="34" charset="0"/>
                <a:ea typeface="華康細圓體" pitchFamily="49" charset="-120"/>
              </a:rPr>
              <a:t>choice</a:t>
            </a:r>
            <a:endParaRPr lang="en-US" altLang="zh-TW" dirty="0" smtClean="0">
              <a:latin typeface="Tahoma" pitchFamily="34" charset="0"/>
              <a:ea typeface="華康細圓體" pitchFamily="49" charset="-12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>
                <a:latin typeface="Tahoma" pitchFamily="34" charset="0"/>
                <a:ea typeface="華康細圓體" pitchFamily="49" charset="-120"/>
              </a:rPr>
              <a:t>Value of </a:t>
            </a:r>
            <a:r>
              <a:rPr lang="en-US" altLang="zh-TW" i="1" dirty="0" smtClean="0">
                <a:latin typeface="Times New Roman" pitchFamily="18" charset="0"/>
                <a:ea typeface="華康細圓體" pitchFamily="49" charset="-120"/>
                <a:cs typeface="Times New Roman" pitchFamily="18" charset="0"/>
              </a:rPr>
              <a:t>X</a:t>
            </a:r>
            <a:r>
              <a:rPr lang="en-US" altLang="zh-TW" dirty="0" smtClean="0">
                <a:latin typeface="Tahoma" pitchFamily="34" charset="0"/>
                <a:ea typeface="華康細圓體" pitchFamily="49" charset="-120"/>
              </a:rPr>
              <a:t> = </a:t>
            </a:r>
            <a:r>
              <a:rPr lang="en-US" altLang="zh-TW" sz="4000" dirty="0" smtClean="0">
                <a:latin typeface="Tahoma" pitchFamily="34" charset="0"/>
                <a:ea typeface="華康細圓體" pitchFamily="49" charset="-120"/>
              </a:rPr>
              <a:t>“</a:t>
            </a:r>
            <a:r>
              <a:rPr lang="zh-TW" altLang="zh-TW" sz="4000" dirty="0" smtClean="0">
                <a:latin typeface="Tahoma" pitchFamily="34" charset="0"/>
                <a:ea typeface="華康細圓體" pitchFamily="49" charset="-120"/>
              </a:rPr>
              <a:t>台灣大哥大</a:t>
            </a:r>
            <a:r>
              <a:rPr lang="en-US" altLang="zh-TW" sz="4000" dirty="0" smtClean="0">
                <a:latin typeface="Tahoma" pitchFamily="34" charset="0"/>
                <a:ea typeface="華康細圓體" pitchFamily="49" charset="-120"/>
              </a:rPr>
              <a:t>”; “</a:t>
            </a:r>
            <a:r>
              <a:rPr lang="zh-TW" altLang="en-US" sz="4000" dirty="0" smtClean="0">
                <a:latin typeface="Tahoma" pitchFamily="34" charset="0"/>
                <a:ea typeface="華康細圓體" pitchFamily="49" charset="-120"/>
              </a:rPr>
              <a:t>中華電信</a:t>
            </a:r>
            <a:r>
              <a:rPr lang="en-US" altLang="zh-TW" sz="4000" dirty="0" smtClean="0">
                <a:latin typeface="Tahoma" pitchFamily="34" charset="0"/>
                <a:ea typeface="華康細圓體" pitchFamily="49" charset="-120"/>
              </a:rPr>
              <a:t>”; “</a:t>
            </a:r>
            <a:r>
              <a:rPr lang="zh-TW" altLang="en-US" sz="4000" dirty="0" smtClean="0">
                <a:latin typeface="Tahoma" pitchFamily="34" charset="0"/>
                <a:ea typeface="華康細圓體" pitchFamily="49" charset="-120"/>
              </a:rPr>
              <a:t>遠傳</a:t>
            </a:r>
            <a:r>
              <a:rPr lang="en-US" altLang="zh-TW" sz="4000" dirty="0" smtClean="0">
                <a:latin typeface="Tahoma" pitchFamily="34" charset="0"/>
                <a:ea typeface="華康細圓體" pitchFamily="49" charset="-120"/>
              </a:rPr>
              <a:t>”; or “</a:t>
            </a:r>
            <a:r>
              <a:rPr lang="zh-TW" altLang="en-US" sz="4000" dirty="0" smtClean="0">
                <a:latin typeface="Tahoma" pitchFamily="34" charset="0"/>
                <a:ea typeface="華康細圓體" pitchFamily="49" charset="-120"/>
              </a:rPr>
              <a:t>台灣之星</a:t>
            </a:r>
            <a:r>
              <a:rPr lang="en-US" altLang="zh-TW" sz="4000" dirty="0" smtClean="0">
                <a:latin typeface="Tahoma" pitchFamily="34" charset="0"/>
                <a:ea typeface="華康細圓體" pitchFamily="49" charset="-120"/>
              </a:rPr>
              <a:t>”. </a:t>
            </a:r>
            <a:endParaRPr lang="en-US" altLang="zh-TW" dirty="0" smtClean="0">
              <a:latin typeface="Tahoma" pitchFamily="34" charset="0"/>
              <a:ea typeface="華康細圓體" pitchFamily="49" charset="-12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>
                <a:latin typeface="Tahoma" pitchFamily="34" charset="0"/>
                <a:ea typeface="華康細圓體" pitchFamily="49" charset="-120"/>
              </a:rPr>
              <a:t>Data (</a:t>
            </a:r>
            <a:r>
              <a:rPr lang="en-US" altLang="zh-TW" i="1" dirty="0" smtClean="0">
                <a:latin typeface="Times New Roman" pitchFamily="18" charset="0"/>
                <a:ea typeface="華康細圓體" pitchFamily="49" charset="-120"/>
                <a:cs typeface="Times New Roman" pitchFamily="18" charset="0"/>
              </a:rPr>
              <a:t>x</a:t>
            </a:r>
            <a:r>
              <a:rPr lang="en-US" altLang="zh-TW" i="1" baseline="-25000" dirty="0" smtClean="0">
                <a:latin typeface="Times New Roman" pitchFamily="18" charset="0"/>
                <a:ea typeface="華康細圓體" pitchFamily="49" charset="-120"/>
                <a:cs typeface="Times New Roman" pitchFamily="18" charset="0"/>
              </a:rPr>
              <a:t>1</a:t>
            </a:r>
            <a:r>
              <a:rPr lang="en-US" altLang="zh-TW" dirty="0" smtClean="0">
                <a:latin typeface="Times New Roman" pitchFamily="18" charset="0"/>
                <a:ea typeface="華康細圓體" pitchFamily="49" charset="-120"/>
                <a:cs typeface="Times New Roman" pitchFamily="18" charset="0"/>
              </a:rPr>
              <a:t>, </a:t>
            </a:r>
            <a:r>
              <a:rPr lang="en-US" altLang="zh-TW" i="1" dirty="0" smtClean="0">
                <a:latin typeface="Times New Roman" pitchFamily="18" charset="0"/>
                <a:ea typeface="華康細圓體" pitchFamily="49" charset="-120"/>
                <a:cs typeface="Times New Roman" pitchFamily="18" charset="0"/>
              </a:rPr>
              <a:t>x</a:t>
            </a:r>
            <a:r>
              <a:rPr lang="en-US" altLang="zh-TW" i="1" baseline="-25000" dirty="0" smtClean="0">
                <a:latin typeface="Times New Roman" pitchFamily="18" charset="0"/>
                <a:ea typeface="華康細圓體" pitchFamily="49" charset="-120"/>
                <a:cs typeface="Times New Roman" pitchFamily="18" charset="0"/>
              </a:rPr>
              <a:t>2</a:t>
            </a:r>
            <a:r>
              <a:rPr lang="en-US" altLang="zh-TW" dirty="0" smtClean="0">
                <a:latin typeface="Times New Roman" pitchFamily="18" charset="0"/>
                <a:ea typeface="華康細圓體" pitchFamily="49" charset="-120"/>
                <a:cs typeface="Times New Roman" pitchFamily="18" charset="0"/>
              </a:rPr>
              <a:t>, </a:t>
            </a:r>
            <a:r>
              <a:rPr lang="en-US" altLang="zh-TW" i="1" dirty="0" smtClean="0">
                <a:latin typeface="Times New Roman" pitchFamily="18" charset="0"/>
                <a:ea typeface="華康細圓體" pitchFamily="49" charset="-120"/>
                <a:cs typeface="Times New Roman" pitchFamily="18" charset="0"/>
              </a:rPr>
              <a:t>x</a:t>
            </a:r>
            <a:r>
              <a:rPr lang="en-US" altLang="zh-TW" i="1" baseline="-25000" dirty="0" smtClean="0">
                <a:latin typeface="Times New Roman" pitchFamily="18" charset="0"/>
                <a:ea typeface="華康細圓體" pitchFamily="49" charset="-120"/>
                <a:cs typeface="Times New Roman" pitchFamily="18" charset="0"/>
              </a:rPr>
              <a:t>3 </a:t>
            </a:r>
            <a:r>
              <a:rPr lang="en-US" altLang="zh-TW" dirty="0" smtClean="0">
                <a:latin typeface="Times New Roman" pitchFamily="18" charset="0"/>
                <a:ea typeface="華康細圓體" pitchFamily="49" charset="-120"/>
                <a:cs typeface="Times New Roman" pitchFamily="18" charset="0"/>
              </a:rPr>
              <a:t>,</a:t>
            </a:r>
            <a:r>
              <a:rPr lang="en-US" altLang="zh-TW" i="1" baseline="-25000" dirty="0" smtClean="0">
                <a:latin typeface="Times New Roman" pitchFamily="18" charset="0"/>
                <a:ea typeface="華康細圓體" pitchFamily="49" charset="-120"/>
                <a:cs typeface="Times New Roman" pitchFamily="18" charset="0"/>
              </a:rPr>
              <a:t> </a:t>
            </a:r>
            <a:r>
              <a:rPr lang="en-US" altLang="zh-TW" i="1" dirty="0" smtClean="0">
                <a:latin typeface="Times New Roman" pitchFamily="18" charset="0"/>
                <a:ea typeface="華康細圓體" pitchFamily="49" charset="-120"/>
                <a:cs typeface="Times New Roman" pitchFamily="18" charset="0"/>
              </a:rPr>
              <a:t>x</a:t>
            </a:r>
            <a:r>
              <a:rPr lang="en-US" altLang="zh-TW" i="1" baseline="-25000" dirty="0" smtClean="0">
                <a:latin typeface="Times New Roman" pitchFamily="18" charset="0"/>
                <a:ea typeface="華康細圓體" pitchFamily="49" charset="-120"/>
                <a:cs typeface="Times New Roman" pitchFamily="18" charset="0"/>
              </a:rPr>
              <a:t>4</a:t>
            </a:r>
            <a:r>
              <a:rPr lang="en-US" altLang="zh-TW" dirty="0" smtClean="0">
                <a:latin typeface="Times New Roman" pitchFamily="18" charset="0"/>
                <a:ea typeface="華康細圓體" pitchFamily="49" charset="-120"/>
                <a:cs typeface="Times New Roman" pitchFamily="18" charset="0"/>
              </a:rPr>
              <a:t>, </a:t>
            </a:r>
            <a:r>
              <a:rPr lang="en-US" altLang="zh-TW" i="1" dirty="0" smtClean="0">
                <a:latin typeface="Times New Roman" pitchFamily="18" charset="0"/>
                <a:ea typeface="華康細圓體" pitchFamily="49" charset="-120"/>
                <a:cs typeface="Times New Roman" pitchFamily="18" charset="0"/>
              </a:rPr>
              <a:t>x</a:t>
            </a:r>
            <a:r>
              <a:rPr lang="en-US" altLang="zh-TW" i="1" baseline="-25000" dirty="0" smtClean="0">
                <a:latin typeface="Times New Roman" pitchFamily="18" charset="0"/>
                <a:ea typeface="華康細圓體" pitchFamily="49" charset="-120"/>
                <a:cs typeface="Times New Roman" pitchFamily="18" charset="0"/>
              </a:rPr>
              <a:t>5</a:t>
            </a:r>
            <a:r>
              <a:rPr lang="en-US" altLang="zh-TW" dirty="0" smtClean="0">
                <a:latin typeface="Times New Roman" pitchFamily="18" charset="0"/>
                <a:ea typeface="華康細圓體" pitchFamily="49" charset="-120"/>
                <a:cs typeface="Times New Roman" pitchFamily="18" charset="0"/>
              </a:rPr>
              <a:t>, </a:t>
            </a:r>
            <a:r>
              <a:rPr lang="en-US" altLang="zh-TW" i="1" dirty="0" smtClean="0">
                <a:latin typeface="Times New Roman" pitchFamily="18" charset="0"/>
                <a:ea typeface="華康細圓體" pitchFamily="49" charset="-120"/>
                <a:cs typeface="Times New Roman" pitchFamily="18" charset="0"/>
              </a:rPr>
              <a:t>x</a:t>
            </a:r>
            <a:r>
              <a:rPr lang="en-US" altLang="zh-TW" i="1" baseline="-25000" dirty="0" smtClean="0">
                <a:latin typeface="Times New Roman" pitchFamily="18" charset="0"/>
                <a:ea typeface="華康細圓體" pitchFamily="49" charset="-120"/>
                <a:cs typeface="Times New Roman" pitchFamily="18" charset="0"/>
              </a:rPr>
              <a:t>6</a:t>
            </a:r>
            <a:r>
              <a:rPr lang="en-US" altLang="zh-TW" dirty="0" smtClean="0">
                <a:latin typeface="Tahoma" pitchFamily="34" charset="0"/>
                <a:ea typeface="華康細圓體" pitchFamily="49" charset="-120"/>
              </a:rPr>
              <a:t>) = </a:t>
            </a:r>
            <a:r>
              <a:rPr lang="en-US" altLang="zh-TW" sz="4000" dirty="0" smtClean="0">
                <a:latin typeface="Tahoma" pitchFamily="34" charset="0"/>
                <a:ea typeface="華康細圓體" pitchFamily="49" charset="-120"/>
              </a:rPr>
              <a:t>{“</a:t>
            </a:r>
            <a:r>
              <a:rPr lang="zh-TW" altLang="zh-TW" sz="4000" dirty="0" smtClean="0">
                <a:latin typeface="Tahoma" pitchFamily="34" charset="0"/>
                <a:ea typeface="華康細圓體" pitchFamily="49" charset="-120"/>
              </a:rPr>
              <a:t>台灣大哥大</a:t>
            </a:r>
            <a:r>
              <a:rPr lang="en-US" altLang="zh-TW" sz="4000" dirty="0" smtClean="0">
                <a:latin typeface="Tahoma" pitchFamily="34" charset="0"/>
                <a:ea typeface="華康細圓體" pitchFamily="49" charset="-120"/>
              </a:rPr>
              <a:t>”</a:t>
            </a:r>
            <a:r>
              <a:rPr lang="zh-TW" altLang="en-US" sz="4000" dirty="0" smtClean="0">
                <a:latin typeface="Tahoma" pitchFamily="34" charset="0"/>
                <a:ea typeface="華康細圓體" pitchFamily="49" charset="-120"/>
              </a:rPr>
              <a:t>,</a:t>
            </a:r>
            <a:r>
              <a:rPr lang="en-US" altLang="zh-TW" sz="4000" dirty="0" smtClean="0">
                <a:latin typeface="Tahoma" pitchFamily="34" charset="0"/>
                <a:ea typeface="華康細圓體" pitchFamily="49" charset="-120"/>
              </a:rPr>
              <a:t> “</a:t>
            </a:r>
            <a:r>
              <a:rPr lang="zh-TW" altLang="en-US" sz="4000" dirty="0" smtClean="0">
                <a:latin typeface="Tahoma" pitchFamily="34" charset="0"/>
                <a:ea typeface="華康細圓體" pitchFamily="49" charset="-120"/>
              </a:rPr>
              <a:t>中華電信</a:t>
            </a:r>
            <a:r>
              <a:rPr lang="en-US" altLang="zh-TW" sz="4000" dirty="0" smtClean="0">
                <a:latin typeface="Tahoma" pitchFamily="34" charset="0"/>
                <a:ea typeface="華康細圓體" pitchFamily="49" charset="-120"/>
              </a:rPr>
              <a:t>”, “</a:t>
            </a:r>
            <a:r>
              <a:rPr lang="zh-TW" altLang="en-US" sz="4000" dirty="0">
                <a:latin typeface="Tahoma" pitchFamily="34" charset="0"/>
                <a:ea typeface="華康細圓體" pitchFamily="49" charset="-120"/>
              </a:rPr>
              <a:t>遠傳</a:t>
            </a:r>
            <a:r>
              <a:rPr lang="en-US" altLang="zh-TW" sz="4000" dirty="0" smtClean="0">
                <a:latin typeface="Tahoma" pitchFamily="34" charset="0"/>
                <a:ea typeface="華康細圓體" pitchFamily="49" charset="-120"/>
              </a:rPr>
              <a:t>”, “</a:t>
            </a:r>
            <a:r>
              <a:rPr lang="zh-TW" altLang="en-US" sz="4000" dirty="0" smtClean="0">
                <a:latin typeface="Tahoma" pitchFamily="34" charset="0"/>
                <a:ea typeface="華康細圓體" pitchFamily="49" charset="-120"/>
              </a:rPr>
              <a:t>中華電信</a:t>
            </a:r>
            <a:r>
              <a:rPr lang="en-US" altLang="zh-TW" sz="4000" dirty="0" smtClean="0">
                <a:latin typeface="Tahoma" pitchFamily="34" charset="0"/>
                <a:ea typeface="華康細圓體" pitchFamily="49" charset="-120"/>
              </a:rPr>
              <a:t>”, “</a:t>
            </a:r>
            <a:r>
              <a:rPr lang="zh-TW" altLang="en-US" sz="4000" dirty="0">
                <a:latin typeface="Tahoma" pitchFamily="34" charset="0"/>
                <a:ea typeface="華康細圓體" pitchFamily="49" charset="-120"/>
              </a:rPr>
              <a:t>台灣之星</a:t>
            </a:r>
            <a:r>
              <a:rPr lang="en-US" altLang="zh-TW" sz="4000" dirty="0" smtClean="0">
                <a:latin typeface="Tahoma" pitchFamily="34" charset="0"/>
                <a:ea typeface="華康細圓體" pitchFamily="49" charset="-120"/>
              </a:rPr>
              <a:t>”, “</a:t>
            </a:r>
            <a:r>
              <a:rPr lang="zh-TW" altLang="zh-TW" sz="4000" dirty="0" smtClean="0">
                <a:latin typeface="Tahoma" pitchFamily="34" charset="0"/>
                <a:ea typeface="華康細圓體" pitchFamily="49" charset="-120"/>
              </a:rPr>
              <a:t>台灣大哥大</a:t>
            </a:r>
            <a:r>
              <a:rPr lang="en-US" altLang="zh-TW" sz="4000" dirty="0" smtClean="0">
                <a:latin typeface="Tahoma" pitchFamily="34" charset="0"/>
                <a:ea typeface="華康細圓體" pitchFamily="49" charset="-120"/>
              </a:rPr>
              <a:t>”}</a:t>
            </a:r>
          </a:p>
        </p:txBody>
      </p:sp>
      <p:sp>
        <p:nvSpPr>
          <p:cNvPr id="130050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8DCCD26-C506-4D5E-AA66-0EA246545C3A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3005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9ECA3023-DA29-4A36-A630-0620E06F05BB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113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60648"/>
            <a:ext cx="85915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 2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340768"/>
            <a:ext cx="8785225" cy="5040461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TW" sz="4000" dirty="0" smtClean="0"/>
              <a:t>Students of a university are classified by the school in which they are enrolled using a nonnumeric label such as 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Business</a:t>
            </a:r>
            <a:r>
              <a:rPr lang="en-US" altLang="zh-TW" sz="4000" dirty="0" smtClean="0"/>
              <a:t>, </a:t>
            </a:r>
            <a:r>
              <a:rPr lang="en-US" altLang="zh-TW" sz="4000" b="1" dirty="0" smtClean="0">
                <a:solidFill>
                  <a:srgbClr val="FFFF00"/>
                </a:solidFill>
              </a:rPr>
              <a:t>Humanities</a:t>
            </a:r>
            <a:r>
              <a:rPr lang="en-US" altLang="zh-TW" sz="4000" dirty="0" smtClean="0"/>
              <a:t>, </a:t>
            </a:r>
            <a:r>
              <a:rPr lang="en-US" altLang="zh-TW" sz="4000" b="1" dirty="0" smtClean="0">
                <a:solidFill>
                  <a:srgbClr val="FF0000"/>
                </a:solidFill>
              </a:rPr>
              <a:t>Education</a:t>
            </a:r>
            <a:r>
              <a:rPr lang="en-US" altLang="zh-TW" sz="4000" dirty="0" smtClean="0"/>
              <a:t>, and so on. Alternatively, a numeric code could be used for the school variable (e.g. 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1</a:t>
            </a:r>
            <a:r>
              <a:rPr lang="en-US" altLang="zh-TW" sz="4000" dirty="0" smtClean="0"/>
              <a:t> denotes 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Business</a:t>
            </a:r>
            <a:r>
              <a:rPr lang="en-US" altLang="zh-TW" sz="4000" dirty="0" smtClean="0"/>
              <a:t>, </a:t>
            </a:r>
            <a:r>
              <a:rPr lang="en-US" altLang="zh-TW" sz="4000" b="1" dirty="0" smtClean="0">
                <a:solidFill>
                  <a:srgbClr val="FFFF00"/>
                </a:solidFill>
              </a:rPr>
              <a:t>2</a:t>
            </a:r>
            <a:r>
              <a:rPr lang="en-US" altLang="zh-TW" sz="4000" dirty="0" smtClean="0"/>
              <a:t> denotes </a:t>
            </a:r>
            <a:r>
              <a:rPr lang="en-US" altLang="zh-TW" sz="4000" b="1" dirty="0" smtClean="0">
                <a:solidFill>
                  <a:srgbClr val="FFFF00"/>
                </a:solidFill>
              </a:rPr>
              <a:t>Humanities</a:t>
            </a:r>
            <a:r>
              <a:rPr lang="en-US" altLang="zh-TW" sz="4000" dirty="0" smtClean="0"/>
              <a:t>, </a:t>
            </a:r>
            <a:r>
              <a:rPr lang="en-US" altLang="zh-TW" sz="4000" b="1" dirty="0" smtClean="0">
                <a:solidFill>
                  <a:srgbClr val="FF0000"/>
                </a:solidFill>
              </a:rPr>
              <a:t>3</a:t>
            </a:r>
            <a:r>
              <a:rPr lang="en-US" altLang="zh-TW" sz="4000" dirty="0" smtClean="0"/>
              <a:t> denotes </a:t>
            </a:r>
            <a:r>
              <a:rPr lang="en-US" altLang="zh-TW" sz="4000" b="1" dirty="0" smtClean="0">
                <a:solidFill>
                  <a:srgbClr val="FF0000"/>
                </a:solidFill>
              </a:rPr>
              <a:t>Education</a:t>
            </a:r>
            <a:r>
              <a:rPr lang="en-US" altLang="zh-TW" sz="4000" dirty="0" smtClean="0"/>
              <a:t>, and so on).</a:t>
            </a:r>
          </a:p>
        </p:txBody>
      </p:sp>
      <p:sp>
        <p:nvSpPr>
          <p:cNvPr id="13107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04DEAD3-4F29-4A83-AABB-AEE9CF86AB6A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3107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A5A20669-787A-46F3-8A93-E7C936A9C5C1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114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31078" name="AutoShape 5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460432" y="6093296"/>
            <a:ext cx="457200" cy="457200"/>
          </a:xfrm>
          <a:prstGeom prst="actionButtonReturn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8229600" cy="1224136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>
                <a:latin typeface="Tahoma" pitchFamily="34" charset="0"/>
                <a:ea typeface="華康細圓體" pitchFamily="49" charset="-120"/>
              </a:rPr>
              <a:t>Ordinal Data</a:t>
            </a:r>
            <a:r>
              <a:rPr lang="zh-TW" altLang="en-US" dirty="0" smtClean="0">
                <a:latin typeface="Tahoma" pitchFamily="34" charset="0"/>
                <a:ea typeface="華康細圓體" pitchFamily="49" charset="-120"/>
              </a:rPr>
              <a:t> </a:t>
            </a:r>
            <a:r>
              <a:rPr lang="en-US" altLang="zh-TW" dirty="0" smtClean="0">
                <a:latin typeface="Tahoma" pitchFamily="34" charset="0"/>
                <a:ea typeface="華康細圓體" pitchFamily="49" charset="-120"/>
              </a:rPr>
              <a:t>(</a:t>
            </a:r>
            <a:r>
              <a:rPr lang="zh-TW" altLang="en-US" dirty="0" smtClean="0">
                <a:latin typeface="Tahoma" pitchFamily="34" charset="0"/>
                <a:ea typeface="華康細圓體" pitchFamily="49" charset="-120"/>
              </a:rPr>
              <a:t>序位資料</a:t>
            </a:r>
            <a:r>
              <a:rPr lang="en-US" altLang="zh-TW" dirty="0" smtClean="0">
                <a:latin typeface="Tahoma" pitchFamily="34" charset="0"/>
                <a:ea typeface="華康細圓體" pitchFamily="49" charset="-120"/>
              </a:rPr>
              <a:t>)</a:t>
            </a:r>
          </a:p>
        </p:txBody>
      </p:sp>
      <p:sp>
        <p:nvSpPr>
          <p:cNvPr id="141315" name="Rectangle 1027"/>
          <p:cNvSpPr>
            <a:spLocks noGrp="1" noChangeArrowheads="1"/>
          </p:cNvSpPr>
          <p:nvPr>
            <p:ph idx="1"/>
          </p:nvPr>
        </p:nvSpPr>
        <p:spPr>
          <a:xfrm>
            <a:off x="323528" y="1557338"/>
            <a:ext cx="8569647" cy="468788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 smtClean="0"/>
              <a:t>The data have the properties of nominal data and the </a:t>
            </a:r>
            <a:r>
              <a:rPr lang="en-US" altLang="zh-TW" sz="4800" b="1" dirty="0" smtClean="0">
                <a:solidFill>
                  <a:schemeClr val="folHlink"/>
                </a:solidFill>
              </a:rPr>
              <a:t>order or rank of the data is meaningful</a:t>
            </a:r>
            <a:r>
              <a:rPr lang="en-US" altLang="zh-TW" sz="4800" dirty="0" smtClean="0"/>
              <a:t>.</a:t>
            </a:r>
          </a:p>
          <a:p>
            <a:pPr eaLnBrk="1" hangingPunct="1">
              <a:defRPr/>
            </a:pPr>
            <a:r>
              <a:rPr lang="en-US" altLang="zh-TW" sz="4800" dirty="0" smtClean="0"/>
              <a:t>A </a:t>
            </a:r>
            <a:r>
              <a:rPr lang="en-US" altLang="zh-TW" sz="4800" b="1" dirty="0" smtClean="0">
                <a:solidFill>
                  <a:srgbClr val="FFFF00"/>
                </a:solidFill>
              </a:rPr>
              <a:t>nonnumeric label</a:t>
            </a:r>
            <a:r>
              <a:rPr lang="en-US" altLang="zh-TW" sz="4800" dirty="0" smtClean="0"/>
              <a:t> or a </a:t>
            </a:r>
            <a:r>
              <a:rPr lang="en-US" altLang="zh-TW" sz="4800" b="1" dirty="0" smtClean="0">
                <a:solidFill>
                  <a:srgbClr val="FC3000"/>
                </a:solidFill>
              </a:rPr>
              <a:t>numeric code</a:t>
            </a:r>
            <a:r>
              <a:rPr lang="en-US" altLang="zh-TW" sz="4800" dirty="0" smtClean="0"/>
              <a:t> may be used.</a:t>
            </a:r>
            <a:endParaRPr lang="zh-TW" altLang="en-US" sz="4800" dirty="0" smtClean="0"/>
          </a:p>
        </p:txBody>
      </p:sp>
      <p:sp>
        <p:nvSpPr>
          <p:cNvPr id="132098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A198D35-7813-4770-AAD6-735D52EE53F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3209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3D663874-5745-4D3B-A3B3-1C85962E089F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115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8229600" cy="93610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Ordinal Code</a:t>
            </a:r>
          </a:p>
        </p:txBody>
      </p:sp>
      <p:sp>
        <p:nvSpPr>
          <p:cNvPr id="277507" name="Rectangle 3"/>
          <p:cNvSpPr>
            <a:spLocks noGrp="1" noChangeArrowheads="1"/>
          </p:cNvSpPr>
          <p:nvPr>
            <p:ph idx="1"/>
          </p:nvPr>
        </p:nvSpPr>
        <p:spPr>
          <a:xfrm>
            <a:off x="143508" y="1062322"/>
            <a:ext cx="8856984" cy="5535029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zh-TW" sz="4000" dirty="0" smtClean="0"/>
              <a:t>College course rating system: poor = 1, fair = 2, good = 3, very good = 4, excellent = 5 (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excellent &gt; poor</a:t>
            </a:r>
            <a:r>
              <a:rPr lang="en-US" altLang="zh-TW" sz="4000" dirty="0" smtClean="0"/>
              <a:t> or 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fair &lt; very good</a:t>
            </a:r>
            <a:r>
              <a:rPr lang="en-US" altLang="zh-TW" sz="4000" dirty="0" smtClean="0"/>
              <a:t>)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zh-TW" sz="4000" dirty="0" smtClean="0"/>
              <a:t>While its still not meaningful to do arithmetic on this data (e.g. Does 2*fair = very good?!), 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zh-TW" sz="4000" b="1" dirty="0" smtClean="0">
                <a:solidFill>
                  <a:schemeClr val="accent2"/>
                </a:solidFill>
              </a:rPr>
              <a:t>Order is maintained</a:t>
            </a:r>
            <a:r>
              <a:rPr lang="en-US" altLang="zh-TW" sz="4000" dirty="0" smtClean="0"/>
              <a:t> no matter what numeric values are assigned to each category.</a:t>
            </a:r>
            <a:endParaRPr lang="zh-TW" altLang="en-US" sz="4000" dirty="0" smtClean="0"/>
          </a:p>
        </p:txBody>
      </p:sp>
      <p:sp>
        <p:nvSpPr>
          <p:cNvPr id="133122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BDD90E3-A8C2-4E9A-965D-2255421432D8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3312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5B4FA7F6-08AB-4F07-8DFD-8C98A1F90092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116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Example: Ordinal</a:t>
            </a:r>
          </a:p>
        </p:txBody>
      </p:sp>
      <p:sp>
        <p:nvSpPr>
          <p:cNvPr id="363523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231987"/>
            <a:ext cx="8642350" cy="51847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Population: UT Austin Business School Students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Variable (</a:t>
            </a:r>
            <a:r>
              <a:rPr lang="en-US" altLang="zh-TW" i="1" dirty="0" smtClean="0">
                <a:latin typeface="Times New Roman" pitchFamily="18" charset="0"/>
              </a:rPr>
              <a:t>Y</a:t>
            </a:r>
            <a:r>
              <a:rPr lang="en-US" altLang="zh-TW" dirty="0" smtClean="0"/>
              <a:t>) = Student Grade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Value of </a:t>
            </a:r>
            <a:r>
              <a:rPr lang="en-US" altLang="zh-TW" i="1" dirty="0" smtClean="0">
                <a:latin typeface="Times New Roman" pitchFamily="18" charset="0"/>
              </a:rPr>
              <a:t>Y</a:t>
            </a:r>
            <a:r>
              <a:rPr lang="en-US" altLang="zh-TW" dirty="0" smtClean="0"/>
              <a:t> = A, B, C, D, F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Data (</a:t>
            </a:r>
            <a:r>
              <a:rPr lang="en-US" altLang="zh-TW" i="1" dirty="0" smtClean="0">
                <a:latin typeface="Times New Roman" pitchFamily="18" charset="0"/>
              </a:rPr>
              <a:t>y</a:t>
            </a:r>
            <a:r>
              <a:rPr lang="en-US" altLang="zh-TW" i="1" baseline="-25000" dirty="0" smtClean="0">
                <a:latin typeface="Times New Roman" pitchFamily="18" charset="0"/>
              </a:rPr>
              <a:t>1</a:t>
            </a:r>
            <a:r>
              <a:rPr lang="en-US" altLang="zh-TW" dirty="0" smtClean="0"/>
              <a:t>, </a:t>
            </a:r>
            <a:r>
              <a:rPr lang="en-US" altLang="zh-TW" i="1" dirty="0" smtClean="0">
                <a:latin typeface="Times New Roman" pitchFamily="18" charset="0"/>
              </a:rPr>
              <a:t>y</a:t>
            </a:r>
            <a:r>
              <a:rPr lang="en-US" altLang="zh-TW" i="1" baseline="-25000" dirty="0" smtClean="0">
                <a:latin typeface="Times New Roman" pitchFamily="18" charset="0"/>
              </a:rPr>
              <a:t>2</a:t>
            </a:r>
            <a:r>
              <a:rPr lang="en-US" altLang="zh-TW" dirty="0" smtClean="0"/>
              <a:t>, </a:t>
            </a:r>
            <a:r>
              <a:rPr lang="en-US" altLang="zh-TW" i="1" dirty="0" smtClean="0">
                <a:latin typeface="Times New Roman" pitchFamily="18" charset="0"/>
              </a:rPr>
              <a:t>y</a:t>
            </a:r>
            <a:r>
              <a:rPr lang="en-US" altLang="zh-TW" i="1" baseline="-25000" dirty="0" smtClean="0">
                <a:latin typeface="Times New Roman" pitchFamily="18" charset="0"/>
              </a:rPr>
              <a:t>3</a:t>
            </a:r>
            <a:r>
              <a:rPr lang="en-US" altLang="zh-TW" dirty="0" smtClean="0"/>
              <a:t>, </a:t>
            </a:r>
            <a:r>
              <a:rPr lang="en-US" altLang="zh-TW" i="1" dirty="0" smtClean="0">
                <a:latin typeface="Times New Roman" pitchFamily="18" charset="0"/>
              </a:rPr>
              <a:t>y</a:t>
            </a:r>
            <a:r>
              <a:rPr lang="en-US" altLang="zh-TW" i="1" baseline="-25000" dirty="0" smtClean="0">
                <a:latin typeface="Times New Roman" pitchFamily="18" charset="0"/>
              </a:rPr>
              <a:t>4</a:t>
            </a:r>
            <a:r>
              <a:rPr lang="en-US" altLang="zh-TW" dirty="0" smtClean="0"/>
              <a:t>, </a:t>
            </a:r>
            <a:r>
              <a:rPr lang="en-US" altLang="zh-TW" i="1" dirty="0" smtClean="0">
                <a:latin typeface="Times New Roman" pitchFamily="18" charset="0"/>
              </a:rPr>
              <a:t>y</a:t>
            </a:r>
            <a:r>
              <a:rPr lang="en-US" altLang="zh-TW" i="1" baseline="-25000" dirty="0" smtClean="0">
                <a:latin typeface="Times New Roman" pitchFamily="18" charset="0"/>
              </a:rPr>
              <a:t>5</a:t>
            </a:r>
            <a:r>
              <a:rPr lang="en-US" altLang="zh-TW" dirty="0" smtClean="0"/>
              <a:t>, </a:t>
            </a:r>
            <a:r>
              <a:rPr lang="en-US" altLang="zh-TW" i="1" dirty="0" smtClean="0">
                <a:latin typeface="Times New Roman" pitchFamily="18" charset="0"/>
              </a:rPr>
              <a:t>y</a:t>
            </a:r>
            <a:r>
              <a:rPr lang="en-US" altLang="zh-TW" i="1" baseline="-25000" dirty="0" smtClean="0">
                <a:latin typeface="Times New Roman" pitchFamily="18" charset="0"/>
              </a:rPr>
              <a:t>6</a:t>
            </a:r>
            <a:r>
              <a:rPr lang="en-US" altLang="zh-TW" dirty="0" smtClean="0"/>
              <a:t>, </a:t>
            </a:r>
            <a:r>
              <a:rPr lang="en-US" altLang="zh-TW" i="1" dirty="0" smtClean="0">
                <a:latin typeface="Times New Roman" pitchFamily="18" charset="0"/>
              </a:rPr>
              <a:t>y</a:t>
            </a:r>
            <a:r>
              <a:rPr lang="en-US" altLang="zh-TW" i="1" baseline="-25000" dirty="0" smtClean="0">
                <a:latin typeface="Times New Roman" pitchFamily="18" charset="0"/>
              </a:rPr>
              <a:t>7</a:t>
            </a:r>
            <a:r>
              <a:rPr lang="en-US" altLang="zh-TW" dirty="0" smtClean="0"/>
              <a:t>,</a:t>
            </a:r>
            <a:r>
              <a:rPr lang="en-US" altLang="zh-TW" i="1" baseline="-25000" dirty="0" smtClean="0">
                <a:latin typeface="Times New Roman" pitchFamily="18" charset="0"/>
              </a:rPr>
              <a:t> </a:t>
            </a:r>
            <a:r>
              <a:rPr lang="en-US" altLang="zh-TW" i="1" dirty="0" smtClean="0">
                <a:latin typeface="Times New Roman" pitchFamily="18" charset="0"/>
              </a:rPr>
              <a:t>y</a:t>
            </a:r>
            <a:r>
              <a:rPr lang="en-US" altLang="zh-TW" i="1" baseline="-25000" dirty="0" smtClean="0">
                <a:latin typeface="Times New Roman" pitchFamily="18" charset="0"/>
              </a:rPr>
              <a:t>8</a:t>
            </a:r>
            <a:r>
              <a:rPr lang="en-US" altLang="zh-TW" dirty="0" smtClean="0"/>
              <a:t>, </a:t>
            </a:r>
            <a:r>
              <a:rPr lang="en-US" altLang="zh-TW" i="1" dirty="0" smtClean="0">
                <a:latin typeface="Times New Roman" pitchFamily="18" charset="0"/>
              </a:rPr>
              <a:t>y</a:t>
            </a:r>
            <a:r>
              <a:rPr lang="en-US" altLang="zh-TW" i="1" baseline="-25000" dirty="0" smtClean="0">
                <a:latin typeface="Times New Roman" pitchFamily="18" charset="0"/>
              </a:rPr>
              <a:t>9</a:t>
            </a:r>
            <a:r>
              <a:rPr lang="en-US" altLang="zh-TW" dirty="0" smtClean="0"/>
              <a:t>, </a:t>
            </a:r>
            <a:r>
              <a:rPr lang="en-US" altLang="zh-TW" i="1" dirty="0" smtClean="0">
                <a:latin typeface="Times New Roman" pitchFamily="18" charset="0"/>
              </a:rPr>
              <a:t>y</a:t>
            </a:r>
            <a:r>
              <a:rPr lang="en-US" altLang="zh-TW" i="1" baseline="-25000" dirty="0" smtClean="0">
                <a:latin typeface="Times New Roman" pitchFamily="18" charset="0"/>
              </a:rPr>
              <a:t>10</a:t>
            </a:r>
            <a:r>
              <a:rPr lang="en-US" altLang="zh-TW" dirty="0" smtClean="0"/>
              <a:t>, </a:t>
            </a:r>
            <a:r>
              <a:rPr lang="en-US" altLang="zh-TW" i="1" dirty="0" smtClean="0">
                <a:latin typeface="Times New Roman" pitchFamily="18" charset="0"/>
              </a:rPr>
              <a:t>y</a:t>
            </a:r>
            <a:r>
              <a:rPr lang="en-US" altLang="zh-TW" i="1" baseline="-25000" dirty="0" smtClean="0">
                <a:latin typeface="Times New Roman" pitchFamily="18" charset="0"/>
              </a:rPr>
              <a:t>11</a:t>
            </a:r>
            <a:r>
              <a:rPr lang="en-US" altLang="zh-TW" dirty="0" smtClean="0"/>
              <a:t>, </a:t>
            </a:r>
            <a:r>
              <a:rPr lang="en-US" altLang="zh-TW" i="1" dirty="0" smtClean="0">
                <a:latin typeface="Times New Roman" pitchFamily="18" charset="0"/>
              </a:rPr>
              <a:t>y</a:t>
            </a:r>
            <a:r>
              <a:rPr lang="en-US" altLang="zh-TW" i="1" baseline="-25000" dirty="0" smtClean="0">
                <a:latin typeface="Times New Roman" pitchFamily="18" charset="0"/>
              </a:rPr>
              <a:t>12</a:t>
            </a:r>
            <a:r>
              <a:rPr lang="en-US" altLang="zh-TW" dirty="0" smtClean="0"/>
              <a:t>, </a:t>
            </a:r>
            <a:r>
              <a:rPr lang="en-US" altLang="zh-TW" i="1" dirty="0" smtClean="0">
                <a:latin typeface="Times New Roman" pitchFamily="18" charset="0"/>
              </a:rPr>
              <a:t>y</a:t>
            </a:r>
            <a:r>
              <a:rPr lang="en-US" altLang="zh-TW" i="1" baseline="-25000" dirty="0" smtClean="0">
                <a:latin typeface="Times New Roman" pitchFamily="18" charset="0"/>
              </a:rPr>
              <a:t>13</a:t>
            </a:r>
            <a:r>
              <a:rPr lang="en-US" altLang="zh-TW" dirty="0" smtClean="0"/>
              <a:t>, </a:t>
            </a:r>
            <a:r>
              <a:rPr lang="en-US" altLang="zh-TW" i="1" dirty="0" smtClean="0">
                <a:latin typeface="Times New Roman" pitchFamily="18" charset="0"/>
              </a:rPr>
              <a:t>y</a:t>
            </a:r>
            <a:r>
              <a:rPr lang="en-US" altLang="zh-TW" i="1" baseline="-25000" dirty="0" smtClean="0">
                <a:latin typeface="Times New Roman" pitchFamily="18" charset="0"/>
              </a:rPr>
              <a:t>14</a:t>
            </a:r>
            <a:r>
              <a:rPr lang="en-US" altLang="zh-TW" dirty="0" smtClean="0"/>
              <a:t>,</a:t>
            </a:r>
            <a:r>
              <a:rPr lang="en-US" altLang="zh-TW" i="1" baseline="-25000" dirty="0" smtClean="0">
                <a:latin typeface="Times New Roman" pitchFamily="18" charset="0"/>
              </a:rPr>
              <a:t> </a:t>
            </a:r>
            <a:r>
              <a:rPr lang="en-US" altLang="zh-TW" i="1" dirty="0" smtClean="0">
                <a:latin typeface="Times New Roman" pitchFamily="18" charset="0"/>
              </a:rPr>
              <a:t>y</a:t>
            </a:r>
            <a:r>
              <a:rPr lang="en-US" altLang="zh-TW" i="1" baseline="-25000" dirty="0" smtClean="0">
                <a:latin typeface="Times New Roman" pitchFamily="18" charset="0"/>
              </a:rPr>
              <a:t>15</a:t>
            </a:r>
            <a:r>
              <a:rPr lang="en-US" altLang="zh-TW" dirty="0" smtClean="0"/>
              <a:t>, </a:t>
            </a:r>
            <a:r>
              <a:rPr lang="en-US" altLang="zh-TW" i="1" dirty="0" smtClean="0">
                <a:latin typeface="Times New Roman" pitchFamily="18" charset="0"/>
              </a:rPr>
              <a:t>y</a:t>
            </a:r>
            <a:r>
              <a:rPr lang="en-US" altLang="zh-TW" i="1" baseline="-25000" dirty="0" smtClean="0">
                <a:latin typeface="Times New Roman" pitchFamily="18" charset="0"/>
              </a:rPr>
              <a:t>16</a:t>
            </a:r>
            <a:r>
              <a:rPr lang="en-US" altLang="zh-TW" dirty="0" smtClean="0"/>
              <a:t>, </a:t>
            </a:r>
            <a:r>
              <a:rPr lang="en-US" altLang="zh-TW" i="1" dirty="0" smtClean="0">
                <a:latin typeface="Times New Roman" pitchFamily="18" charset="0"/>
              </a:rPr>
              <a:t>y</a:t>
            </a:r>
            <a:r>
              <a:rPr lang="en-US" altLang="zh-TW" i="1" baseline="-25000" dirty="0" smtClean="0">
                <a:latin typeface="Times New Roman" pitchFamily="18" charset="0"/>
              </a:rPr>
              <a:t>17</a:t>
            </a:r>
            <a:r>
              <a:rPr lang="en-US" altLang="zh-TW" dirty="0" smtClean="0"/>
              <a:t>, </a:t>
            </a:r>
            <a:r>
              <a:rPr lang="en-US" altLang="zh-TW" i="1" dirty="0" smtClean="0">
                <a:latin typeface="Times New Roman" pitchFamily="18" charset="0"/>
              </a:rPr>
              <a:t>y</a:t>
            </a:r>
            <a:r>
              <a:rPr lang="en-US" altLang="zh-TW" i="1" baseline="-25000" dirty="0" smtClean="0">
                <a:latin typeface="Times New Roman" pitchFamily="18" charset="0"/>
              </a:rPr>
              <a:t>18</a:t>
            </a:r>
            <a:r>
              <a:rPr lang="en-US" altLang="zh-TW" dirty="0" smtClean="0"/>
              <a:t>) = {D, C, C, B, A, F, F, A, B, C, C, D, A, B, B, C, D, D}</a:t>
            </a:r>
          </a:p>
        </p:txBody>
      </p:sp>
      <p:sp>
        <p:nvSpPr>
          <p:cNvPr id="134146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6745669-A15F-4606-9D5A-45E3B15BA9E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3414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599EFB23-729F-4A74-8C35-1DC36BCBF779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117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60648"/>
            <a:ext cx="85915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 2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idx="1"/>
          </p:nvPr>
        </p:nvSpPr>
        <p:spPr>
          <a:xfrm>
            <a:off x="35496" y="1268413"/>
            <a:ext cx="9036496" cy="49688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z="4000" dirty="0" smtClean="0"/>
              <a:t>Students of a university are classified by their class standing using a nonnumeric label such as 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Freshman</a:t>
            </a:r>
            <a:r>
              <a:rPr lang="en-US" altLang="zh-TW" sz="4000" dirty="0" smtClean="0"/>
              <a:t>, </a:t>
            </a:r>
            <a:r>
              <a:rPr lang="en-US" altLang="zh-TW" sz="4000" b="1" dirty="0" smtClean="0">
                <a:solidFill>
                  <a:srgbClr val="FFFF00"/>
                </a:solidFill>
              </a:rPr>
              <a:t>Sophomore</a:t>
            </a:r>
            <a:r>
              <a:rPr lang="en-US" altLang="zh-TW" sz="4000" dirty="0" smtClean="0"/>
              <a:t>, </a:t>
            </a:r>
            <a:r>
              <a:rPr lang="en-US" altLang="zh-TW" sz="4000" b="1" dirty="0" smtClean="0">
                <a:solidFill>
                  <a:schemeClr val="tx2"/>
                </a:solidFill>
              </a:rPr>
              <a:t>Junior</a:t>
            </a:r>
            <a:r>
              <a:rPr lang="en-US" altLang="zh-TW" sz="4000" dirty="0" smtClean="0"/>
              <a:t>, or </a:t>
            </a:r>
            <a:r>
              <a:rPr lang="en-US" altLang="zh-TW" sz="4000" b="1" dirty="0" smtClean="0">
                <a:solidFill>
                  <a:srgbClr val="FF0000"/>
                </a:solidFill>
              </a:rPr>
              <a:t>Senior</a:t>
            </a:r>
            <a:r>
              <a:rPr lang="en-US" altLang="zh-TW" sz="4000" dirty="0" smtClean="0"/>
              <a:t>. Alternatively, a numeric code could be used for the class standing variable (e.g. 1 denotes Freshman, 2 denotes Sophomore, and so on).</a:t>
            </a:r>
          </a:p>
        </p:txBody>
      </p:sp>
      <p:sp>
        <p:nvSpPr>
          <p:cNvPr id="135170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7CB9CA9-6787-47F0-AA00-7697D4A2D257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3517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064BF84F-E967-4BF2-8F9C-DA57CAD68DC6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118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35174" name="AutoShape 4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244408" y="6093296"/>
            <a:ext cx="457200" cy="457200"/>
          </a:xfrm>
          <a:prstGeom prst="actionButtonReturn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>
                <a:latin typeface="Tahoma" pitchFamily="34" charset="0"/>
                <a:ea typeface="華康細圓體" pitchFamily="49" charset="-120"/>
              </a:rPr>
              <a:t>Interval </a:t>
            </a:r>
            <a:r>
              <a:rPr lang="en-US" altLang="zh-TW" smtClean="0">
                <a:latin typeface="Tahoma" pitchFamily="34" charset="0"/>
                <a:ea typeface="華康細圓體" pitchFamily="49" charset="-120"/>
              </a:rPr>
              <a:t>Data</a:t>
            </a:r>
            <a:r>
              <a:rPr lang="zh-TW" altLang="en-US" dirty="0" smtClean="0">
                <a:latin typeface="Tahoma" pitchFamily="34" charset="0"/>
                <a:ea typeface="華康細圓體" pitchFamily="49" charset="-120"/>
              </a:rPr>
              <a:t> </a:t>
            </a:r>
            <a:r>
              <a:rPr lang="en-US" altLang="zh-TW" dirty="0" smtClean="0">
                <a:latin typeface="Tahoma" pitchFamily="34" charset="0"/>
                <a:ea typeface="華康細圓體" pitchFamily="49" charset="-120"/>
              </a:rPr>
              <a:t>(</a:t>
            </a:r>
            <a:r>
              <a:rPr lang="zh-TW" altLang="en-US" dirty="0" smtClean="0">
                <a:latin typeface="Tahoma" pitchFamily="34" charset="0"/>
                <a:ea typeface="華康細圓體" pitchFamily="49" charset="-120"/>
              </a:rPr>
              <a:t>區間資料</a:t>
            </a:r>
            <a:r>
              <a:rPr lang="en-US" altLang="zh-TW" dirty="0" smtClean="0">
                <a:latin typeface="Tahoma" pitchFamily="34" charset="0"/>
                <a:ea typeface="華康細圓體" pitchFamily="49" charset="-120"/>
              </a:rPr>
              <a:t>)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557338"/>
            <a:ext cx="8204200" cy="48958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The data have the properties of ordinal data and the interval between observations is expressed in terms of a </a:t>
            </a:r>
            <a:r>
              <a:rPr lang="en-US" altLang="zh-TW" b="1" smtClean="0">
                <a:solidFill>
                  <a:schemeClr val="hlink"/>
                </a:solidFill>
              </a:rPr>
              <a:t>fixed unit of measure</a:t>
            </a:r>
            <a:r>
              <a:rPr lang="en-US" altLang="zh-TW" smtClean="0"/>
              <a:t>.</a:t>
            </a:r>
          </a:p>
          <a:p>
            <a:pPr eaLnBrk="1" hangingPunct="1">
              <a:defRPr/>
            </a:pPr>
            <a:r>
              <a:rPr lang="en-US" altLang="zh-TW" smtClean="0"/>
              <a:t>Interval data are </a:t>
            </a:r>
            <a:r>
              <a:rPr lang="en-US" altLang="zh-TW" b="1" smtClean="0">
                <a:solidFill>
                  <a:schemeClr val="accent2"/>
                </a:solidFill>
              </a:rPr>
              <a:t>always numeric</a:t>
            </a:r>
            <a:r>
              <a:rPr lang="en-US" altLang="zh-TW" smtClean="0"/>
              <a:t>.</a:t>
            </a:r>
            <a:endParaRPr lang="zh-TW" altLang="en-US" smtClean="0"/>
          </a:p>
        </p:txBody>
      </p:sp>
      <p:sp>
        <p:nvSpPr>
          <p:cNvPr id="13619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E9F1AE4-2F11-466E-8C1E-6B17CA9BC211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3619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D3942EF1-3642-474E-A47D-F822E1E5E47A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119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42094" y="273749"/>
            <a:ext cx="8713788" cy="1037873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Student Grade</a:t>
            </a:r>
          </a:p>
        </p:txBody>
      </p:sp>
      <p:sp>
        <p:nvSpPr>
          <p:cNvPr id="34818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EFC7D04-3630-499E-96E4-F02F610B881B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3481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6DE48A20-B88A-4E8D-A2A5-88FF6DA47259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12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80579" name="AutoShape 3"/>
          <p:cNvSpPr>
            <a:spLocks noChangeArrowheads="1"/>
          </p:cNvSpPr>
          <p:nvPr/>
        </p:nvSpPr>
        <p:spPr bwMode="auto">
          <a:xfrm>
            <a:off x="2339975" y="1340768"/>
            <a:ext cx="2193925" cy="990600"/>
          </a:xfrm>
          <a:prstGeom prst="flowChartDecision">
            <a:avLst/>
          </a:prstGeom>
          <a:solidFill>
            <a:srgbClr val="6633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kumimoji="0"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Categorical?</a:t>
            </a:r>
          </a:p>
        </p:txBody>
      </p:sp>
      <p:sp>
        <p:nvSpPr>
          <p:cNvPr id="280580" name="AutoShape 4"/>
          <p:cNvSpPr>
            <a:spLocks noChangeArrowheads="1"/>
          </p:cNvSpPr>
          <p:nvPr/>
        </p:nvSpPr>
        <p:spPr bwMode="auto">
          <a:xfrm>
            <a:off x="152400" y="1340768"/>
            <a:ext cx="1676400" cy="990600"/>
          </a:xfrm>
          <a:prstGeom prst="flowChartInputOutput">
            <a:avLst/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Data</a:t>
            </a:r>
          </a:p>
        </p:txBody>
      </p:sp>
      <p:sp>
        <p:nvSpPr>
          <p:cNvPr id="280581" name="AutoShape 5"/>
          <p:cNvSpPr>
            <a:spLocks noChangeArrowheads="1"/>
          </p:cNvSpPr>
          <p:nvPr/>
        </p:nvSpPr>
        <p:spPr bwMode="auto">
          <a:xfrm>
            <a:off x="5105400" y="1340768"/>
            <a:ext cx="3276600" cy="990600"/>
          </a:xfrm>
          <a:prstGeom prst="flowChartProcess">
            <a:avLst/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Interval Data</a:t>
            </a:r>
          </a:p>
          <a:p>
            <a:pPr algn="ctr"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e.g. {0..100}</a:t>
            </a:r>
          </a:p>
        </p:txBody>
      </p:sp>
      <p:cxnSp>
        <p:nvCxnSpPr>
          <p:cNvPr id="280582" name="AutoShape 6"/>
          <p:cNvCxnSpPr>
            <a:cxnSpLocks noChangeShapeType="1"/>
            <a:stCxn id="280580" idx="5"/>
            <a:endCxn id="280579" idx="1"/>
          </p:cNvCxnSpPr>
          <p:nvPr/>
        </p:nvCxnSpPr>
        <p:spPr bwMode="auto">
          <a:xfrm>
            <a:off x="1658938" y="1836068"/>
            <a:ext cx="681037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med"/>
          </a:ln>
          <a:effectLst>
            <a:outerShdw dist="35921" dir="2700000" algn="ctr" rotWithShape="0">
              <a:srgbClr val="000000"/>
            </a:outerShdw>
          </a:effectLst>
        </p:spPr>
      </p:cxnSp>
      <p:sp>
        <p:nvSpPr>
          <p:cNvPr id="280584" name="AutoShape 8"/>
          <p:cNvSpPr>
            <a:spLocks noChangeArrowheads="1"/>
          </p:cNvSpPr>
          <p:nvPr/>
        </p:nvSpPr>
        <p:spPr bwMode="auto">
          <a:xfrm>
            <a:off x="5257800" y="4807868"/>
            <a:ext cx="3200400" cy="990600"/>
          </a:xfrm>
          <a:prstGeom prst="flowChartProcess">
            <a:avLst/>
          </a:prstGeom>
          <a:solidFill>
            <a:srgbClr val="3333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Nominal Data</a:t>
            </a:r>
          </a:p>
          <a:p>
            <a:pPr algn="ctr"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e.g. {Pass | Fail}</a:t>
            </a:r>
          </a:p>
        </p:txBody>
      </p:sp>
      <p:sp>
        <p:nvSpPr>
          <p:cNvPr id="280585" name="AutoShape 9"/>
          <p:cNvSpPr>
            <a:spLocks noChangeArrowheads="1"/>
          </p:cNvSpPr>
          <p:nvPr/>
        </p:nvSpPr>
        <p:spPr bwMode="auto">
          <a:xfrm>
            <a:off x="5181600" y="2940968"/>
            <a:ext cx="3276600" cy="990600"/>
          </a:xfrm>
          <a:prstGeom prst="flowChartProcess">
            <a:avLst/>
          </a:prstGeom>
          <a:solidFill>
            <a:schemeClr val="tx2">
              <a:lumMod val="1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Ordinal Data</a:t>
            </a:r>
          </a:p>
          <a:p>
            <a:pPr algn="ctr"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e.g. {F, D, C, B, A}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4533900" y="1383497"/>
            <a:ext cx="571500" cy="519112"/>
            <a:chOff x="2856" y="917"/>
            <a:chExt cx="360" cy="327"/>
          </a:xfrm>
        </p:grpSpPr>
        <p:cxnSp>
          <p:nvCxnSpPr>
            <p:cNvPr id="280583" name="AutoShape 7"/>
            <p:cNvCxnSpPr>
              <a:cxnSpLocks noChangeShapeType="1"/>
              <a:stCxn id="280579" idx="3"/>
              <a:endCxn id="280581" idx="1"/>
            </p:cNvCxnSpPr>
            <p:nvPr/>
          </p:nvCxnSpPr>
          <p:spPr bwMode="auto">
            <a:xfrm>
              <a:off x="2856" y="1202"/>
              <a:ext cx="360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med"/>
            </a:ln>
            <a:effectLst>
              <a:outerShdw dist="35921" dir="2700000" algn="ctr" rotWithShape="0">
                <a:srgbClr val="000000"/>
              </a:outerShdw>
            </a:effectLst>
          </p:spPr>
        </p:cxnSp>
        <p:sp>
          <p:nvSpPr>
            <p:cNvPr id="280586" name="Text Box 10"/>
            <p:cNvSpPr txBox="1">
              <a:spLocks noChangeArrowheads="1"/>
            </p:cNvSpPr>
            <p:nvPr/>
          </p:nvSpPr>
          <p:spPr bwMode="auto">
            <a:xfrm>
              <a:off x="2891" y="917"/>
              <a:ext cx="26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en-US" altLang="zh-TW" dirty="0"/>
                <a:t>N</a:t>
              </a:r>
            </a:p>
          </p:txBody>
        </p:sp>
      </p:grpSp>
      <p:sp>
        <p:nvSpPr>
          <p:cNvPr id="280587" name="AutoShape 11"/>
          <p:cNvSpPr>
            <a:spLocks noChangeArrowheads="1"/>
          </p:cNvSpPr>
          <p:nvPr/>
        </p:nvSpPr>
        <p:spPr bwMode="auto">
          <a:xfrm>
            <a:off x="2339975" y="2940968"/>
            <a:ext cx="2193925" cy="990600"/>
          </a:xfrm>
          <a:prstGeom prst="flowChartDecision">
            <a:avLst/>
          </a:prstGeom>
          <a:solidFill>
            <a:srgbClr val="6633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Ordered?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3463774" y="2329636"/>
            <a:ext cx="444500" cy="609600"/>
            <a:chOff x="2165" y="1514"/>
            <a:chExt cx="280" cy="384"/>
          </a:xfrm>
        </p:grpSpPr>
        <p:cxnSp>
          <p:nvCxnSpPr>
            <p:cNvPr id="280588" name="AutoShape 12"/>
            <p:cNvCxnSpPr>
              <a:cxnSpLocks noChangeShapeType="1"/>
              <a:stCxn id="280579" idx="2"/>
              <a:endCxn id="280587" idx="0"/>
            </p:cNvCxnSpPr>
            <p:nvPr/>
          </p:nvCxnSpPr>
          <p:spPr bwMode="auto">
            <a:xfrm>
              <a:off x="2165" y="1514"/>
              <a:ext cx="0" cy="38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med"/>
            </a:ln>
            <a:effectLst>
              <a:outerShdw dist="35921" dir="2700000" algn="ctr" rotWithShape="0">
                <a:srgbClr val="000000"/>
              </a:outerShdw>
            </a:effectLst>
          </p:spPr>
        </p:cxnSp>
        <p:sp>
          <p:nvSpPr>
            <p:cNvPr id="280589" name="Text Box 13"/>
            <p:cNvSpPr txBox="1">
              <a:spLocks noChangeArrowheads="1"/>
            </p:cNvSpPr>
            <p:nvPr/>
          </p:nvSpPr>
          <p:spPr bwMode="auto">
            <a:xfrm>
              <a:off x="2200" y="1525"/>
              <a:ext cx="24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en-US" altLang="zh-TW"/>
                <a:t>Y</a:t>
              </a:r>
            </a:p>
          </p:txBody>
        </p:sp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4533900" y="2983848"/>
            <a:ext cx="647700" cy="519113"/>
            <a:chOff x="2856" y="1927"/>
            <a:chExt cx="408" cy="327"/>
          </a:xfrm>
        </p:grpSpPr>
        <p:cxnSp>
          <p:nvCxnSpPr>
            <p:cNvPr id="280590" name="AutoShape 14"/>
            <p:cNvCxnSpPr>
              <a:cxnSpLocks noChangeShapeType="1"/>
              <a:stCxn id="280587" idx="3"/>
              <a:endCxn id="280585" idx="1"/>
            </p:cNvCxnSpPr>
            <p:nvPr/>
          </p:nvCxnSpPr>
          <p:spPr bwMode="auto">
            <a:xfrm>
              <a:off x="2856" y="2210"/>
              <a:ext cx="408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med"/>
            </a:ln>
            <a:effectLst>
              <a:outerShdw dist="35921" dir="2700000" algn="ctr" rotWithShape="0">
                <a:srgbClr val="000000"/>
              </a:outerShdw>
            </a:effectLst>
          </p:spPr>
        </p:cxnSp>
        <p:sp>
          <p:nvSpPr>
            <p:cNvPr id="280591" name="Text Box 15"/>
            <p:cNvSpPr txBox="1">
              <a:spLocks noChangeArrowheads="1"/>
            </p:cNvSpPr>
            <p:nvPr/>
          </p:nvSpPr>
          <p:spPr bwMode="auto">
            <a:xfrm>
              <a:off x="2928" y="1927"/>
              <a:ext cx="24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en-US" altLang="zh-TW"/>
                <a:t>Y</a:t>
              </a:r>
            </a:p>
          </p:txBody>
        </p:sp>
      </p:grpSp>
      <p:cxnSp>
        <p:nvCxnSpPr>
          <p:cNvPr id="280592" name="AutoShape 16"/>
          <p:cNvCxnSpPr>
            <a:cxnSpLocks noChangeShapeType="1"/>
            <a:endCxn id="280584" idx="1"/>
          </p:cNvCxnSpPr>
          <p:nvPr/>
        </p:nvCxnSpPr>
        <p:spPr bwMode="auto">
          <a:xfrm>
            <a:off x="3419475" y="5301580"/>
            <a:ext cx="1838325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med"/>
          </a:ln>
          <a:effectLst>
            <a:outerShdw dist="35921" dir="2700000" algn="ctr" rotWithShape="0">
              <a:srgbClr val="000000"/>
            </a:outerShdw>
          </a:effectLst>
        </p:spPr>
      </p:cxn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3419475" y="3929980"/>
            <a:ext cx="422275" cy="1371600"/>
            <a:chOff x="2154" y="2477"/>
            <a:chExt cx="266" cy="864"/>
          </a:xfrm>
        </p:grpSpPr>
        <p:cxnSp>
          <p:nvCxnSpPr>
            <p:cNvPr id="280593" name="AutoShape 17"/>
            <p:cNvCxnSpPr>
              <a:cxnSpLocks noChangeShapeType="1"/>
              <a:stCxn id="280587" idx="2"/>
            </p:cNvCxnSpPr>
            <p:nvPr/>
          </p:nvCxnSpPr>
          <p:spPr bwMode="auto">
            <a:xfrm>
              <a:off x="2165" y="2477"/>
              <a:ext cx="0" cy="86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med"/>
            </a:ln>
            <a:effectLst>
              <a:outerShdw dist="35921" dir="2700000" algn="ctr" rotWithShape="0">
                <a:srgbClr val="000000"/>
              </a:outerShdw>
            </a:effectLst>
          </p:spPr>
        </p:cxnSp>
        <p:sp>
          <p:nvSpPr>
            <p:cNvPr id="280594" name="Text Box 18"/>
            <p:cNvSpPr txBox="1">
              <a:spLocks noChangeArrowheads="1"/>
            </p:cNvSpPr>
            <p:nvPr/>
          </p:nvSpPr>
          <p:spPr bwMode="auto">
            <a:xfrm>
              <a:off x="2154" y="2795"/>
              <a:ext cx="26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en-US" altLang="zh-TW"/>
                <a:t>N</a:t>
              </a:r>
            </a:p>
          </p:txBody>
        </p:sp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177800" y="2940968"/>
            <a:ext cx="2203450" cy="2514600"/>
            <a:chOff x="112" y="1943"/>
            <a:chExt cx="1388" cy="1584"/>
          </a:xfrm>
        </p:grpSpPr>
        <p:sp>
          <p:nvSpPr>
            <p:cNvPr id="280595" name="AutoShape 19"/>
            <p:cNvSpPr>
              <a:spLocks/>
            </p:cNvSpPr>
            <p:nvPr/>
          </p:nvSpPr>
          <p:spPr bwMode="auto">
            <a:xfrm>
              <a:off x="1212" y="1943"/>
              <a:ext cx="288" cy="1584"/>
            </a:xfrm>
            <a:prstGeom prst="leftBrace">
              <a:avLst>
                <a:gd name="adj1" fmla="val 45833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kumimoji="0" lang="zh-TW" altLang="en-US" sz="2400">
                <a:latin typeface="Times" pitchFamily="18" charset="0"/>
              </a:endParaRPr>
            </a:p>
          </p:txBody>
        </p:sp>
        <p:sp>
          <p:nvSpPr>
            <p:cNvPr id="280596" name="Text Box 20"/>
            <p:cNvSpPr txBox="1">
              <a:spLocks noChangeArrowheads="1"/>
            </p:cNvSpPr>
            <p:nvPr/>
          </p:nvSpPr>
          <p:spPr bwMode="auto">
            <a:xfrm>
              <a:off x="112" y="2341"/>
              <a:ext cx="1271" cy="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>
              <a:spAutoFit/>
            </a:bodyPr>
            <a:lstStyle/>
            <a:p>
              <a:pPr algn="ctr" eaLnBrk="0" hangingPunct="0">
                <a:defRPr/>
              </a:pPr>
              <a:r>
                <a:rPr kumimoji="0" lang="en-US" altLang="zh-TW"/>
                <a:t>Categorical Data</a:t>
              </a:r>
            </a:p>
          </p:txBody>
        </p:sp>
      </p:grpSp>
      <p:sp>
        <p:nvSpPr>
          <p:cNvPr id="280597" name="AutoShape 21"/>
          <p:cNvSpPr>
            <a:spLocks noChangeArrowheads="1"/>
          </p:cNvSpPr>
          <p:nvPr/>
        </p:nvSpPr>
        <p:spPr bwMode="auto">
          <a:xfrm>
            <a:off x="6156325" y="4236368"/>
            <a:ext cx="2759075" cy="457200"/>
          </a:xfrm>
          <a:prstGeom prst="wedgeRectCallout">
            <a:avLst>
              <a:gd name="adj1" fmla="val -37249"/>
              <a:gd name="adj2" fmla="val -134390"/>
            </a:avLst>
          </a:prstGeom>
          <a:solidFill>
            <a:srgbClr val="C0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kumimoji="0"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Rank order to data</a:t>
            </a:r>
          </a:p>
        </p:txBody>
      </p:sp>
      <p:sp>
        <p:nvSpPr>
          <p:cNvPr id="280598" name="AutoShape 22"/>
          <p:cNvSpPr>
            <a:spLocks noChangeArrowheads="1"/>
          </p:cNvSpPr>
          <p:nvPr/>
        </p:nvSpPr>
        <p:spPr bwMode="auto">
          <a:xfrm>
            <a:off x="3492500" y="6141368"/>
            <a:ext cx="3959225" cy="457200"/>
          </a:xfrm>
          <a:prstGeom prst="wedgeRectCallout">
            <a:avLst>
              <a:gd name="adj1" fmla="val 41045"/>
              <a:gd name="adj2" fmla="val -141442"/>
            </a:avLst>
          </a:prstGeom>
          <a:solidFill>
            <a:srgbClr val="C0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kumimoji="0"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No </a:t>
            </a: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rank order to data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0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80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0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80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80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8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0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80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8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79" grpId="0" animBg="1"/>
      <p:bldP spid="280581" grpId="0" animBg="1"/>
      <p:bldP spid="280584" grpId="0" animBg="1"/>
      <p:bldP spid="280585" grpId="0" animBg="1"/>
      <p:bldP spid="280587" grpId="0" animBg="1"/>
      <p:bldP spid="280597" grpId="0" animBg="1"/>
      <p:bldP spid="280598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Interval Code</a:t>
            </a:r>
          </a:p>
        </p:txBody>
      </p:sp>
      <p:sp>
        <p:nvSpPr>
          <p:cNvPr id="278531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412875"/>
            <a:ext cx="8435975" cy="51117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Real numbers, i.e. heights, weights, prices, times, etc.</a:t>
            </a:r>
          </a:p>
          <a:p>
            <a:pPr eaLnBrk="1" hangingPunct="1">
              <a:defRPr/>
            </a:pPr>
            <a:r>
              <a:rPr lang="en-US" altLang="zh-TW" b="1" dirty="0" smtClean="0">
                <a:solidFill>
                  <a:schemeClr val="accent2"/>
                </a:solidFill>
              </a:rPr>
              <a:t>Arithmetic operations </a:t>
            </a:r>
            <a:r>
              <a:rPr lang="en-US" altLang="zh-TW" dirty="0" smtClean="0"/>
              <a:t>can be performed on Interval Data, thus its meaningful to talk about 2*Height, or Price + $1, and so on.</a:t>
            </a:r>
            <a:endParaRPr lang="zh-TW" altLang="en-US" dirty="0" smtClean="0"/>
          </a:p>
        </p:txBody>
      </p:sp>
      <p:sp>
        <p:nvSpPr>
          <p:cNvPr id="137218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0B566AC-B7C6-482E-9CFE-9BFD18250202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3721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3E4576C8-4509-43D0-B94B-B531C717779B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120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Example: Interval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1341438"/>
            <a:ext cx="8858696" cy="53276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 sz="4000" dirty="0" smtClean="0"/>
              <a:t>Population: Patients visiting NTU Hospital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Variable (</a:t>
            </a:r>
            <a:r>
              <a:rPr lang="en-US" altLang="zh-TW" i="1" dirty="0" smtClean="0">
                <a:latin typeface="Times New Roman" pitchFamily="18" charset="0"/>
              </a:rPr>
              <a:t>Z</a:t>
            </a:r>
            <a:r>
              <a:rPr lang="en-US" altLang="zh-TW" dirty="0" smtClean="0"/>
              <a:t>) = The patient’s waiting time for a medical service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Value of </a:t>
            </a:r>
            <a:r>
              <a:rPr lang="en-US" altLang="zh-TW" i="1" dirty="0" smtClean="0">
                <a:latin typeface="Times New Roman" pitchFamily="18" charset="0"/>
              </a:rPr>
              <a:t>Z</a:t>
            </a:r>
            <a:r>
              <a:rPr lang="en-US" altLang="zh-TW" dirty="0" smtClean="0"/>
              <a:t> = 0~60 minutes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Data (</a:t>
            </a:r>
            <a:r>
              <a:rPr lang="en-US" altLang="zh-TW" i="1" dirty="0" smtClean="0">
                <a:latin typeface="Times New Roman" pitchFamily="18" charset="0"/>
              </a:rPr>
              <a:t>z</a:t>
            </a:r>
            <a:r>
              <a:rPr lang="en-US" altLang="zh-TW" i="1" baseline="-25000" dirty="0" smtClean="0">
                <a:latin typeface="Times New Roman" pitchFamily="18" charset="0"/>
              </a:rPr>
              <a:t>1</a:t>
            </a:r>
            <a:r>
              <a:rPr lang="en-US" altLang="zh-TW" dirty="0" smtClean="0"/>
              <a:t>, </a:t>
            </a:r>
            <a:r>
              <a:rPr lang="en-US" altLang="zh-TW" i="1" dirty="0" smtClean="0">
                <a:latin typeface="Times New Roman" pitchFamily="18" charset="0"/>
              </a:rPr>
              <a:t>z</a:t>
            </a:r>
            <a:r>
              <a:rPr lang="en-US" altLang="zh-TW" i="1" baseline="-25000" dirty="0" smtClean="0">
                <a:latin typeface="Times New Roman" pitchFamily="18" charset="0"/>
              </a:rPr>
              <a:t>2</a:t>
            </a:r>
            <a:r>
              <a:rPr lang="en-US" altLang="zh-TW" dirty="0" smtClean="0"/>
              <a:t>, </a:t>
            </a:r>
            <a:r>
              <a:rPr lang="en-US" altLang="zh-TW" i="1" dirty="0" smtClean="0">
                <a:latin typeface="Times New Roman" pitchFamily="18" charset="0"/>
              </a:rPr>
              <a:t>z</a:t>
            </a:r>
            <a:r>
              <a:rPr lang="en-US" altLang="zh-TW" i="1" baseline="-25000" dirty="0" smtClean="0">
                <a:latin typeface="Times New Roman" pitchFamily="18" charset="0"/>
              </a:rPr>
              <a:t>3</a:t>
            </a:r>
            <a:r>
              <a:rPr lang="en-US" altLang="zh-TW" dirty="0" smtClean="0"/>
              <a:t>, </a:t>
            </a:r>
            <a:r>
              <a:rPr lang="en-US" altLang="zh-TW" i="1" dirty="0" smtClean="0">
                <a:latin typeface="Times New Roman" pitchFamily="18" charset="0"/>
              </a:rPr>
              <a:t>z</a:t>
            </a:r>
            <a:r>
              <a:rPr lang="en-US" altLang="zh-TW" i="1" baseline="-25000" dirty="0" smtClean="0">
                <a:latin typeface="Times New Roman" pitchFamily="18" charset="0"/>
              </a:rPr>
              <a:t>4</a:t>
            </a:r>
            <a:r>
              <a:rPr lang="en-US" altLang="zh-TW" dirty="0" smtClean="0"/>
              <a:t>,</a:t>
            </a:r>
            <a:r>
              <a:rPr lang="en-US" altLang="zh-TW" i="1" baseline="-25000" dirty="0" smtClean="0">
                <a:latin typeface="Times New Roman" pitchFamily="18" charset="0"/>
              </a:rPr>
              <a:t> </a:t>
            </a:r>
            <a:r>
              <a:rPr lang="en-US" altLang="zh-TW" i="1" dirty="0" smtClean="0">
                <a:latin typeface="Times New Roman" pitchFamily="18" charset="0"/>
              </a:rPr>
              <a:t>z</a:t>
            </a:r>
            <a:r>
              <a:rPr lang="en-US" altLang="zh-TW" i="1" baseline="-25000" dirty="0" smtClean="0">
                <a:latin typeface="Times New Roman" pitchFamily="18" charset="0"/>
              </a:rPr>
              <a:t>5</a:t>
            </a:r>
            <a:r>
              <a:rPr lang="en-US" altLang="zh-TW" dirty="0" smtClean="0"/>
              <a:t>, </a:t>
            </a:r>
            <a:r>
              <a:rPr lang="en-US" altLang="zh-TW" i="1" dirty="0" smtClean="0">
                <a:latin typeface="Times New Roman" pitchFamily="18" charset="0"/>
              </a:rPr>
              <a:t>z</a:t>
            </a:r>
            <a:r>
              <a:rPr lang="en-US" altLang="zh-TW" i="1" baseline="-25000" dirty="0" smtClean="0">
                <a:latin typeface="Times New Roman" pitchFamily="18" charset="0"/>
              </a:rPr>
              <a:t>6</a:t>
            </a:r>
            <a:r>
              <a:rPr lang="en-US" altLang="zh-TW" dirty="0" smtClean="0"/>
              <a:t>, </a:t>
            </a:r>
            <a:r>
              <a:rPr lang="en-US" altLang="zh-TW" i="1" dirty="0" smtClean="0">
                <a:latin typeface="Times New Roman" pitchFamily="18" charset="0"/>
              </a:rPr>
              <a:t>z</a:t>
            </a:r>
            <a:r>
              <a:rPr lang="en-US" altLang="zh-TW" i="1" baseline="-25000" dirty="0" smtClean="0">
                <a:latin typeface="Times New Roman" pitchFamily="18" charset="0"/>
              </a:rPr>
              <a:t>7 </a:t>
            </a:r>
            <a:r>
              <a:rPr lang="en-US" altLang="zh-TW" dirty="0" smtClean="0"/>
              <a:t>, </a:t>
            </a:r>
            <a:r>
              <a:rPr lang="en-US" altLang="zh-TW" i="1" dirty="0" smtClean="0">
                <a:latin typeface="Times New Roman" pitchFamily="18" charset="0"/>
              </a:rPr>
              <a:t>z</a:t>
            </a:r>
            <a:r>
              <a:rPr lang="en-US" altLang="zh-TW" i="1" baseline="-25000" dirty="0" smtClean="0">
                <a:latin typeface="Times New Roman" pitchFamily="18" charset="0"/>
              </a:rPr>
              <a:t>8</a:t>
            </a:r>
            <a:r>
              <a:rPr lang="en-US" altLang="zh-TW" dirty="0" smtClean="0"/>
              <a:t>,</a:t>
            </a:r>
            <a:r>
              <a:rPr lang="en-US" altLang="zh-TW" i="1" baseline="-25000" dirty="0" smtClean="0">
                <a:latin typeface="Times New Roman" pitchFamily="18" charset="0"/>
              </a:rPr>
              <a:t> </a:t>
            </a:r>
            <a:r>
              <a:rPr lang="en-US" altLang="zh-TW" i="1" dirty="0" smtClean="0">
                <a:latin typeface="Times New Roman" pitchFamily="18" charset="0"/>
              </a:rPr>
              <a:t>z</a:t>
            </a:r>
            <a:r>
              <a:rPr lang="en-US" altLang="zh-TW" i="1" baseline="-25000" dirty="0" smtClean="0">
                <a:latin typeface="Times New Roman" pitchFamily="18" charset="0"/>
              </a:rPr>
              <a:t>9</a:t>
            </a:r>
            <a:r>
              <a:rPr lang="en-US" altLang="zh-TW" dirty="0" smtClean="0"/>
              <a:t>, </a:t>
            </a:r>
            <a:r>
              <a:rPr lang="en-US" altLang="zh-TW" i="1" dirty="0" smtClean="0">
                <a:latin typeface="Times New Roman" pitchFamily="18" charset="0"/>
              </a:rPr>
              <a:t>z</a:t>
            </a:r>
            <a:r>
              <a:rPr lang="en-US" altLang="zh-TW" i="1" baseline="-25000" dirty="0" smtClean="0">
                <a:latin typeface="Times New Roman" pitchFamily="18" charset="0"/>
              </a:rPr>
              <a:t>10</a:t>
            </a:r>
            <a:r>
              <a:rPr lang="en-US" altLang="zh-TW" dirty="0" smtClean="0"/>
              <a:t>, </a:t>
            </a:r>
            <a:r>
              <a:rPr lang="en-US" altLang="zh-TW" i="1" dirty="0" smtClean="0">
                <a:latin typeface="Times New Roman" pitchFamily="18" charset="0"/>
              </a:rPr>
              <a:t>z</a:t>
            </a:r>
            <a:r>
              <a:rPr lang="en-US" altLang="zh-TW" i="1" baseline="-25000" dirty="0" smtClean="0">
                <a:latin typeface="Times New Roman" pitchFamily="18" charset="0"/>
              </a:rPr>
              <a:t>11</a:t>
            </a:r>
            <a:r>
              <a:rPr lang="en-US" altLang="zh-TW" dirty="0" smtClean="0"/>
              <a:t>, </a:t>
            </a:r>
            <a:r>
              <a:rPr lang="en-US" altLang="zh-TW" i="1" dirty="0" smtClean="0">
                <a:latin typeface="Times New Roman" pitchFamily="18" charset="0"/>
              </a:rPr>
              <a:t>z</a:t>
            </a:r>
            <a:r>
              <a:rPr lang="en-US" altLang="zh-TW" i="1" baseline="-25000" dirty="0" smtClean="0">
                <a:latin typeface="Times New Roman" pitchFamily="18" charset="0"/>
              </a:rPr>
              <a:t>12</a:t>
            </a:r>
            <a:r>
              <a:rPr lang="en-US" altLang="zh-TW" dirty="0" smtClean="0"/>
              <a:t>) = </a:t>
            </a:r>
            <a:r>
              <a:rPr lang="en-US" altLang="zh-TW" sz="4000" dirty="0" smtClean="0"/>
              <a:t>{30, 18, 5, 7, 20, 16, 23, 3, 8, 10, 45, 7} minutes</a:t>
            </a:r>
          </a:p>
        </p:txBody>
      </p:sp>
      <p:sp>
        <p:nvSpPr>
          <p:cNvPr id="138242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2573E23-C5B9-4C41-8080-E90F1460A6E2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3824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DCD3066F-98F4-49DE-83F9-0426188C40DE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121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60648"/>
            <a:ext cx="8591550" cy="127592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 2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700213"/>
            <a:ext cx="8229600" cy="449738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SAT Scores</a:t>
            </a:r>
          </a:p>
          <a:p>
            <a:pPr eaLnBrk="1" hangingPunct="1">
              <a:defRPr/>
            </a:pPr>
            <a:r>
              <a:rPr lang="en-US" altLang="zh-TW" smtClean="0"/>
              <a:t>Melissa has an SAT score of 1205, while Kevin has an SAT score of 1090.  Melissa scored </a:t>
            </a:r>
            <a:r>
              <a:rPr lang="en-US" altLang="zh-TW" b="1" smtClean="0">
                <a:solidFill>
                  <a:schemeClr val="accent2"/>
                </a:solidFill>
              </a:rPr>
              <a:t>115 points</a:t>
            </a:r>
            <a:r>
              <a:rPr lang="en-US" altLang="zh-TW" smtClean="0"/>
              <a:t> more than Kevin.</a:t>
            </a:r>
          </a:p>
          <a:p>
            <a:pPr lvl="1" eaLnBrk="1" hangingPunct="1">
              <a:buFont typeface="Wingdings" pitchFamily="2" charset="2"/>
              <a:buNone/>
              <a:defRPr/>
            </a:pPr>
            <a:endParaRPr lang="zh-TW" altLang="en-US" smtClean="0">
              <a:solidFill>
                <a:srgbClr val="FFFF00"/>
              </a:solidFill>
            </a:endParaRPr>
          </a:p>
        </p:txBody>
      </p:sp>
      <p:sp>
        <p:nvSpPr>
          <p:cNvPr id="139266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A27A69A-0EA1-406A-9FA7-4757CD648A2D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3926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1A842C22-F38C-4EDC-9C98-A626B6B616BA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122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39270" name="AutoShape 4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543800" y="6248400"/>
            <a:ext cx="457200" cy="457200"/>
          </a:xfrm>
          <a:prstGeom prst="actionButtonReturn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60648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Choose # of Classes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295400"/>
            <a:ext cx="7791450" cy="1447800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zh-TW" smtClean="0"/>
              <a:t># </a:t>
            </a:r>
            <a:r>
              <a:rPr lang="en-US" altLang="zh-TW" smtClean="0"/>
              <a:t>of classes depending on # of observations.</a:t>
            </a:r>
          </a:p>
        </p:txBody>
      </p:sp>
      <p:sp>
        <p:nvSpPr>
          <p:cNvPr id="17411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1B3E825-C40B-4CF5-BD79-8E7AEEF0140F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741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8BBF3003-6441-4AD0-8913-E52949497C0E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123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aphicFrame>
        <p:nvGraphicFramePr>
          <p:cNvPr id="17410" name="Object 4"/>
          <p:cNvGraphicFramePr>
            <a:graphicFrameLocks noChangeAspect="1"/>
          </p:cNvGraphicFramePr>
          <p:nvPr/>
        </p:nvGraphicFramePr>
        <p:xfrm>
          <a:off x="1979613" y="2781300"/>
          <a:ext cx="5688012" cy="387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7" name="工作表" r:id="rId3" imgW="2257425" imgH="1685925" progId="Excel.Sheet.8">
                  <p:embed/>
                </p:oleObj>
              </mc:Choice>
              <mc:Fallback>
                <p:oleObj name="工作表" r:id="rId3" imgW="2257425" imgH="1685925" progId="Excel.Shee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2781300"/>
                        <a:ext cx="5688012" cy="38766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5" name="AutoShape 5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153400" y="5715000"/>
            <a:ext cx="533400" cy="457200"/>
          </a:xfrm>
          <a:prstGeom prst="actionButtonReturn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260648"/>
            <a:ext cx="7715250" cy="115212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Class Width</a:t>
            </a:r>
            <a:endParaRPr lang="zh-TW" altLang="en-US" dirty="0" smtClean="0"/>
          </a:p>
        </p:txBody>
      </p:sp>
      <p:sp>
        <p:nvSpPr>
          <p:cNvPr id="155651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600200"/>
            <a:ext cx="7791450" cy="3124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TW" smtClean="0"/>
              <a:t>Let </a:t>
            </a:r>
            <a:r>
              <a:rPr lang="en-US" altLang="zh-TW" i="1" smtClean="0">
                <a:solidFill>
                  <a:schemeClr val="folHlink"/>
                </a:solidFill>
                <a:latin typeface="Times New Roman" pitchFamily="18" charset="0"/>
              </a:rPr>
              <a:t>n</a:t>
            </a:r>
            <a:r>
              <a:rPr lang="en-US" altLang="zh-TW" smtClean="0">
                <a:solidFill>
                  <a:schemeClr val="folHlink"/>
                </a:solidFill>
              </a:rPr>
              <a:t> </a:t>
            </a:r>
            <a:r>
              <a:rPr lang="en-US" altLang="zh-TW" smtClean="0"/>
              <a:t>be # of classes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TW" smtClean="0"/>
              <a:t>Let </a:t>
            </a:r>
            <a:r>
              <a:rPr lang="en-US" altLang="zh-TW" i="1" smtClean="0">
                <a:solidFill>
                  <a:schemeClr val="folHlink"/>
                </a:solidFill>
                <a:latin typeface="Times New Roman" pitchFamily="18" charset="0"/>
              </a:rPr>
              <a:t>M</a:t>
            </a:r>
            <a:r>
              <a:rPr lang="en-US" altLang="zh-TW" smtClean="0">
                <a:solidFill>
                  <a:schemeClr val="folHlink"/>
                </a:solidFill>
              </a:rPr>
              <a:t> </a:t>
            </a:r>
            <a:r>
              <a:rPr lang="en-US" altLang="zh-TW" smtClean="0"/>
              <a:t>be the </a:t>
            </a:r>
            <a:r>
              <a:rPr lang="en-US" altLang="zh-TW" b="1" smtClean="0">
                <a:solidFill>
                  <a:schemeClr val="hlink"/>
                </a:solidFill>
              </a:rPr>
              <a:t>largest</a:t>
            </a:r>
            <a:r>
              <a:rPr lang="en-US" altLang="zh-TW" smtClean="0"/>
              <a:t> value of the observations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TW" smtClean="0"/>
              <a:t>Let </a:t>
            </a:r>
            <a:r>
              <a:rPr lang="en-US" altLang="zh-TW" i="1" smtClean="0">
                <a:solidFill>
                  <a:schemeClr val="folHlink"/>
                </a:solidFill>
                <a:latin typeface="Times New Roman" pitchFamily="18" charset="0"/>
              </a:rPr>
              <a:t>m</a:t>
            </a:r>
            <a:r>
              <a:rPr lang="en-US" altLang="zh-TW" smtClean="0"/>
              <a:t> be the </a:t>
            </a:r>
            <a:r>
              <a:rPr lang="en-US" altLang="zh-TW" b="1" smtClean="0">
                <a:solidFill>
                  <a:schemeClr val="tx2"/>
                </a:solidFill>
              </a:rPr>
              <a:t>smallest</a:t>
            </a:r>
            <a:r>
              <a:rPr lang="en-US" altLang="zh-TW" smtClean="0"/>
              <a:t> value of the observations</a:t>
            </a:r>
          </a:p>
        </p:txBody>
      </p:sp>
      <p:sp>
        <p:nvSpPr>
          <p:cNvPr id="140290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93092D9-2680-47E5-AF98-D859B91FB17D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4029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3E63BDBE-A1A1-48A0-864B-6475E0B60C20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124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55652" name="Text Box 4"/>
          <p:cNvSpPr txBox="1">
            <a:spLocks noChangeArrowheads="1"/>
          </p:cNvSpPr>
          <p:nvPr/>
        </p:nvSpPr>
        <p:spPr bwMode="auto">
          <a:xfrm>
            <a:off x="1403350" y="4941888"/>
            <a:ext cx="3703638" cy="8239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4800">
                <a:effectLst>
                  <a:outerShdw blurRad="38100" dist="38100" dir="2700000" algn="tl">
                    <a:srgbClr val="000000"/>
                  </a:outerShdw>
                </a:effectLst>
              </a:rPr>
              <a:t>Class width</a:t>
            </a:r>
            <a:r>
              <a:rPr lang="en-US" altLang="zh-TW" sz="48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  <a:r>
              <a:rPr lang="en-US" altLang="zh-TW" sz="48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sym typeface="Symbol" pitchFamily="18" charset="2"/>
              </a:rPr>
              <a:t></a:t>
            </a:r>
          </a:p>
        </p:txBody>
      </p:sp>
      <p:sp>
        <p:nvSpPr>
          <p:cNvPr id="155653" name="Text Box 5"/>
          <p:cNvSpPr txBox="1">
            <a:spLocks noChangeArrowheads="1"/>
          </p:cNvSpPr>
          <p:nvPr/>
        </p:nvSpPr>
        <p:spPr bwMode="auto">
          <a:xfrm>
            <a:off x="5410200" y="4648200"/>
            <a:ext cx="1822450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54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M - m</a:t>
            </a:r>
          </a:p>
        </p:txBody>
      </p:sp>
      <p:sp>
        <p:nvSpPr>
          <p:cNvPr id="155654" name="Line 6"/>
          <p:cNvSpPr>
            <a:spLocks noChangeShapeType="1"/>
          </p:cNvSpPr>
          <p:nvPr/>
        </p:nvSpPr>
        <p:spPr bwMode="auto">
          <a:xfrm>
            <a:off x="5334000" y="5486400"/>
            <a:ext cx="1905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55655" name="Text Box 7"/>
          <p:cNvSpPr txBox="1">
            <a:spLocks noChangeArrowheads="1"/>
          </p:cNvSpPr>
          <p:nvPr/>
        </p:nvSpPr>
        <p:spPr bwMode="auto">
          <a:xfrm>
            <a:off x="6019800" y="5334000"/>
            <a:ext cx="527050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54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n</a:t>
            </a:r>
          </a:p>
        </p:txBody>
      </p:sp>
      <p:sp>
        <p:nvSpPr>
          <p:cNvPr id="140298" name="AutoShape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153400" y="5715000"/>
            <a:ext cx="533400" cy="522312"/>
          </a:xfrm>
          <a:prstGeom prst="actionButtonReturn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Symmetry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idx="1"/>
          </p:nvPr>
        </p:nvSpPr>
        <p:spPr>
          <a:xfrm>
            <a:off x="755650" y="1844675"/>
            <a:ext cx="7920038" cy="45307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 smtClean="0"/>
              <a:t>Draw a vertical line down the center the histogram, the two sides are identical in shape and size</a:t>
            </a:r>
          </a:p>
        </p:txBody>
      </p:sp>
      <p:sp>
        <p:nvSpPr>
          <p:cNvPr id="14131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7061A46-7482-462A-A760-D5B4B310105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4131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A5C3FDE8-4B62-4FB7-9225-CA9ED49B8062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76" name="Rectangle 44"/>
          <p:cNvSpPr>
            <a:spLocks noGrp="1" noChangeArrowheads="1"/>
          </p:cNvSpPr>
          <p:nvPr>
            <p:ph type="title"/>
          </p:nvPr>
        </p:nvSpPr>
        <p:spPr>
          <a:xfrm>
            <a:off x="539750" y="260648"/>
            <a:ext cx="8208963" cy="1223417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Three Symmetry Shapes</a:t>
            </a:r>
          </a:p>
        </p:txBody>
      </p:sp>
      <p:sp>
        <p:nvSpPr>
          <p:cNvPr id="142338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7E664D9-1791-4224-BA8E-D69E79BC1A71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42339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4C253014-C830-4219-B0FC-A23D8A09F64B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126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72035" name="Line 3"/>
          <p:cNvSpPr>
            <a:spLocks noChangeShapeType="1"/>
          </p:cNvSpPr>
          <p:nvPr/>
        </p:nvSpPr>
        <p:spPr bwMode="auto">
          <a:xfrm>
            <a:off x="161925" y="5257800"/>
            <a:ext cx="8763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2036" name="Rectangle 4"/>
          <p:cNvSpPr>
            <a:spLocks noChangeArrowheads="1"/>
          </p:cNvSpPr>
          <p:nvPr/>
        </p:nvSpPr>
        <p:spPr bwMode="auto">
          <a:xfrm>
            <a:off x="466725" y="4572000"/>
            <a:ext cx="3048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2037" name="Rectangle 5"/>
          <p:cNvSpPr>
            <a:spLocks noChangeArrowheads="1"/>
          </p:cNvSpPr>
          <p:nvPr/>
        </p:nvSpPr>
        <p:spPr bwMode="auto">
          <a:xfrm>
            <a:off x="1990725" y="4572000"/>
            <a:ext cx="3048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2038" name="Rectangle 6"/>
          <p:cNvSpPr>
            <a:spLocks noChangeArrowheads="1"/>
          </p:cNvSpPr>
          <p:nvPr/>
        </p:nvSpPr>
        <p:spPr bwMode="auto">
          <a:xfrm>
            <a:off x="771525" y="4038600"/>
            <a:ext cx="304800" cy="1219200"/>
          </a:xfrm>
          <a:prstGeom prst="rect">
            <a:avLst/>
          </a:prstGeom>
          <a:solidFill>
            <a:srgbClr val="00A87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2039" name="Rectangle 7"/>
          <p:cNvSpPr>
            <a:spLocks noChangeArrowheads="1"/>
          </p:cNvSpPr>
          <p:nvPr/>
        </p:nvSpPr>
        <p:spPr bwMode="auto">
          <a:xfrm>
            <a:off x="1685925" y="4038600"/>
            <a:ext cx="304800" cy="1219200"/>
          </a:xfrm>
          <a:prstGeom prst="rect">
            <a:avLst/>
          </a:prstGeom>
          <a:solidFill>
            <a:srgbClr val="00A87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2040" name="Rectangle 8"/>
          <p:cNvSpPr>
            <a:spLocks noChangeArrowheads="1"/>
          </p:cNvSpPr>
          <p:nvPr/>
        </p:nvSpPr>
        <p:spPr bwMode="auto">
          <a:xfrm>
            <a:off x="1381125" y="3657600"/>
            <a:ext cx="304800" cy="1600200"/>
          </a:xfrm>
          <a:prstGeom prst="rect">
            <a:avLst/>
          </a:prstGeom>
          <a:solidFill>
            <a:srgbClr val="1C6A3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2041" name="Rectangle 9"/>
          <p:cNvSpPr>
            <a:spLocks noChangeArrowheads="1"/>
          </p:cNvSpPr>
          <p:nvPr/>
        </p:nvSpPr>
        <p:spPr bwMode="auto">
          <a:xfrm>
            <a:off x="1076325" y="3657600"/>
            <a:ext cx="304800" cy="1600200"/>
          </a:xfrm>
          <a:prstGeom prst="rect">
            <a:avLst/>
          </a:prstGeom>
          <a:solidFill>
            <a:srgbClr val="1C6A3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2042" name="Line 10"/>
          <p:cNvSpPr>
            <a:spLocks noChangeShapeType="1"/>
          </p:cNvSpPr>
          <p:nvPr/>
        </p:nvSpPr>
        <p:spPr bwMode="auto">
          <a:xfrm>
            <a:off x="1381125" y="3124200"/>
            <a:ext cx="0" cy="2667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2043" name="Freeform 11"/>
          <p:cNvSpPr>
            <a:spLocks/>
          </p:cNvSpPr>
          <p:nvPr/>
        </p:nvSpPr>
        <p:spPr bwMode="auto">
          <a:xfrm>
            <a:off x="771525" y="5334000"/>
            <a:ext cx="1219200" cy="609600"/>
          </a:xfrm>
          <a:custGeom>
            <a:avLst/>
            <a:gdLst/>
            <a:ahLst/>
            <a:cxnLst>
              <a:cxn ang="0">
                <a:pos x="96" y="0"/>
              </a:cxn>
              <a:cxn ang="0">
                <a:pos x="96" y="240"/>
              </a:cxn>
              <a:cxn ang="0">
                <a:pos x="672" y="240"/>
              </a:cxn>
              <a:cxn ang="0">
                <a:pos x="672" y="0"/>
              </a:cxn>
            </a:cxnLst>
            <a:rect l="0" t="0" r="r" b="b"/>
            <a:pathLst>
              <a:path w="768" h="280">
                <a:moveTo>
                  <a:pt x="96" y="0"/>
                </a:moveTo>
                <a:cubicBezTo>
                  <a:pt x="48" y="100"/>
                  <a:pt x="0" y="200"/>
                  <a:pt x="96" y="240"/>
                </a:cubicBezTo>
                <a:cubicBezTo>
                  <a:pt x="192" y="280"/>
                  <a:pt x="576" y="280"/>
                  <a:pt x="672" y="240"/>
                </a:cubicBezTo>
                <a:cubicBezTo>
                  <a:pt x="768" y="200"/>
                  <a:pt x="672" y="40"/>
                  <a:pt x="672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2044" name="Freeform 12"/>
          <p:cNvSpPr>
            <a:spLocks/>
          </p:cNvSpPr>
          <p:nvPr/>
        </p:nvSpPr>
        <p:spPr bwMode="auto">
          <a:xfrm>
            <a:off x="1177925" y="5334000"/>
            <a:ext cx="406400" cy="266700"/>
          </a:xfrm>
          <a:custGeom>
            <a:avLst/>
            <a:gdLst/>
            <a:ahLst/>
            <a:cxnLst>
              <a:cxn ang="0">
                <a:pos x="32" y="0"/>
              </a:cxn>
              <a:cxn ang="0">
                <a:pos x="32" y="144"/>
              </a:cxn>
              <a:cxn ang="0">
                <a:pos x="224" y="144"/>
              </a:cxn>
              <a:cxn ang="0">
                <a:pos x="224" y="0"/>
              </a:cxn>
            </a:cxnLst>
            <a:rect l="0" t="0" r="r" b="b"/>
            <a:pathLst>
              <a:path w="256" h="168">
                <a:moveTo>
                  <a:pt x="32" y="0"/>
                </a:moveTo>
                <a:cubicBezTo>
                  <a:pt x="16" y="60"/>
                  <a:pt x="0" y="120"/>
                  <a:pt x="32" y="144"/>
                </a:cubicBezTo>
                <a:cubicBezTo>
                  <a:pt x="64" y="168"/>
                  <a:pt x="192" y="168"/>
                  <a:pt x="224" y="144"/>
                </a:cubicBezTo>
                <a:cubicBezTo>
                  <a:pt x="256" y="120"/>
                  <a:pt x="224" y="24"/>
                  <a:pt x="224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2045" name="Freeform 13"/>
          <p:cNvSpPr>
            <a:spLocks/>
          </p:cNvSpPr>
          <p:nvPr/>
        </p:nvSpPr>
        <p:spPr bwMode="auto">
          <a:xfrm>
            <a:off x="390525" y="5334000"/>
            <a:ext cx="2027238" cy="901700"/>
          </a:xfrm>
          <a:custGeom>
            <a:avLst/>
            <a:gdLst/>
            <a:ahLst/>
            <a:cxnLst>
              <a:cxn ang="0">
                <a:pos x="96" y="0"/>
              </a:cxn>
              <a:cxn ang="0">
                <a:pos x="96" y="240"/>
              </a:cxn>
              <a:cxn ang="0">
                <a:pos x="672" y="240"/>
              </a:cxn>
              <a:cxn ang="0">
                <a:pos x="672" y="0"/>
              </a:cxn>
            </a:cxnLst>
            <a:rect l="0" t="0" r="r" b="b"/>
            <a:pathLst>
              <a:path w="768" h="280">
                <a:moveTo>
                  <a:pt x="96" y="0"/>
                </a:moveTo>
                <a:cubicBezTo>
                  <a:pt x="48" y="100"/>
                  <a:pt x="0" y="200"/>
                  <a:pt x="96" y="240"/>
                </a:cubicBezTo>
                <a:cubicBezTo>
                  <a:pt x="192" y="280"/>
                  <a:pt x="576" y="280"/>
                  <a:pt x="672" y="240"/>
                </a:cubicBezTo>
                <a:cubicBezTo>
                  <a:pt x="768" y="200"/>
                  <a:pt x="672" y="40"/>
                  <a:pt x="672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609725" y="3657600"/>
            <a:ext cx="990600" cy="1600200"/>
            <a:chOff x="1776" y="2064"/>
            <a:chExt cx="624" cy="1008"/>
          </a:xfrm>
        </p:grpSpPr>
        <p:sp>
          <p:nvSpPr>
            <p:cNvPr id="172047" name="Rectangle 15"/>
            <p:cNvSpPr>
              <a:spLocks noChangeArrowheads="1"/>
            </p:cNvSpPr>
            <p:nvPr/>
          </p:nvSpPr>
          <p:spPr bwMode="auto">
            <a:xfrm>
              <a:off x="2208" y="2064"/>
              <a:ext cx="192" cy="1008"/>
            </a:xfrm>
            <a:prstGeom prst="rect">
              <a:avLst/>
            </a:prstGeom>
            <a:solidFill>
              <a:srgbClr val="1C6A3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2048" name="Rectangle 16"/>
            <p:cNvSpPr>
              <a:spLocks noChangeArrowheads="1"/>
            </p:cNvSpPr>
            <p:nvPr/>
          </p:nvSpPr>
          <p:spPr bwMode="auto">
            <a:xfrm>
              <a:off x="1776" y="2064"/>
              <a:ext cx="192" cy="1008"/>
            </a:xfrm>
            <a:prstGeom prst="rect">
              <a:avLst/>
            </a:prstGeom>
            <a:solidFill>
              <a:srgbClr val="1C6A3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2600325" y="3657600"/>
            <a:ext cx="1219200" cy="1600200"/>
            <a:chOff x="2448" y="2016"/>
            <a:chExt cx="768" cy="1008"/>
          </a:xfrm>
        </p:grpSpPr>
        <p:sp>
          <p:nvSpPr>
            <p:cNvPr id="172050" name="Rectangle 18"/>
            <p:cNvSpPr>
              <a:spLocks noChangeArrowheads="1"/>
            </p:cNvSpPr>
            <p:nvPr/>
          </p:nvSpPr>
          <p:spPr bwMode="auto">
            <a:xfrm>
              <a:off x="3024" y="2016"/>
              <a:ext cx="192" cy="1008"/>
            </a:xfrm>
            <a:prstGeom prst="rect">
              <a:avLst/>
            </a:prstGeom>
            <a:solidFill>
              <a:srgbClr val="1C6A3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2051" name="Rectangle 19"/>
            <p:cNvSpPr>
              <a:spLocks noChangeArrowheads="1"/>
            </p:cNvSpPr>
            <p:nvPr/>
          </p:nvSpPr>
          <p:spPr bwMode="auto">
            <a:xfrm>
              <a:off x="2448" y="2016"/>
              <a:ext cx="192" cy="1008"/>
            </a:xfrm>
            <a:prstGeom prst="rect">
              <a:avLst/>
            </a:prstGeom>
            <a:solidFill>
              <a:srgbClr val="1C6A3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3133725" y="3657600"/>
            <a:ext cx="1524000" cy="1600200"/>
            <a:chOff x="2784" y="2112"/>
            <a:chExt cx="960" cy="1008"/>
          </a:xfrm>
        </p:grpSpPr>
        <p:sp>
          <p:nvSpPr>
            <p:cNvPr id="172053" name="Rectangle 21"/>
            <p:cNvSpPr>
              <a:spLocks noChangeArrowheads="1"/>
            </p:cNvSpPr>
            <p:nvPr/>
          </p:nvSpPr>
          <p:spPr bwMode="auto">
            <a:xfrm>
              <a:off x="3552" y="2112"/>
              <a:ext cx="192" cy="1008"/>
            </a:xfrm>
            <a:prstGeom prst="rect">
              <a:avLst/>
            </a:prstGeom>
            <a:solidFill>
              <a:srgbClr val="1C6A3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2054" name="Rectangle 22"/>
            <p:cNvSpPr>
              <a:spLocks noChangeArrowheads="1"/>
            </p:cNvSpPr>
            <p:nvPr/>
          </p:nvSpPr>
          <p:spPr bwMode="auto">
            <a:xfrm>
              <a:off x="2784" y="2112"/>
              <a:ext cx="192" cy="1008"/>
            </a:xfrm>
            <a:prstGeom prst="rect">
              <a:avLst/>
            </a:prstGeom>
            <a:solidFill>
              <a:srgbClr val="1C6A3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3743325" y="3657600"/>
            <a:ext cx="1816100" cy="1600200"/>
            <a:chOff x="3120" y="2112"/>
            <a:chExt cx="1104" cy="1008"/>
          </a:xfrm>
        </p:grpSpPr>
        <p:sp>
          <p:nvSpPr>
            <p:cNvPr id="172056" name="Rectangle 24"/>
            <p:cNvSpPr>
              <a:spLocks noChangeArrowheads="1"/>
            </p:cNvSpPr>
            <p:nvPr/>
          </p:nvSpPr>
          <p:spPr bwMode="auto">
            <a:xfrm>
              <a:off x="4032" y="2112"/>
              <a:ext cx="192" cy="1008"/>
            </a:xfrm>
            <a:prstGeom prst="rect">
              <a:avLst/>
            </a:prstGeom>
            <a:solidFill>
              <a:srgbClr val="1C6A3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2057" name="Rectangle 25"/>
            <p:cNvSpPr>
              <a:spLocks noChangeArrowheads="1"/>
            </p:cNvSpPr>
            <p:nvPr/>
          </p:nvSpPr>
          <p:spPr bwMode="auto">
            <a:xfrm>
              <a:off x="3120" y="2112"/>
              <a:ext cx="192" cy="1008"/>
            </a:xfrm>
            <a:prstGeom prst="rect">
              <a:avLst/>
            </a:prstGeom>
            <a:solidFill>
              <a:srgbClr val="1C6A3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1304925" y="4038600"/>
            <a:ext cx="1219200" cy="1219200"/>
            <a:chOff x="1344" y="2448"/>
            <a:chExt cx="768" cy="768"/>
          </a:xfrm>
        </p:grpSpPr>
        <p:sp>
          <p:nvSpPr>
            <p:cNvPr id="172059" name="Rectangle 27"/>
            <p:cNvSpPr>
              <a:spLocks noChangeArrowheads="1"/>
            </p:cNvSpPr>
            <p:nvPr/>
          </p:nvSpPr>
          <p:spPr bwMode="auto">
            <a:xfrm>
              <a:off x="1344" y="2448"/>
              <a:ext cx="192" cy="768"/>
            </a:xfrm>
            <a:prstGeom prst="rect">
              <a:avLst/>
            </a:prstGeom>
            <a:solidFill>
              <a:srgbClr val="00A8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2060" name="Rectangle 28"/>
            <p:cNvSpPr>
              <a:spLocks noChangeArrowheads="1"/>
            </p:cNvSpPr>
            <p:nvPr/>
          </p:nvSpPr>
          <p:spPr bwMode="auto">
            <a:xfrm>
              <a:off x="1920" y="2448"/>
              <a:ext cx="192" cy="768"/>
            </a:xfrm>
            <a:prstGeom prst="rect">
              <a:avLst/>
            </a:prstGeom>
            <a:solidFill>
              <a:srgbClr val="00A8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1990725" y="4038600"/>
            <a:ext cx="1371600" cy="1219200"/>
            <a:chOff x="1488" y="3168"/>
            <a:chExt cx="864" cy="768"/>
          </a:xfrm>
        </p:grpSpPr>
        <p:sp>
          <p:nvSpPr>
            <p:cNvPr id="172062" name="Rectangle 30"/>
            <p:cNvSpPr>
              <a:spLocks noChangeArrowheads="1"/>
            </p:cNvSpPr>
            <p:nvPr/>
          </p:nvSpPr>
          <p:spPr bwMode="auto">
            <a:xfrm>
              <a:off x="1488" y="3168"/>
              <a:ext cx="192" cy="768"/>
            </a:xfrm>
            <a:prstGeom prst="rect">
              <a:avLst/>
            </a:prstGeom>
            <a:solidFill>
              <a:srgbClr val="00A8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2063" name="Rectangle 31"/>
            <p:cNvSpPr>
              <a:spLocks noChangeArrowheads="1"/>
            </p:cNvSpPr>
            <p:nvPr/>
          </p:nvSpPr>
          <p:spPr bwMode="auto">
            <a:xfrm>
              <a:off x="2160" y="3168"/>
              <a:ext cx="192" cy="768"/>
            </a:xfrm>
            <a:prstGeom prst="rect">
              <a:avLst/>
            </a:prstGeom>
            <a:solidFill>
              <a:srgbClr val="00A8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8" name="Group 32"/>
          <p:cNvGrpSpPr>
            <a:grpSpLocks/>
          </p:cNvGrpSpPr>
          <p:nvPr/>
        </p:nvGrpSpPr>
        <p:grpSpPr bwMode="auto">
          <a:xfrm>
            <a:off x="2752725" y="4038600"/>
            <a:ext cx="1295400" cy="1219200"/>
            <a:chOff x="2784" y="3168"/>
            <a:chExt cx="816" cy="768"/>
          </a:xfrm>
        </p:grpSpPr>
        <p:sp>
          <p:nvSpPr>
            <p:cNvPr id="172065" name="Rectangle 33"/>
            <p:cNvSpPr>
              <a:spLocks noChangeArrowheads="1"/>
            </p:cNvSpPr>
            <p:nvPr/>
          </p:nvSpPr>
          <p:spPr bwMode="auto">
            <a:xfrm>
              <a:off x="2784" y="3168"/>
              <a:ext cx="192" cy="768"/>
            </a:xfrm>
            <a:prstGeom prst="rect">
              <a:avLst/>
            </a:prstGeom>
            <a:solidFill>
              <a:srgbClr val="00A8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2066" name="Rectangle 34"/>
            <p:cNvSpPr>
              <a:spLocks noChangeArrowheads="1"/>
            </p:cNvSpPr>
            <p:nvPr/>
          </p:nvSpPr>
          <p:spPr bwMode="auto">
            <a:xfrm>
              <a:off x="3408" y="3168"/>
              <a:ext cx="192" cy="768"/>
            </a:xfrm>
            <a:prstGeom prst="rect">
              <a:avLst/>
            </a:prstGeom>
            <a:solidFill>
              <a:srgbClr val="00A8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9" name="Group 35"/>
          <p:cNvGrpSpPr>
            <a:grpSpLocks/>
          </p:cNvGrpSpPr>
          <p:nvPr/>
        </p:nvGrpSpPr>
        <p:grpSpPr bwMode="auto">
          <a:xfrm>
            <a:off x="4054475" y="4035425"/>
            <a:ext cx="1196975" cy="1220788"/>
            <a:chOff x="3303" y="2351"/>
            <a:chExt cx="729" cy="769"/>
          </a:xfrm>
        </p:grpSpPr>
        <p:sp>
          <p:nvSpPr>
            <p:cNvPr id="172068" name="Rectangle 36"/>
            <p:cNvSpPr>
              <a:spLocks noChangeArrowheads="1"/>
            </p:cNvSpPr>
            <p:nvPr/>
          </p:nvSpPr>
          <p:spPr bwMode="auto">
            <a:xfrm>
              <a:off x="3303" y="2351"/>
              <a:ext cx="192" cy="768"/>
            </a:xfrm>
            <a:prstGeom prst="rect">
              <a:avLst/>
            </a:prstGeom>
            <a:solidFill>
              <a:srgbClr val="00A8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2069" name="Rectangle 37"/>
            <p:cNvSpPr>
              <a:spLocks noChangeArrowheads="1"/>
            </p:cNvSpPr>
            <p:nvPr/>
          </p:nvSpPr>
          <p:spPr bwMode="auto">
            <a:xfrm>
              <a:off x="3840" y="2352"/>
              <a:ext cx="192" cy="768"/>
            </a:xfrm>
            <a:prstGeom prst="rect">
              <a:avLst/>
            </a:prstGeom>
            <a:solidFill>
              <a:srgbClr val="00A8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10" name="Group 38"/>
          <p:cNvGrpSpPr>
            <a:grpSpLocks/>
          </p:cNvGrpSpPr>
          <p:nvPr/>
        </p:nvGrpSpPr>
        <p:grpSpPr bwMode="auto">
          <a:xfrm>
            <a:off x="4352925" y="4572000"/>
            <a:ext cx="593725" cy="685800"/>
            <a:chOff x="3504" y="2688"/>
            <a:chExt cx="374" cy="432"/>
          </a:xfrm>
        </p:grpSpPr>
        <p:sp>
          <p:nvSpPr>
            <p:cNvPr id="172071" name="Rectangle 39"/>
            <p:cNvSpPr>
              <a:spLocks noChangeArrowheads="1"/>
            </p:cNvSpPr>
            <p:nvPr/>
          </p:nvSpPr>
          <p:spPr bwMode="auto">
            <a:xfrm>
              <a:off x="3504" y="2688"/>
              <a:ext cx="19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2072" name="Rectangle 40"/>
            <p:cNvSpPr>
              <a:spLocks noChangeArrowheads="1"/>
            </p:cNvSpPr>
            <p:nvPr/>
          </p:nvSpPr>
          <p:spPr bwMode="auto">
            <a:xfrm>
              <a:off x="3686" y="2688"/>
              <a:ext cx="19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172073" name="Line 41"/>
          <p:cNvSpPr>
            <a:spLocks noChangeShapeType="1"/>
          </p:cNvSpPr>
          <p:nvPr/>
        </p:nvSpPr>
        <p:spPr bwMode="auto">
          <a:xfrm>
            <a:off x="4657725" y="3124200"/>
            <a:ext cx="0" cy="2667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2074" name="WordArt 42"/>
          <p:cNvSpPr>
            <a:spLocks noChangeArrowheads="1" noChangeShapeType="1" noTextEdit="1"/>
          </p:cNvSpPr>
          <p:nvPr/>
        </p:nvSpPr>
        <p:spPr bwMode="auto">
          <a:xfrm>
            <a:off x="3505200" y="1524000"/>
            <a:ext cx="2133600" cy="990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20616"/>
              </a:avLst>
            </a:prstTxWarp>
          </a:bodyPr>
          <a:lstStyle/>
          <a:p>
            <a:pPr algn="ctr"/>
            <a:r>
              <a:rPr lang="en-US" altLang="zh-TW" sz="3600" b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Arial Narrow"/>
              </a:rPr>
              <a:t>Symmetry</a:t>
            </a:r>
            <a:endParaRPr lang="zh-TW" altLang="en-US" sz="3600" b="1" kern="10">
              <a:ln w="9525">
                <a:solidFill>
                  <a:srgbClr val="000000"/>
                </a:solidFill>
                <a:round/>
                <a:headEnd/>
                <a:tailEnd/>
              </a:ln>
              <a:latin typeface="Arial Narrow"/>
            </a:endParaRPr>
          </a:p>
        </p:txBody>
      </p:sp>
      <p:pic>
        <p:nvPicPr>
          <p:cNvPr id="172075" name="Picture 4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2362200"/>
            <a:ext cx="182880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</p:pic>
      <p:grpSp>
        <p:nvGrpSpPr>
          <p:cNvPr id="11" name="Group 45"/>
          <p:cNvGrpSpPr>
            <a:grpSpLocks/>
          </p:cNvGrpSpPr>
          <p:nvPr/>
        </p:nvGrpSpPr>
        <p:grpSpPr bwMode="auto">
          <a:xfrm>
            <a:off x="4810125" y="3657600"/>
            <a:ext cx="990600" cy="1600200"/>
            <a:chOff x="1776" y="2064"/>
            <a:chExt cx="624" cy="1008"/>
          </a:xfrm>
        </p:grpSpPr>
        <p:sp>
          <p:nvSpPr>
            <p:cNvPr id="172078" name="Rectangle 46"/>
            <p:cNvSpPr>
              <a:spLocks noChangeArrowheads="1"/>
            </p:cNvSpPr>
            <p:nvPr/>
          </p:nvSpPr>
          <p:spPr bwMode="auto">
            <a:xfrm>
              <a:off x="2208" y="2064"/>
              <a:ext cx="192" cy="1008"/>
            </a:xfrm>
            <a:prstGeom prst="rect">
              <a:avLst/>
            </a:prstGeom>
            <a:solidFill>
              <a:srgbClr val="1C6A3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2079" name="Rectangle 47"/>
            <p:cNvSpPr>
              <a:spLocks noChangeArrowheads="1"/>
            </p:cNvSpPr>
            <p:nvPr/>
          </p:nvSpPr>
          <p:spPr bwMode="auto">
            <a:xfrm>
              <a:off x="1776" y="2064"/>
              <a:ext cx="192" cy="1008"/>
            </a:xfrm>
            <a:prstGeom prst="rect">
              <a:avLst/>
            </a:prstGeom>
            <a:solidFill>
              <a:srgbClr val="1C6A3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12" name="Group 48"/>
          <p:cNvGrpSpPr>
            <a:grpSpLocks/>
          </p:cNvGrpSpPr>
          <p:nvPr/>
        </p:nvGrpSpPr>
        <p:grpSpPr bwMode="auto">
          <a:xfrm>
            <a:off x="5800725" y="3657600"/>
            <a:ext cx="1219200" cy="1600200"/>
            <a:chOff x="2448" y="2016"/>
            <a:chExt cx="768" cy="1008"/>
          </a:xfrm>
        </p:grpSpPr>
        <p:sp>
          <p:nvSpPr>
            <p:cNvPr id="172081" name="Rectangle 49"/>
            <p:cNvSpPr>
              <a:spLocks noChangeArrowheads="1"/>
            </p:cNvSpPr>
            <p:nvPr/>
          </p:nvSpPr>
          <p:spPr bwMode="auto">
            <a:xfrm>
              <a:off x="3024" y="2016"/>
              <a:ext cx="192" cy="1008"/>
            </a:xfrm>
            <a:prstGeom prst="rect">
              <a:avLst/>
            </a:prstGeom>
            <a:solidFill>
              <a:srgbClr val="1C6A3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2082" name="Rectangle 50"/>
            <p:cNvSpPr>
              <a:spLocks noChangeArrowheads="1"/>
            </p:cNvSpPr>
            <p:nvPr/>
          </p:nvSpPr>
          <p:spPr bwMode="auto">
            <a:xfrm>
              <a:off x="2448" y="2016"/>
              <a:ext cx="192" cy="1008"/>
            </a:xfrm>
            <a:prstGeom prst="rect">
              <a:avLst/>
            </a:prstGeom>
            <a:solidFill>
              <a:srgbClr val="1C6A3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13" name="Group 51"/>
          <p:cNvGrpSpPr>
            <a:grpSpLocks/>
          </p:cNvGrpSpPr>
          <p:nvPr/>
        </p:nvGrpSpPr>
        <p:grpSpPr bwMode="auto">
          <a:xfrm>
            <a:off x="6334125" y="3657600"/>
            <a:ext cx="1524000" cy="1600200"/>
            <a:chOff x="2784" y="2112"/>
            <a:chExt cx="960" cy="1008"/>
          </a:xfrm>
        </p:grpSpPr>
        <p:sp>
          <p:nvSpPr>
            <p:cNvPr id="172084" name="Rectangle 52"/>
            <p:cNvSpPr>
              <a:spLocks noChangeArrowheads="1"/>
            </p:cNvSpPr>
            <p:nvPr/>
          </p:nvSpPr>
          <p:spPr bwMode="auto">
            <a:xfrm>
              <a:off x="3552" y="2112"/>
              <a:ext cx="192" cy="1008"/>
            </a:xfrm>
            <a:prstGeom prst="rect">
              <a:avLst/>
            </a:prstGeom>
            <a:solidFill>
              <a:srgbClr val="1C6A3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2085" name="Rectangle 53"/>
            <p:cNvSpPr>
              <a:spLocks noChangeArrowheads="1"/>
            </p:cNvSpPr>
            <p:nvPr/>
          </p:nvSpPr>
          <p:spPr bwMode="auto">
            <a:xfrm>
              <a:off x="2784" y="2112"/>
              <a:ext cx="192" cy="1008"/>
            </a:xfrm>
            <a:prstGeom prst="rect">
              <a:avLst/>
            </a:prstGeom>
            <a:solidFill>
              <a:srgbClr val="1C6A3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14" name="Group 54"/>
          <p:cNvGrpSpPr>
            <a:grpSpLocks/>
          </p:cNvGrpSpPr>
          <p:nvPr/>
        </p:nvGrpSpPr>
        <p:grpSpPr bwMode="auto">
          <a:xfrm>
            <a:off x="6943725" y="3657600"/>
            <a:ext cx="1816100" cy="1600200"/>
            <a:chOff x="3120" y="2112"/>
            <a:chExt cx="1104" cy="1008"/>
          </a:xfrm>
        </p:grpSpPr>
        <p:sp>
          <p:nvSpPr>
            <p:cNvPr id="172087" name="Rectangle 55"/>
            <p:cNvSpPr>
              <a:spLocks noChangeArrowheads="1"/>
            </p:cNvSpPr>
            <p:nvPr/>
          </p:nvSpPr>
          <p:spPr bwMode="auto">
            <a:xfrm>
              <a:off x="4032" y="2112"/>
              <a:ext cx="192" cy="1008"/>
            </a:xfrm>
            <a:prstGeom prst="rect">
              <a:avLst/>
            </a:prstGeom>
            <a:solidFill>
              <a:srgbClr val="1C6A3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2088" name="Rectangle 56"/>
            <p:cNvSpPr>
              <a:spLocks noChangeArrowheads="1"/>
            </p:cNvSpPr>
            <p:nvPr/>
          </p:nvSpPr>
          <p:spPr bwMode="auto">
            <a:xfrm>
              <a:off x="3120" y="2112"/>
              <a:ext cx="192" cy="1008"/>
            </a:xfrm>
            <a:prstGeom prst="rect">
              <a:avLst/>
            </a:prstGeom>
            <a:solidFill>
              <a:srgbClr val="1C6A3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15" name="Group 57"/>
          <p:cNvGrpSpPr>
            <a:grpSpLocks/>
          </p:cNvGrpSpPr>
          <p:nvPr/>
        </p:nvGrpSpPr>
        <p:grpSpPr bwMode="auto">
          <a:xfrm>
            <a:off x="5191125" y="3657600"/>
            <a:ext cx="1371600" cy="1600200"/>
            <a:chOff x="1488" y="3168"/>
            <a:chExt cx="864" cy="768"/>
          </a:xfrm>
        </p:grpSpPr>
        <p:sp>
          <p:nvSpPr>
            <p:cNvPr id="172090" name="Rectangle 58"/>
            <p:cNvSpPr>
              <a:spLocks noChangeArrowheads="1"/>
            </p:cNvSpPr>
            <p:nvPr/>
          </p:nvSpPr>
          <p:spPr bwMode="auto">
            <a:xfrm>
              <a:off x="1488" y="3168"/>
              <a:ext cx="192" cy="768"/>
            </a:xfrm>
            <a:prstGeom prst="rect">
              <a:avLst/>
            </a:prstGeom>
            <a:solidFill>
              <a:srgbClr val="00A8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2091" name="Rectangle 59"/>
            <p:cNvSpPr>
              <a:spLocks noChangeArrowheads="1"/>
            </p:cNvSpPr>
            <p:nvPr/>
          </p:nvSpPr>
          <p:spPr bwMode="auto">
            <a:xfrm>
              <a:off x="2160" y="3168"/>
              <a:ext cx="192" cy="768"/>
            </a:xfrm>
            <a:prstGeom prst="rect">
              <a:avLst/>
            </a:prstGeom>
            <a:solidFill>
              <a:srgbClr val="00A8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16" name="Group 60"/>
          <p:cNvGrpSpPr>
            <a:grpSpLocks/>
          </p:cNvGrpSpPr>
          <p:nvPr/>
        </p:nvGrpSpPr>
        <p:grpSpPr bwMode="auto">
          <a:xfrm>
            <a:off x="5953125" y="3657600"/>
            <a:ext cx="1295400" cy="1600200"/>
            <a:chOff x="2784" y="3168"/>
            <a:chExt cx="816" cy="768"/>
          </a:xfrm>
        </p:grpSpPr>
        <p:sp>
          <p:nvSpPr>
            <p:cNvPr id="172093" name="Rectangle 61"/>
            <p:cNvSpPr>
              <a:spLocks noChangeArrowheads="1"/>
            </p:cNvSpPr>
            <p:nvPr/>
          </p:nvSpPr>
          <p:spPr bwMode="auto">
            <a:xfrm>
              <a:off x="2784" y="3168"/>
              <a:ext cx="192" cy="768"/>
            </a:xfrm>
            <a:prstGeom prst="rect">
              <a:avLst/>
            </a:prstGeom>
            <a:solidFill>
              <a:srgbClr val="00A8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2094" name="Rectangle 62"/>
            <p:cNvSpPr>
              <a:spLocks noChangeArrowheads="1"/>
            </p:cNvSpPr>
            <p:nvPr/>
          </p:nvSpPr>
          <p:spPr bwMode="auto">
            <a:xfrm>
              <a:off x="3408" y="3168"/>
              <a:ext cx="192" cy="768"/>
            </a:xfrm>
            <a:prstGeom prst="rect">
              <a:avLst/>
            </a:prstGeom>
            <a:solidFill>
              <a:srgbClr val="00A8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17" name="Group 63"/>
          <p:cNvGrpSpPr>
            <a:grpSpLocks/>
          </p:cNvGrpSpPr>
          <p:nvPr/>
        </p:nvGrpSpPr>
        <p:grpSpPr bwMode="auto">
          <a:xfrm>
            <a:off x="7254875" y="3657600"/>
            <a:ext cx="1196975" cy="1598613"/>
            <a:chOff x="3303" y="2351"/>
            <a:chExt cx="729" cy="769"/>
          </a:xfrm>
        </p:grpSpPr>
        <p:sp>
          <p:nvSpPr>
            <p:cNvPr id="172096" name="Rectangle 64"/>
            <p:cNvSpPr>
              <a:spLocks noChangeArrowheads="1"/>
            </p:cNvSpPr>
            <p:nvPr/>
          </p:nvSpPr>
          <p:spPr bwMode="auto">
            <a:xfrm>
              <a:off x="3303" y="2351"/>
              <a:ext cx="192" cy="768"/>
            </a:xfrm>
            <a:prstGeom prst="rect">
              <a:avLst/>
            </a:prstGeom>
            <a:solidFill>
              <a:srgbClr val="00A8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2097" name="Rectangle 65"/>
            <p:cNvSpPr>
              <a:spLocks noChangeArrowheads="1"/>
            </p:cNvSpPr>
            <p:nvPr/>
          </p:nvSpPr>
          <p:spPr bwMode="auto">
            <a:xfrm>
              <a:off x="3840" y="2352"/>
              <a:ext cx="192" cy="768"/>
            </a:xfrm>
            <a:prstGeom prst="rect">
              <a:avLst/>
            </a:prstGeom>
            <a:solidFill>
              <a:srgbClr val="00A87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18" name="Group 66"/>
          <p:cNvGrpSpPr>
            <a:grpSpLocks/>
          </p:cNvGrpSpPr>
          <p:nvPr/>
        </p:nvGrpSpPr>
        <p:grpSpPr bwMode="auto">
          <a:xfrm>
            <a:off x="7553325" y="3657600"/>
            <a:ext cx="593725" cy="1600200"/>
            <a:chOff x="3504" y="2688"/>
            <a:chExt cx="374" cy="432"/>
          </a:xfrm>
        </p:grpSpPr>
        <p:sp>
          <p:nvSpPr>
            <p:cNvPr id="172099" name="Rectangle 67"/>
            <p:cNvSpPr>
              <a:spLocks noChangeArrowheads="1"/>
            </p:cNvSpPr>
            <p:nvPr/>
          </p:nvSpPr>
          <p:spPr bwMode="auto">
            <a:xfrm>
              <a:off x="3504" y="2688"/>
              <a:ext cx="19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2100" name="Rectangle 68"/>
            <p:cNvSpPr>
              <a:spLocks noChangeArrowheads="1"/>
            </p:cNvSpPr>
            <p:nvPr/>
          </p:nvSpPr>
          <p:spPr bwMode="auto">
            <a:xfrm>
              <a:off x="3686" y="2688"/>
              <a:ext cx="19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172101" name="Line 69"/>
          <p:cNvSpPr>
            <a:spLocks noChangeShapeType="1"/>
          </p:cNvSpPr>
          <p:nvPr/>
        </p:nvSpPr>
        <p:spPr bwMode="auto">
          <a:xfrm>
            <a:off x="7858125" y="3124200"/>
            <a:ext cx="0" cy="2667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2102" name="AutoShape 70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543800" y="6021288"/>
            <a:ext cx="609600" cy="608112"/>
          </a:xfrm>
          <a:prstGeom prst="actionButtonReturn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720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20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20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20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17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2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500"/>
                                        <p:tgtEl>
                                          <p:spTgt spid="172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"/>
                            </p:stCondLst>
                            <p:childTnLst>
                              <p:par>
                                <p:cTn id="5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"/>
                            </p:stCondLst>
                            <p:childTnLst>
                              <p:par>
                                <p:cTn id="5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25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"/>
                            </p:stCondLst>
                            <p:childTnLst>
                              <p:par>
                                <p:cTn id="6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"/>
                            </p:stCondLst>
                            <p:childTnLst>
                              <p:par>
                                <p:cTn id="7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5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3" dur="500"/>
                                        <p:tgtEl>
                                          <p:spTgt spid="17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"/>
                            </p:stCondLst>
                            <p:childTnLst>
                              <p:par>
                                <p:cTn id="8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"/>
                            </p:stCondLst>
                            <p:childTnLst>
                              <p:par>
                                <p:cTn id="9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25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25"/>
                            </p:stCondLst>
                            <p:childTnLst>
                              <p:par>
                                <p:cTn id="9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4" dur="500"/>
                                        <p:tgtEl>
                                          <p:spTgt spid="17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6" grpId="0" animBg="1"/>
      <p:bldP spid="172037" grpId="0" animBg="1"/>
      <p:bldP spid="172038" grpId="0" animBg="1"/>
      <p:bldP spid="172039" grpId="0" animBg="1"/>
      <p:bldP spid="172040" grpId="0" animBg="1"/>
      <p:bldP spid="172041" grpId="0" animBg="1"/>
      <p:bldP spid="172074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8229600" cy="1287016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err="1" smtClean="0"/>
              <a:t>Skewness</a:t>
            </a:r>
            <a:endParaRPr lang="en-US" altLang="zh-TW" dirty="0" smtClean="0"/>
          </a:p>
        </p:txBody>
      </p:sp>
      <p:sp>
        <p:nvSpPr>
          <p:cNvPr id="176131" name="Rectangle 1027"/>
          <p:cNvSpPr>
            <a:spLocks noGrp="1" noChangeArrowheads="1"/>
          </p:cNvSpPr>
          <p:nvPr>
            <p:ph idx="1"/>
          </p:nvPr>
        </p:nvSpPr>
        <p:spPr>
          <a:xfrm>
            <a:off x="971550" y="1600200"/>
            <a:ext cx="7704138" cy="45307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 smtClean="0"/>
              <a:t>A histogram with a long tail extending to either the </a:t>
            </a:r>
            <a:r>
              <a:rPr lang="en-US" altLang="zh-TW" sz="4800" b="1" dirty="0" smtClean="0">
                <a:solidFill>
                  <a:schemeClr val="accent2"/>
                </a:solidFill>
              </a:rPr>
              <a:t>right</a:t>
            </a:r>
            <a:r>
              <a:rPr lang="en-US" altLang="zh-TW" sz="4800" dirty="0" smtClean="0"/>
              <a:t> (</a:t>
            </a:r>
            <a:r>
              <a:rPr lang="en-US" altLang="zh-TW" sz="4800" b="1" dirty="0" smtClean="0">
                <a:solidFill>
                  <a:schemeClr val="accent2"/>
                </a:solidFill>
              </a:rPr>
              <a:t>positively</a:t>
            </a:r>
            <a:r>
              <a:rPr lang="en-US" altLang="zh-TW" sz="4800" dirty="0" smtClean="0"/>
              <a:t> skewed) or </a:t>
            </a:r>
            <a:r>
              <a:rPr lang="en-US" altLang="zh-TW" sz="4800" b="1" dirty="0" smtClean="0">
                <a:solidFill>
                  <a:srgbClr val="FFFF00"/>
                </a:solidFill>
              </a:rPr>
              <a:t>left</a:t>
            </a:r>
            <a:r>
              <a:rPr lang="en-US" altLang="zh-TW" sz="4800" dirty="0" smtClean="0"/>
              <a:t> (</a:t>
            </a:r>
            <a:r>
              <a:rPr lang="en-US" altLang="zh-TW" sz="4800" b="1" dirty="0" smtClean="0">
                <a:solidFill>
                  <a:srgbClr val="FFFF00"/>
                </a:solidFill>
              </a:rPr>
              <a:t>negatively</a:t>
            </a:r>
            <a:r>
              <a:rPr lang="en-US" altLang="zh-TW" sz="4800" dirty="0" smtClean="0"/>
              <a:t> skewed)</a:t>
            </a:r>
          </a:p>
        </p:txBody>
      </p:sp>
      <p:sp>
        <p:nvSpPr>
          <p:cNvPr id="143362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42AAC9C-4016-4630-8F2B-6F9689BAF929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4336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CBB2C37B-343D-4CD8-B03D-EBB4D05A2851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86" name="Rectangle 30"/>
          <p:cNvSpPr>
            <a:spLocks noGrp="1" noChangeArrowheads="1"/>
          </p:cNvSpPr>
          <p:nvPr>
            <p:ph type="title"/>
          </p:nvPr>
        </p:nvSpPr>
        <p:spPr>
          <a:xfrm>
            <a:off x="684213" y="260648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Two Skewed Shapes</a:t>
            </a:r>
          </a:p>
        </p:txBody>
      </p:sp>
      <p:sp>
        <p:nvSpPr>
          <p:cNvPr id="18435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C5BF735-67DB-4CBA-A7A7-811809265832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8436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CB958267-42E3-498C-9023-ADA50109D238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128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73058" name="Line 2"/>
          <p:cNvSpPr>
            <a:spLocks noChangeShapeType="1"/>
          </p:cNvSpPr>
          <p:nvPr/>
        </p:nvSpPr>
        <p:spPr bwMode="auto">
          <a:xfrm>
            <a:off x="4648200" y="5257800"/>
            <a:ext cx="396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3059" name="Rectangle 3"/>
          <p:cNvSpPr>
            <a:spLocks noChangeArrowheads="1"/>
          </p:cNvSpPr>
          <p:nvPr/>
        </p:nvSpPr>
        <p:spPr bwMode="auto">
          <a:xfrm>
            <a:off x="762000" y="4572000"/>
            <a:ext cx="304800" cy="685800"/>
          </a:xfrm>
          <a:prstGeom prst="rect">
            <a:avLst/>
          </a:prstGeom>
          <a:solidFill>
            <a:srgbClr val="1C6A3F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3060" name="Rectangle 4"/>
          <p:cNvSpPr>
            <a:spLocks noChangeArrowheads="1"/>
          </p:cNvSpPr>
          <p:nvPr/>
        </p:nvSpPr>
        <p:spPr bwMode="auto">
          <a:xfrm>
            <a:off x="1066800" y="3051175"/>
            <a:ext cx="304800" cy="2206625"/>
          </a:xfrm>
          <a:prstGeom prst="rect">
            <a:avLst/>
          </a:prstGeom>
          <a:solidFill>
            <a:srgbClr val="1C6A3F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3061" name="Rectangle 5"/>
          <p:cNvSpPr>
            <a:spLocks noChangeArrowheads="1"/>
          </p:cNvSpPr>
          <p:nvPr/>
        </p:nvSpPr>
        <p:spPr bwMode="auto">
          <a:xfrm>
            <a:off x="1371600" y="2362200"/>
            <a:ext cx="304800" cy="2895600"/>
          </a:xfrm>
          <a:prstGeom prst="rect">
            <a:avLst/>
          </a:prstGeom>
          <a:solidFill>
            <a:srgbClr val="1C6A3F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3063" name="Rectangle 7"/>
          <p:cNvSpPr>
            <a:spLocks noChangeArrowheads="1"/>
          </p:cNvSpPr>
          <p:nvPr/>
        </p:nvSpPr>
        <p:spPr bwMode="auto">
          <a:xfrm>
            <a:off x="1676400" y="3200400"/>
            <a:ext cx="304800" cy="2057400"/>
          </a:xfrm>
          <a:prstGeom prst="rect">
            <a:avLst/>
          </a:prstGeom>
          <a:solidFill>
            <a:srgbClr val="1C6A3F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3062" name="Rectangle 6"/>
          <p:cNvSpPr>
            <a:spLocks noChangeArrowheads="1"/>
          </p:cNvSpPr>
          <p:nvPr/>
        </p:nvSpPr>
        <p:spPr bwMode="auto">
          <a:xfrm>
            <a:off x="1981200" y="3581400"/>
            <a:ext cx="304800" cy="1676400"/>
          </a:xfrm>
          <a:prstGeom prst="rect">
            <a:avLst/>
          </a:prstGeom>
          <a:solidFill>
            <a:srgbClr val="1C6A3F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3064" name="Rectangle 8"/>
          <p:cNvSpPr>
            <a:spLocks noChangeArrowheads="1"/>
          </p:cNvSpPr>
          <p:nvPr/>
        </p:nvSpPr>
        <p:spPr bwMode="auto">
          <a:xfrm>
            <a:off x="2286000" y="3581400"/>
            <a:ext cx="304800" cy="1676400"/>
          </a:xfrm>
          <a:prstGeom prst="rect">
            <a:avLst/>
          </a:prstGeom>
          <a:solidFill>
            <a:srgbClr val="1C6A3F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3065" name="Rectangle 9"/>
          <p:cNvSpPr>
            <a:spLocks noChangeArrowheads="1"/>
          </p:cNvSpPr>
          <p:nvPr/>
        </p:nvSpPr>
        <p:spPr bwMode="auto">
          <a:xfrm>
            <a:off x="2590800" y="3733800"/>
            <a:ext cx="304800" cy="1524000"/>
          </a:xfrm>
          <a:prstGeom prst="rect">
            <a:avLst/>
          </a:prstGeom>
          <a:solidFill>
            <a:srgbClr val="1C6A3F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3066" name="Rectangle 10"/>
          <p:cNvSpPr>
            <a:spLocks noChangeArrowheads="1"/>
          </p:cNvSpPr>
          <p:nvPr/>
        </p:nvSpPr>
        <p:spPr bwMode="auto">
          <a:xfrm>
            <a:off x="2895600" y="4114800"/>
            <a:ext cx="304800" cy="1143000"/>
          </a:xfrm>
          <a:prstGeom prst="rect">
            <a:avLst/>
          </a:prstGeom>
          <a:solidFill>
            <a:srgbClr val="1C6A3F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3067" name="Rectangle 11"/>
          <p:cNvSpPr>
            <a:spLocks noChangeArrowheads="1"/>
          </p:cNvSpPr>
          <p:nvPr/>
        </p:nvSpPr>
        <p:spPr bwMode="auto">
          <a:xfrm>
            <a:off x="3200400" y="4648200"/>
            <a:ext cx="304800" cy="609600"/>
          </a:xfrm>
          <a:prstGeom prst="rect">
            <a:avLst/>
          </a:prstGeom>
          <a:solidFill>
            <a:srgbClr val="1C6A3F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3068" name="Rectangle 12"/>
          <p:cNvSpPr>
            <a:spLocks noChangeArrowheads="1"/>
          </p:cNvSpPr>
          <p:nvPr/>
        </p:nvSpPr>
        <p:spPr bwMode="auto">
          <a:xfrm>
            <a:off x="3505200" y="4648200"/>
            <a:ext cx="304800" cy="609600"/>
          </a:xfrm>
          <a:prstGeom prst="rect">
            <a:avLst/>
          </a:prstGeom>
          <a:solidFill>
            <a:srgbClr val="1C6A3F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3069" name="Rectangle 13"/>
          <p:cNvSpPr>
            <a:spLocks noChangeArrowheads="1"/>
          </p:cNvSpPr>
          <p:nvPr/>
        </p:nvSpPr>
        <p:spPr bwMode="auto">
          <a:xfrm>
            <a:off x="3810000" y="4876800"/>
            <a:ext cx="304800" cy="381000"/>
          </a:xfrm>
          <a:prstGeom prst="rect">
            <a:avLst/>
          </a:prstGeom>
          <a:solidFill>
            <a:srgbClr val="1C6A3F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3080" name="Rectangle 24"/>
          <p:cNvSpPr>
            <a:spLocks noChangeArrowheads="1"/>
          </p:cNvSpPr>
          <p:nvPr/>
        </p:nvSpPr>
        <p:spPr bwMode="auto">
          <a:xfrm>
            <a:off x="4953000" y="4876800"/>
            <a:ext cx="304800" cy="381000"/>
          </a:xfrm>
          <a:prstGeom prst="rect">
            <a:avLst/>
          </a:prstGeom>
          <a:solidFill>
            <a:schemeClr val="folHlink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3079" name="Rectangle 23"/>
          <p:cNvSpPr>
            <a:spLocks noChangeArrowheads="1"/>
          </p:cNvSpPr>
          <p:nvPr/>
        </p:nvSpPr>
        <p:spPr bwMode="auto">
          <a:xfrm>
            <a:off x="5257800" y="4648200"/>
            <a:ext cx="304800" cy="609600"/>
          </a:xfrm>
          <a:prstGeom prst="rect">
            <a:avLst/>
          </a:prstGeom>
          <a:solidFill>
            <a:schemeClr val="folHlink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3078" name="Rectangle 22"/>
          <p:cNvSpPr>
            <a:spLocks noChangeArrowheads="1"/>
          </p:cNvSpPr>
          <p:nvPr/>
        </p:nvSpPr>
        <p:spPr bwMode="auto">
          <a:xfrm>
            <a:off x="5562600" y="4648200"/>
            <a:ext cx="304800" cy="609600"/>
          </a:xfrm>
          <a:prstGeom prst="rect">
            <a:avLst/>
          </a:prstGeom>
          <a:solidFill>
            <a:schemeClr val="folHlink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3077" name="Rectangle 21"/>
          <p:cNvSpPr>
            <a:spLocks noChangeArrowheads="1"/>
          </p:cNvSpPr>
          <p:nvPr/>
        </p:nvSpPr>
        <p:spPr bwMode="auto">
          <a:xfrm>
            <a:off x="5867400" y="4114800"/>
            <a:ext cx="304800" cy="1143000"/>
          </a:xfrm>
          <a:prstGeom prst="rect">
            <a:avLst/>
          </a:prstGeom>
          <a:solidFill>
            <a:schemeClr val="folHlink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3081" name="Text Box 25"/>
          <p:cNvSpPr txBox="1">
            <a:spLocks noChangeArrowheads="1"/>
          </p:cNvSpPr>
          <p:nvPr/>
        </p:nvSpPr>
        <p:spPr bwMode="auto">
          <a:xfrm>
            <a:off x="533400" y="5324475"/>
            <a:ext cx="37004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Positively skewed</a:t>
            </a:r>
          </a:p>
        </p:txBody>
      </p:sp>
      <p:sp>
        <p:nvSpPr>
          <p:cNvPr id="173082" name="Text Box 26"/>
          <p:cNvSpPr txBox="1">
            <a:spLocks noChangeArrowheads="1"/>
          </p:cNvSpPr>
          <p:nvPr/>
        </p:nvSpPr>
        <p:spPr bwMode="auto">
          <a:xfrm>
            <a:off x="4787900" y="5275263"/>
            <a:ext cx="39290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Negatively skewed</a:t>
            </a:r>
          </a:p>
        </p:txBody>
      </p:sp>
      <p:sp>
        <p:nvSpPr>
          <p:cNvPr id="173083" name="Line 27"/>
          <p:cNvSpPr>
            <a:spLocks noChangeShapeType="1"/>
          </p:cNvSpPr>
          <p:nvPr/>
        </p:nvSpPr>
        <p:spPr bwMode="auto">
          <a:xfrm>
            <a:off x="457200" y="5257800"/>
            <a:ext cx="396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graphicFrame>
        <p:nvGraphicFramePr>
          <p:cNvPr id="421888" name="Object 0"/>
          <p:cNvGraphicFramePr>
            <a:graphicFrameLocks noChangeAspect="1"/>
          </p:cNvGraphicFramePr>
          <p:nvPr/>
        </p:nvGraphicFramePr>
        <p:xfrm>
          <a:off x="3276600" y="2924175"/>
          <a:ext cx="19812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1" name="多媒體項目" r:id="rId3" imgW="2153520" imgH="2286360" progId="">
                  <p:embed/>
                </p:oleObj>
              </mc:Choice>
              <mc:Fallback>
                <p:oleObj name="多媒體項目" r:id="rId3" imgW="2153520" imgH="2286360" progId="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924175"/>
                        <a:ext cx="198120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085" name="WordArt 29" descr="Narrow vertical"/>
          <p:cNvSpPr>
            <a:spLocks noChangeArrowheads="1" noChangeShapeType="1" noTextEdit="1"/>
          </p:cNvSpPr>
          <p:nvPr/>
        </p:nvSpPr>
        <p:spPr bwMode="auto">
          <a:xfrm>
            <a:off x="3733800" y="1905000"/>
            <a:ext cx="2362200" cy="1060450"/>
          </a:xfrm>
          <a:prstGeom prst="rect">
            <a:avLst/>
          </a:prstGeom>
        </p:spPr>
        <p:txBody>
          <a:bodyPr wrap="none" fromWordArt="1">
            <a:prstTxWarp prst="textCurveUp">
              <a:avLst>
                <a:gd name="adj" fmla="val 40356"/>
              </a:avLst>
            </a:prstTxWarp>
          </a:bodyPr>
          <a:lstStyle/>
          <a:p>
            <a:pPr algn="ctr"/>
            <a:r>
              <a:rPr lang="en-US" altLang="zh-TW" sz="3600" b="1" kern="1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pattFill prst="dashHorz">
                  <a:fgClr>
                    <a:srgbClr val="808080"/>
                  </a:fgClr>
                  <a:bgClr>
                    <a:srgbClr val="FFFF00"/>
                  </a:bgClr>
                </a:pattFill>
                <a:effectLst>
                  <a:outerShdw dist="45791" dir="2021404" algn="ctr" rotWithShape="0">
                    <a:srgbClr val="000000"/>
                  </a:outerShdw>
                </a:effectLst>
                <a:latin typeface="Arial Narrow"/>
              </a:rPr>
              <a:t>Skewness</a:t>
            </a:r>
            <a:endParaRPr lang="zh-TW" altLang="en-US" sz="3600" b="1" kern="10">
              <a:ln w="12700">
                <a:solidFill>
                  <a:srgbClr val="000000"/>
                </a:solidFill>
                <a:round/>
                <a:headEnd/>
                <a:tailEnd/>
              </a:ln>
              <a:pattFill prst="dashHorz">
                <a:fgClr>
                  <a:srgbClr val="808080"/>
                </a:fgClr>
                <a:bgClr>
                  <a:srgbClr val="FFFF00"/>
                </a:bgClr>
              </a:pattFill>
              <a:effectLst>
                <a:outerShdw dist="45791" dir="2021404" algn="ctr" rotWithShape="0">
                  <a:srgbClr val="000000"/>
                </a:outerShdw>
              </a:effectLst>
              <a:latin typeface="Arial Narrow"/>
            </a:endParaRPr>
          </a:p>
        </p:txBody>
      </p:sp>
      <p:sp>
        <p:nvSpPr>
          <p:cNvPr id="18458" name="AutoShape 31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543800" y="6096000"/>
            <a:ext cx="609600" cy="533400"/>
          </a:xfrm>
          <a:prstGeom prst="actionButtonReturn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076" name="Rectangle 20"/>
          <p:cNvSpPr>
            <a:spLocks noChangeArrowheads="1"/>
          </p:cNvSpPr>
          <p:nvPr/>
        </p:nvSpPr>
        <p:spPr bwMode="auto">
          <a:xfrm>
            <a:off x="6172200" y="3733800"/>
            <a:ext cx="304800" cy="1524000"/>
          </a:xfrm>
          <a:prstGeom prst="rect">
            <a:avLst/>
          </a:prstGeom>
          <a:solidFill>
            <a:schemeClr val="folHlink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3075" name="Rectangle 19"/>
          <p:cNvSpPr>
            <a:spLocks noChangeArrowheads="1"/>
          </p:cNvSpPr>
          <p:nvPr/>
        </p:nvSpPr>
        <p:spPr bwMode="auto">
          <a:xfrm>
            <a:off x="6477000" y="3581400"/>
            <a:ext cx="304800" cy="1676400"/>
          </a:xfrm>
          <a:prstGeom prst="rect">
            <a:avLst/>
          </a:prstGeom>
          <a:solidFill>
            <a:schemeClr val="folHlink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3073" name="Rectangle 17"/>
          <p:cNvSpPr>
            <a:spLocks noChangeArrowheads="1"/>
          </p:cNvSpPr>
          <p:nvPr/>
        </p:nvSpPr>
        <p:spPr bwMode="auto">
          <a:xfrm>
            <a:off x="6781800" y="3581400"/>
            <a:ext cx="304800" cy="1676400"/>
          </a:xfrm>
          <a:prstGeom prst="rect">
            <a:avLst/>
          </a:prstGeom>
          <a:solidFill>
            <a:schemeClr val="folHlink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3074" name="Rectangle 18"/>
          <p:cNvSpPr>
            <a:spLocks noChangeArrowheads="1"/>
          </p:cNvSpPr>
          <p:nvPr/>
        </p:nvSpPr>
        <p:spPr bwMode="auto">
          <a:xfrm>
            <a:off x="7086600" y="3200400"/>
            <a:ext cx="304800" cy="2057400"/>
          </a:xfrm>
          <a:prstGeom prst="rect">
            <a:avLst/>
          </a:prstGeom>
          <a:solidFill>
            <a:schemeClr val="folHlink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3072" name="Rectangle 16"/>
          <p:cNvSpPr>
            <a:spLocks noChangeArrowheads="1"/>
          </p:cNvSpPr>
          <p:nvPr/>
        </p:nvSpPr>
        <p:spPr bwMode="auto">
          <a:xfrm>
            <a:off x="7391400" y="2362200"/>
            <a:ext cx="304800" cy="2895600"/>
          </a:xfrm>
          <a:prstGeom prst="rect">
            <a:avLst/>
          </a:prstGeom>
          <a:solidFill>
            <a:schemeClr val="folHlink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3071" name="Rectangle 15"/>
          <p:cNvSpPr>
            <a:spLocks noChangeArrowheads="1"/>
          </p:cNvSpPr>
          <p:nvPr/>
        </p:nvSpPr>
        <p:spPr bwMode="auto">
          <a:xfrm>
            <a:off x="7696200" y="3051175"/>
            <a:ext cx="304800" cy="2206625"/>
          </a:xfrm>
          <a:prstGeom prst="rect">
            <a:avLst/>
          </a:prstGeom>
          <a:solidFill>
            <a:schemeClr val="folHlink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3070" name="Rectangle 14"/>
          <p:cNvSpPr>
            <a:spLocks noChangeArrowheads="1"/>
          </p:cNvSpPr>
          <p:nvPr/>
        </p:nvSpPr>
        <p:spPr bwMode="auto">
          <a:xfrm>
            <a:off x="8001000" y="4572000"/>
            <a:ext cx="304800" cy="685800"/>
          </a:xfrm>
          <a:prstGeom prst="rect">
            <a:avLst/>
          </a:prstGeom>
          <a:solidFill>
            <a:schemeClr val="folHlink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3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9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3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7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7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9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6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1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6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1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6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1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6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7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59" grpId="0" animBg="1"/>
      <p:bldP spid="173060" grpId="0" animBg="1"/>
      <p:bldP spid="173061" grpId="0" animBg="1"/>
      <p:bldP spid="173063" grpId="0" animBg="1"/>
      <p:bldP spid="173062" grpId="0" animBg="1"/>
      <p:bldP spid="173064" grpId="0" animBg="1"/>
      <p:bldP spid="173065" grpId="0" animBg="1"/>
      <p:bldP spid="173066" grpId="0" animBg="1"/>
      <p:bldP spid="173067" grpId="0" animBg="1"/>
      <p:bldP spid="173068" grpId="0" animBg="1"/>
      <p:bldP spid="173069" grpId="0" animBg="1"/>
      <p:bldP spid="173080" grpId="0" animBg="1"/>
      <p:bldP spid="173079" grpId="0" animBg="1"/>
      <p:bldP spid="173078" grpId="0" animBg="1"/>
      <p:bldP spid="173077" grpId="0" animBg="1"/>
      <p:bldP spid="173081" grpId="0" autoUpdateAnimBg="0"/>
      <p:bldP spid="173082" grpId="0" autoUpdateAnimBg="0"/>
      <p:bldP spid="173085" grpId="0" animBg="1"/>
      <p:bldP spid="173076" grpId="0" animBg="1"/>
      <p:bldP spid="173075" grpId="0" animBg="1"/>
      <p:bldP spid="173073" grpId="0" animBg="1"/>
      <p:bldP spid="173074" grpId="0" animBg="1"/>
      <p:bldP spid="173072" grpId="0" animBg="1"/>
      <p:bldP spid="173071" grpId="0" animBg="1"/>
      <p:bldP spid="173070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8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8229600" cy="140464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Number of Modal Classes</a:t>
            </a:r>
            <a:endParaRPr lang="zh-TW" altLang="en-US" dirty="0" smtClean="0"/>
          </a:p>
        </p:txBody>
      </p:sp>
      <p:sp>
        <p:nvSpPr>
          <p:cNvPr id="178181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665288"/>
            <a:ext cx="8229600" cy="419576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 smtClean="0"/>
              <a:t>A modal class is the one with the largest number of observations.</a:t>
            </a:r>
          </a:p>
          <a:p>
            <a:pPr lvl="1" eaLnBrk="1" hangingPunct="1">
              <a:defRPr/>
            </a:pPr>
            <a:r>
              <a:rPr lang="en-US" altLang="zh-TW" sz="4800" dirty="0" smtClean="0"/>
              <a:t>Unimodal</a:t>
            </a:r>
          </a:p>
          <a:p>
            <a:pPr lvl="1" eaLnBrk="1" hangingPunct="1">
              <a:defRPr/>
            </a:pPr>
            <a:r>
              <a:rPr lang="en-US" altLang="zh-TW" sz="4800" dirty="0" smtClean="0"/>
              <a:t>Multimodal</a:t>
            </a:r>
          </a:p>
        </p:txBody>
      </p:sp>
      <p:sp>
        <p:nvSpPr>
          <p:cNvPr id="144386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5256B6C-03C7-42F3-8A05-2F1AB12306FF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4438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8E94CCB9-A50C-445D-A1AB-0352A1449EE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129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93" name="Rectangle 2057"/>
          <p:cNvSpPr>
            <a:spLocks noGrp="1" noChangeArrowheads="1"/>
          </p:cNvSpPr>
          <p:nvPr>
            <p:ph type="title"/>
          </p:nvPr>
        </p:nvSpPr>
        <p:spPr>
          <a:xfrm>
            <a:off x="228600" y="341784"/>
            <a:ext cx="85915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Type of Data - Examples</a:t>
            </a:r>
          </a:p>
        </p:txBody>
      </p:sp>
      <p:sp>
        <p:nvSpPr>
          <p:cNvPr id="35842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37A5A31-B6A2-4469-BE18-05860AC5724B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35843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6C29B25D-F963-491C-B19D-FDEDEC95021A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13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18787" name="Text Box 2051"/>
          <p:cNvSpPr txBox="1">
            <a:spLocks noChangeArrowheads="1"/>
          </p:cNvSpPr>
          <p:nvPr/>
        </p:nvSpPr>
        <p:spPr bwMode="auto">
          <a:xfrm>
            <a:off x="395288" y="1484313"/>
            <a:ext cx="3190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sz="3600" b="1" u="sng">
                <a:effectLst>
                  <a:outerShdw blurRad="38100" dist="38100" dir="2700000" algn="tl">
                    <a:srgbClr val="000000"/>
                  </a:outerShdw>
                </a:effectLst>
              </a:rPr>
              <a:t>Interval data</a:t>
            </a:r>
          </a:p>
        </p:txBody>
      </p:sp>
      <p:sp>
        <p:nvSpPr>
          <p:cNvPr id="118788" name="Text Box 2052"/>
          <p:cNvSpPr txBox="1">
            <a:spLocks noChangeArrowheads="1"/>
          </p:cNvSpPr>
          <p:nvPr/>
        </p:nvSpPr>
        <p:spPr bwMode="auto">
          <a:xfrm>
            <a:off x="990600" y="2286000"/>
            <a:ext cx="2541588" cy="2246313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71842" dir="189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b="1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Age</a:t>
            </a:r>
            <a:r>
              <a:rPr kumimoji="0" lang="en-US" altLang="zh-TW" b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-</a:t>
            </a:r>
            <a:r>
              <a:rPr kumimoji="0" lang="en-US" altLang="zh-TW" b="1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income</a:t>
            </a:r>
            <a:endParaRPr kumimoji="0" lang="en-US" altLang="zh-TW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eaLnBrk="0" hangingPunct="0">
              <a:defRPr/>
            </a:pP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55	75000</a:t>
            </a:r>
          </a:p>
          <a:p>
            <a:pPr eaLnBrk="0" hangingPunct="0">
              <a:defRPr/>
            </a:pP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42	68000</a:t>
            </a:r>
          </a:p>
          <a:p>
            <a:pPr eaLnBrk="0" hangingPunct="0">
              <a:defRPr/>
            </a:pPr>
            <a:r>
              <a:rPr kumimoji="0" lang="en-US" altLang="zh-TW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.	.</a:t>
            </a:r>
          </a:p>
          <a:p>
            <a:pPr eaLnBrk="0" hangingPunct="0">
              <a:defRPr/>
            </a:pPr>
            <a:r>
              <a:rPr kumimoji="0" lang="en-US" altLang="zh-TW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.	.</a:t>
            </a:r>
            <a:endParaRPr kumimoji="0" lang="en-US" altLang="zh-TW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118789" name="Text Box 2053"/>
          <p:cNvSpPr txBox="1">
            <a:spLocks noChangeArrowheads="1"/>
          </p:cNvSpPr>
          <p:nvPr/>
        </p:nvSpPr>
        <p:spPr bwMode="auto">
          <a:xfrm>
            <a:off x="1331640" y="4508500"/>
            <a:ext cx="2562498" cy="1803571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71842" dir="189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kumimoji="0" lang="en-US" altLang="zh-TW" b="1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Weight gain</a:t>
            </a:r>
            <a:endParaRPr kumimoji="0" lang="en-US" altLang="zh-TW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algn="ctr" eaLnBrk="0" hangingPunct="0">
              <a:defRPr/>
            </a:pP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+10</a:t>
            </a:r>
          </a:p>
          <a:p>
            <a:pPr algn="ctr" eaLnBrk="0" hangingPunct="0">
              <a:defRPr/>
            </a:pP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+5</a:t>
            </a:r>
          </a:p>
          <a:p>
            <a:pPr algn="ctr" eaLnBrk="0" hangingPunct="0">
              <a:lnSpc>
                <a:spcPct val="50000"/>
              </a:lnSpc>
              <a:defRPr/>
            </a:pPr>
            <a:r>
              <a:rPr kumimoji="0" lang="en-US" altLang="zh-TW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.</a:t>
            </a:r>
          </a:p>
          <a:p>
            <a:pPr algn="ctr" eaLnBrk="0" hangingPunct="0">
              <a:lnSpc>
                <a:spcPct val="60000"/>
              </a:lnSpc>
              <a:defRPr/>
            </a:pPr>
            <a:r>
              <a:rPr kumimoji="0" lang="en-US" altLang="zh-TW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.</a:t>
            </a:r>
            <a:endParaRPr kumimoji="0" lang="en-US" altLang="zh-TW" b="1" u="sng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118790" name="Text Box 2054"/>
          <p:cNvSpPr txBox="1">
            <a:spLocks noChangeArrowheads="1"/>
          </p:cNvSpPr>
          <p:nvPr/>
        </p:nvSpPr>
        <p:spPr bwMode="auto">
          <a:xfrm>
            <a:off x="5334000" y="1417638"/>
            <a:ext cx="20970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sz="3600" b="1" u="sng">
                <a:effectLst>
                  <a:outerShdw blurRad="38100" dist="38100" dir="2700000" algn="tl">
                    <a:srgbClr val="000000"/>
                  </a:outerShdw>
                </a:effectLst>
              </a:rPr>
              <a:t>Nominal</a:t>
            </a:r>
          </a:p>
        </p:txBody>
      </p:sp>
      <p:sp>
        <p:nvSpPr>
          <p:cNvPr id="118791" name="Text Box 2055"/>
          <p:cNvSpPr txBox="1">
            <a:spLocks noChangeArrowheads="1"/>
          </p:cNvSpPr>
          <p:nvPr/>
        </p:nvSpPr>
        <p:spPr bwMode="auto">
          <a:xfrm>
            <a:off x="4409178" y="2125663"/>
            <a:ext cx="4124325" cy="2271713"/>
          </a:xfrm>
          <a:prstGeom prst="rect">
            <a:avLst/>
          </a:prstGeom>
          <a:solidFill>
            <a:srgbClr val="1C6A3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71842" dir="189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b="1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Person</a:t>
            </a:r>
            <a:r>
              <a:rPr kumimoji="0" lang="en-US" altLang="zh-TW" b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 </a:t>
            </a:r>
            <a:r>
              <a:rPr kumimoji="0" lang="en-US" altLang="zh-TW" b="1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Marital status</a:t>
            </a:r>
            <a:endParaRPr kumimoji="0" lang="en-US" altLang="zh-TW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eaLnBrk="0" hangingPunct="0">
              <a:defRPr/>
            </a:pPr>
            <a:r>
              <a:rPr kumimoji="0"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  1</a:t>
            </a: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		married</a:t>
            </a:r>
          </a:p>
          <a:p>
            <a:pPr eaLnBrk="0" hangingPunct="0">
              <a:defRPr/>
            </a:pPr>
            <a:r>
              <a:rPr kumimoji="0"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  2</a:t>
            </a: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		single</a:t>
            </a:r>
          </a:p>
          <a:p>
            <a:pPr eaLnBrk="0" hangingPunct="0">
              <a:defRPr/>
            </a:pPr>
            <a:r>
              <a:rPr kumimoji="0"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  3</a:t>
            </a: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		single</a:t>
            </a:r>
          </a:p>
          <a:p>
            <a:pPr eaLnBrk="0" hangingPunct="0">
              <a:lnSpc>
                <a:spcPct val="50000"/>
              </a:lnSpc>
              <a:defRPr/>
            </a:pPr>
            <a:r>
              <a:rPr kumimoji="0" lang="en-US" altLang="zh-TW" sz="32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  .</a:t>
            </a:r>
            <a:r>
              <a:rPr kumimoji="0" lang="en-US" altLang="zh-TW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		</a:t>
            </a:r>
            <a:r>
              <a:rPr kumimoji="0" lang="en-US" altLang="zh-TW" sz="32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  .</a:t>
            </a:r>
            <a:endParaRPr kumimoji="0" lang="en-US" altLang="zh-TW" sz="32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eaLnBrk="0" hangingPunct="0">
              <a:lnSpc>
                <a:spcPct val="80000"/>
              </a:lnSpc>
              <a:defRPr/>
            </a:pPr>
            <a:r>
              <a:rPr kumimoji="0" lang="en-US" altLang="zh-TW" sz="32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  .</a:t>
            </a:r>
            <a:r>
              <a:rPr kumimoji="0" lang="en-US" altLang="zh-TW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		</a:t>
            </a:r>
            <a:r>
              <a:rPr kumimoji="0" lang="en-US" altLang="zh-TW" sz="32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  .</a:t>
            </a:r>
            <a:endParaRPr kumimoji="0" lang="en-US" altLang="zh-TW" sz="2400" b="1" u="sng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118792" name="Text Box 2056"/>
          <p:cNvSpPr txBox="1">
            <a:spLocks noChangeArrowheads="1"/>
          </p:cNvSpPr>
          <p:nvPr/>
        </p:nvSpPr>
        <p:spPr bwMode="auto">
          <a:xfrm>
            <a:off x="4427538" y="4365625"/>
            <a:ext cx="4027487" cy="2147888"/>
          </a:xfrm>
          <a:prstGeom prst="rect">
            <a:avLst/>
          </a:prstGeom>
          <a:solidFill>
            <a:srgbClr val="7D00E4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53882" dir="189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b="1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Computer  </a:t>
            </a:r>
            <a:r>
              <a:rPr kumimoji="0" lang="en-US" altLang="zh-TW" b="1" u="sng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     Brand</a:t>
            </a:r>
            <a:endParaRPr kumimoji="0" lang="en-US" altLang="zh-TW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eaLnBrk="0" hangingPunct="0">
              <a:defRPr/>
            </a:pPr>
            <a:r>
              <a:rPr kumimoji="0"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	1</a:t>
            </a: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		</a:t>
            </a:r>
            <a:r>
              <a:rPr kumimoji="0"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Mac</a:t>
            </a:r>
            <a:endParaRPr kumimoji="0" lang="en-US" altLang="zh-TW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eaLnBrk="0" hangingPunct="0">
              <a:defRPr/>
            </a:pPr>
            <a:r>
              <a:rPr kumimoji="0"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	2</a:t>
            </a: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		Dell</a:t>
            </a:r>
          </a:p>
          <a:p>
            <a:pPr eaLnBrk="0" hangingPunct="0">
              <a:defRPr/>
            </a:pPr>
            <a:r>
              <a:rPr kumimoji="0"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	3</a:t>
            </a: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		</a:t>
            </a:r>
            <a:r>
              <a:rPr kumimoji="0"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Mac</a:t>
            </a:r>
            <a:endParaRPr kumimoji="0" lang="en-US" altLang="zh-TW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eaLnBrk="0" hangingPunct="0">
              <a:lnSpc>
                <a:spcPct val="80000"/>
              </a:lnSpc>
              <a:defRPr/>
            </a:pPr>
            <a:r>
              <a:rPr kumimoji="0"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	.</a:t>
            </a: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		.</a:t>
            </a:r>
          </a:p>
          <a:p>
            <a:pPr eaLnBrk="0" hangingPunct="0">
              <a:lnSpc>
                <a:spcPct val="60000"/>
              </a:lnSpc>
              <a:defRPr/>
            </a:pPr>
            <a:r>
              <a:rPr kumimoji="0"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	.</a:t>
            </a: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		.	</a:t>
            </a:r>
          </a:p>
        </p:txBody>
      </p:sp>
      <p:sp>
        <p:nvSpPr>
          <p:cNvPr id="11" name="Rectangle 5"/>
          <p:cNvSpPr txBox="1">
            <a:spLocks noChangeArrowheads="1"/>
          </p:cNvSpPr>
          <p:nvPr/>
        </p:nvSpPr>
        <p:spPr>
          <a:xfrm>
            <a:off x="590550" y="3576203"/>
            <a:ext cx="8229600" cy="2232893"/>
          </a:xfrm>
          <a:prstGeom prst="rect">
            <a:avLst/>
          </a:prstGeom>
          <a:solidFill>
            <a:srgbClr val="221100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1" lang="en-US" altLang="zh-TW" sz="4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Knowing the type of data is necessary to properly select the </a:t>
            </a:r>
            <a:r>
              <a:rPr kumimoji="1" lang="en-US" altLang="zh-TW" sz="4800" b="1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technique</a:t>
            </a:r>
            <a:r>
              <a:rPr kumimoji="1" lang="en-US" altLang="zh-TW" sz="4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to be used.</a:t>
            </a:r>
            <a:endParaRPr kumimoji="1" lang="zh-TW" altLang="en-US" sz="4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8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8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7" grpId="0" autoUpdateAnimBg="0"/>
      <p:bldP spid="118788" grpId="0" animBg="1" autoUpdateAnimBg="0"/>
      <p:bldP spid="118789" grpId="0" animBg="1" autoUpdateAnimBg="0"/>
      <p:bldP spid="118790" grpId="0" autoUpdateAnimBg="0"/>
      <p:bldP spid="118791" grpId="0" animBg="1" autoUpdateAnimBg="0"/>
      <p:bldP spid="118792" grpId="0" animBg="1" autoUpdateAnimBg="0"/>
      <p:bldP spid="11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68" name="Rectangle 68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314506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err="1" smtClean="0"/>
              <a:t>Unimodal</a:t>
            </a:r>
            <a:r>
              <a:rPr lang="en-US" altLang="zh-TW" dirty="0" smtClean="0"/>
              <a:t> Histogram</a:t>
            </a:r>
          </a:p>
        </p:txBody>
      </p:sp>
      <p:sp>
        <p:nvSpPr>
          <p:cNvPr id="179269" name="Rectangle 69"/>
          <p:cNvSpPr>
            <a:spLocks noGrp="1" noChangeArrowheads="1"/>
          </p:cNvSpPr>
          <p:nvPr>
            <p:ph idx="1"/>
          </p:nvPr>
        </p:nvSpPr>
        <p:spPr>
          <a:xfrm>
            <a:off x="914400" y="1484313"/>
            <a:ext cx="779145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smtClean="0"/>
              <a:t>A histogram with only one modal class</a:t>
            </a:r>
          </a:p>
        </p:txBody>
      </p:sp>
      <p:sp>
        <p:nvSpPr>
          <p:cNvPr id="145410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CD32CD2-8341-463F-A98C-96791D7FF765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4541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EE179E31-8F88-4E6A-969E-F7D8A418BE87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130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971800" y="4065588"/>
            <a:ext cx="3352800" cy="1371600"/>
            <a:chOff x="768" y="2256"/>
            <a:chExt cx="2112" cy="864"/>
          </a:xfrm>
        </p:grpSpPr>
        <p:sp>
          <p:nvSpPr>
            <p:cNvPr id="179203" name="Rectangle 3"/>
            <p:cNvSpPr>
              <a:spLocks noChangeArrowheads="1"/>
            </p:cNvSpPr>
            <p:nvPr/>
          </p:nvSpPr>
          <p:spPr bwMode="auto">
            <a:xfrm>
              <a:off x="768" y="2256"/>
              <a:ext cx="192" cy="8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9204" name="Rectangle 4"/>
            <p:cNvSpPr>
              <a:spLocks noChangeArrowheads="1"/>
            </p:cNvSpPr>
            <p:nvPr/>
          </p:nvSpPr>
          <p:spPr bwMode="auto">
            <a:xfrm>
              <a:off x="1536" y="2256"/>
              <a:ext cx="192" cy="8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9205" name="Rectangle 5"/>
            <p:cNvSpPr>
              <a:spLocks noChangeArrowheads="1"/>
            </p:cNvSpPr>
            <p:nvPr/>
          </p:nvSpPr>
          <p:spPr bwMode="auto">
            <a:xfrm>
              <a:off x="1344" y="2256"/>
              <a:ext cx="192" cy="8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9206" name="Rectangle 6"/>
            <p:cNvSpPr>
              <a:spLocks noChangeArrowheads="1"/>
            </p:cNvSpPr>
            <p:nvPr/>
          </p:nvSpPr>
          <p:spPr bwMode="auto">
            <a:xfrm>
              <a:off x="1728" y="2256"/>
              <a:ext cx="192" cy="8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9207" name="Rectangle 7"/>
            <p:cNvSpPr>
              <a:spLocks noChangeArrowheads="1"/>
            </p:cNvSpPr>
            <p:nvPr/>
          </p:nvSpPr>
          <p:spPr bwMode="auto">
            <a:xfrm>
              <a:off x="1920" y="2256"/>
              <a:ext cx="192" cy="8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9208" name="Rectangle 8"/>
            <p:cNvSpPr>
              <a:spLocks noChangeArrowheads="1"/>
            </p:cNvSpPr>
            <p:nvPr/>
          </p:nvSpPr>
          <p:spPr bwMode="auto">
            <a:xfrm>
              <a:off x="2112" y="2256"/>
              <a:ext cx="192" cy="8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9209" name="Rectangle 9"/>
            <p:cNvSpPr>
              <a:spLocks noChangeArrowheads="1"/>
            </p:cNvSpPr>
            <p:nvPr/>
          </p:nvSpPr>
          <p:spPr bwMode="auto">
            <a:xfrm>
              <a:off x="2304" y="2256"/>
              <a:ext cx="192" cy="8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9210" name="Rectangle 10"/>
            <p:cNvSpPr>
              <a:spLocks noChangeArrowheads="1"/>
            </p:cNvSpPr>
            <p:nvPr/>
          </p:nvSpPr>
          <p:spPr bwMode="auto">
            <a:xfrm>
              <a:off x="2496" y="2256"/>
              <a:ext cx="192" cy="8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9211" name="Rectangle 11"/>
            <p:cNvSpPr>
              <a:spLocks noChangeArrowheads="1"/>
            </p:cNvSpPr>
            <p:nvPr/>
          </p:nvSpPr>
          <p:spPr bwMode="auto">
            <a:xfrm>
              <a:off x="2688" y="2256"/>
              <a:ext cx="192" cy="8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9212" name="Rectangle 12"/>
            <p:cNvSpPr>
              <a:spLocks noChangeArrowheads="1"/>
            </p:cNvSpPr>
            <p:nvPr/>
          </p:nvSpPr>
          <p:spPr bwMode="auto">
            <a:xfrm>
              <a:off x="960" y="2256"/>
              <a:ext cx="192" cy="8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9213" name="Rectangle 13"/>
            <p:cNvSpPr>
              <a:spLocks noChangeArrowheads="1"/>
            </p:cNvSpPr>
            <p:nvPr/>
          </p:nvSpPr>
          <p:spPr bwMode="auto">
            <a:xfrm>
              <a:off x="1152" y="2256"/>
              <a:ext cx="192" cy="8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179216" name="Line 16"/>
          <p:cNvSpPr>
            <a:spLocks noChangeShapeType="1"/>
          </p:cNvSpPr>
          <p:nvPr/>
        </p:nvSpPr>
        <p:spPr bwMode="auto">
          <a:xfrm>
            <a:off x="2667000" y="5437188"/>
            <a:ext cx="396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2971800" y="2922588"/>
            <a:ext cx="2743200" cy="2514600"/>
            <a:chOff x="768" y="1536"/>
            <a:chExt cx="1728" cy="1584"/>
          </a:xfrm>
        </p:grpSpPr>
        <p:sp>
          <p:nvSpPr>
            <p:cNvPr id="179218" name="Rectangle 18"/>
            <p:cNvSpPr>
              <a:spLocks noChangeArrowheads="1"/>
            </p:cNvSpPr>
            <p:nvPr/>
          </p:nvSpPr>
          <p:spPr bwMode="auto">
            <a:xfrm>
              <a:off x="2304" y="1536"/>
              <a:ext cx="192" cy="15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9219" name="Rectangle 19"/>
            <p:cNvSpPr>
              <a:spLocks noChangeArrowheads="1"/>
            </p:cNvSpPr>
            <p:nvPr/>
          </p:nvSpPr>
          <p:spPr bwMode="auto">
            <a:xfrm>
              <a:off x="768" y="2640"/>
              <a:ext cx="192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2971800" y="3151188"/>
            <a:ext cx="2743200" cy="2286000"/>
            <a:chOff x="768" y="1680"/>
            <a:chExt cx="1728" cy="1440"/>
          </a:xfrm>
        </p:grpSpPr>
        <p:sp>
          <p:nvSpPr>
            <p:cNvPr id="179221" name="Rectangle 21"/>
            <p:cNvSpPr>
              <a:spLocks noChangeArrowheads="1"/>
            </p:cNvSpPr>
            <p:nvPr/>
          </p:nvSpPr>
          <p:spPr bwMode="auto">
            <a:xfrm>
              <a:off x="2304" y="1680"/>
              <a:ext cx="192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9222" name="Rectangle 22"/>
            <p:cNvSpPr>
              <a:spLocks noChangeArrowheads="1"/>
            </p:cNvSpPr>
            <p:nvPr/>
          </p:nvSpPr>
          <p:spPr bwMode="auto">
            <a:xfrm>
              <a:off x="768" y="2544"/>
              <a:ext cx="192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2971800" y="3455988"/>
            <a:ext cx="2743200" cy="1981200"/>
            <a:chOff x="768" y="1872"/>
            <a:chExt cx="1728" cy="1248"/>
          </a:xfrm>
        </p:grpSpPr>
        <p:sp>
          <p:nvSpPr>
            <p:cNvPr id="179224" name="Rectangle 24"/>
            <p:cNvSpPr>
              <a:spLocks noChangeArrowheads="1"/>
            </p:cNvSpPr>
            <p:nvPr/>
          </p:nvSpPr>
          <p:spPr bwMode="auto">
            <a:xfrm>
              <a:off x="2304" y="1872"/>
              <a:ext cx="192" cy="12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9225" name="Rectangle 25"/>
            <p:cNvSpPr>
              <a:spLocks noChangeArrowheads="1"/>
            </p:cNvSpPr>
            <p:nvPr/>
          </p:nvSpPr>
          <p:spPr bwMode="auto">
            <a:xfrm>
              <a:off x="768" y="2448"/>
              <a:ext cx="192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3276600" y="3608388"/>
            <a:ext cx="1524000" cy="1828800"/>
            <a:chOff x="960" y="1968"/>
            <a:chExt cx="960" cy="1152"/>
          </a:xfrm>
        </p:grpSpPr>
        <p:sp>
          <p:nvSpPr>
            <p:cNvPr id="179227" name="Rectangle 27"/>
            <p:cNvSpPr>
              <a:spLocks noChangeArrowheads="1"/>
            </p:cNvSpPr>
            <p:nvPr/>
          </p:nvSpPr>
          <p:spPr bwMode="auto">
            <a:xfrm>
              <a:off x="960" y="2544"/>
              <a:ext cx="192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9228" name="Rectangle 28"/>
            <p:cNvSpPr>
              <a:spLocks noChangeArrowheads="1"/>
            </p:cNvSpPr>
            <p:nvPr/>
          </p:nvSpPr>
          <p:spPr bwMode="auto">
            <a:xfrm>
              <a:off x="1728" y="1968"/>
              <a:ext cx="192" cy="1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3581400" y="3760788"/>
            <a:ext cx="914400" cy="1676400"/>
            <a:chOff x="1152" y="2064"/>
            <a:chExt cx="576" cy="1056"/>
          </a:xfrm>
        </p:grpSpPr>
        <p:sp>
          <p:nvSpPr>
            <p:cNvPr id="179230" name="Rectangle 30"/>
            <p:cNvSpPr>
              <a:spLocks noChangeArrowheads="1"/>
            </p:cNvSpPr>
            <p:nvPr/>
          </p:nvSpPr>
          <p:spPr bwMode="auto">
            <a:xfrm>
              <a:off x="1536" y="2064"/>
              <a:ext cx="192" cy="10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9231" name="Rectangle 31"/>
            <p:cNvSpPr>
              <a:spLocks noChangeArrowheads="1"/>
            </p:cNvSpPr>
            <p:nvPr/>
          </p:nvSpPr>
          <p:spPr bwMode="auto">
            <a:xfrm>
              <a:off x="1152" y="2448"/>
              <a:ext cx="192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8" name="Group 32"/>
          <p:cNvGrpSpPr>
            <a:grpSpLocks/>
          </p:cNvGrpSpPr>
          <p:nvPr/>
        </p:nvGrpSpPr>
        <p:grpSpPr bwMode="auto">
          <a:xfrm>
            <a:off x="3276600" y="3760788"/>
            <a:ext cx="1524000" cy="1676400"/>
            <a:chOff x="960" y="2064"/>
            <a:chExt cx="960" cy="1056"/>
          </a:xfrm>
        </p:grpSpPr>
        <p:sp>
          <p:nvSpPr>
            <p:cNvPr id="179233" name="Rectangle 33"/>
            <p:cNvSpPr>
              <a:spLocks noChangeArrowheads="1"/>
            </p:cNvSpPr>
            <p:nvPr/>
          </p:nvSpPr>
          <p:spPr bwMode="auto">
            <a:xfrm>
              <a:off x="1728" y="2064"/>
              <a:ext cx="192" cy="10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9234" name="Rectangle 34"/>
            <p:cNvSpPr>
              <a:spLocks noChangeArrowheads="1"/>
            </p:cNvSpPr>
            <p:nvPr/>
          </p:nvSpPr>
          <p:spPr bwMode="auto">
            <a:xfrm>
              <a:off x="960" y="2448"/>
              <a:ext cx="192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9" name="Group 35"/>
          <p:cNvGrpSpPr>
            <a:grpSpLocks/>
          </p:cNvGrpSpPr>
          <p:nvPr/>
        </p:nvGrpSpPr>
        <p:grpSpPr bwMode="auto">
          <a:xfrm>
            <a:off x="2971800" y="3760788"/>
            <a:ext cx="2743200" cy="1676400"/>
            <a:chOff x="768" y="2064"/>
            <a:chExt cx="1728" cy="1056"/>
          </a:xfrm>
        </p:grpSpPr>
        <p:sp>
          <p:nvSpPr>
            <p:cNvPr id="179236" name="Rectangle 36"/>
            <p:cNvSpPr>
              <a:spLocks noChangeArrowheads="1"/>
            </p:cNvSpPr>
            <p:nvPr/>
          </p:nvSpPr>
          <p:spPr bwMode="auto">
            <a:xfrm>
              <a:off x="768" y="2352"/>
              <a:ext cx="192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9237" name="Rectangle 37"/>
            <p:cNvSpPr>
              <a:spLocks noChangeArrowheads="1"/>
            </p:cNvSpPr>
            <p:nvPr/>
          </p:nvSpPr>
          <p:spPr bwMode="auto">
            <a:xfrm>
              <a:off x="2304" y="2064"/>
              <a:ext cx="192" cy="10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179238" name="Rectangle 38"/>
          <p:cNvSpPr>
            <a:spLocks noChangeArrowheads="1"/>
          </p:cNvSpPr>
          <p:nvPr/>
        </p:nvSpPr>
        <p:spPr bwMode="auto">
          <a:xfrm>
            <a:off x="4800600" y="3455988"/>
            <a:ext cx="3048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9239" name="Rectangle 39"/>
          <p:cNvSpPr>
            <a:spLocks noChangeArrowheads="1"/>
          </p:cNvSpPr>
          <p:nvPr/>
        </p:nvSpPr>
        <p:spPr bwMode="auto">
          <a:xfrm>
            <a:off x="5105400" y="2998788"/>
            <a:ext cx="304800" cy="2438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grpSp>
        <p:nvGrpSpPr>
          <p:cNvPr id="10" name="Group 40"/>
          <p:cNvGrpSpPr>
            <a:grpSpLocks/>
          </p:cNvGrpSpPr>
          <p:nvPr/>
        </p:nvGrpSpPr>
        <p:grpSpPr bwMode="auto">
          <a:xfrm>
            <a:off x="3276600" y="3913188"/>
            <a:ext cx="1524000" cy="1524000"/>
            <a:chOff x="960" y="2160"/>
            <a:chExt cx="960" cy="960"/>
          </a:xfrm>
        </p:grpSpPr>
        <p:sp>
          <p:nvSpPr>
            <p:cNvPr id="179241" name="Rectangle 41"/>
            <p:cNvSpPr>
              <a:spLocks noChangeArrowheads="1"/>
            </p:cNvSpPr>
            <p:nvPr/>
          </p:nvSpPr>
          <p:spPr bwMode="auto">
            <a:xfrm>
              <a:off x="1728" y="2160"/>
              <a:ext cx="192" cy="9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9242" name="Rectangle 42"/>
            <p:cNvSpPr>
              <a:spLocks noChangeArrowheads="1"/>
            </p:cNvSpPr>
            <p:nvPr/>
          </p:nvSpPr>
          <p:spPr bwMode="auto">
            <a:xfrm>
              <a:off x="960" y="2352"/>
              <a:ext cx="192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11" name="Group 43"/>
          <p:cNvGrpSpPr>
            <a:grpSpLocks/>
          </p:cNvGrpSpPr>
          <p:nvPr/>
        </p:nvGrpSpPr>
        <p:grpSpPr bwMode="auto">
          <a:xfrm>
            <a:off x="3581400" y="3913188"/>
            <a:ext cx="914400" cy="1524000"/>
            <a:chOff x="1152" y="2160"/>
            <a:chExt cx="576" cy="960"/>
          </a:xfrm>
        </p:grpSpPr>
        <p:sp>
          <p:nvSpPr>
            <p:cNvPr id="179244" name="Rectangle 44"/>
            <p:cNvSpPr>
              <a:spLocks noChangeArrowheads="1"/>
            </p:cNvSpPr>
            <p:nvPr/>
          </p:nvSpPr>
          <p:spPr bwMode="auto">
            <a:xfrm>
              <a:off x="1536" y="2160"/>
              <a:ext cx="192" cy="9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9245" name="Rectangle 45"/>
            <p:cNvSpPr>
              <a:spLocks noChangeArrowheads="1"/>
            </p:cNvSpPr>
            <p:nvPr/>
          </p:nvSpPr>
          <p:spPr bwMode="auto">
            <a:xfrm>
              <a:off x="1152" y="2352"/>
              <a:ext cx="192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12" name="Group 46"/>
          <p:cNvGrpSpPr>
            <a:grpSpLocks/>
          </p:cNvGrpSpPr>
          <p:nvPr/>
        </p:nvGrpSpPr>
        <p:grpSpPr bwMode="auto">
          <a:xfrm>
            <a:off x="2971800" y="2693988"/>
            <a:ext cx="2743200" cy="2743200"/>
            <a:chOff x="768" y="1392"/>
            <a:chExt cx="1728" cy="1728"/>
          </a:xfrm>
        </p:grpSpPr>
        <p:sp>
          <p:nvSpPr>
            <p:cNvPr id="179247" name="Rectangle 47"/>
            <p:cNvSpPr>
              <a:spLocks noChangeArrowheads="1"/>
            </p:cNvSpPr>
            <p:nvPr/>
          </p:nvSpPr>
          <p:spPr bwMode="auto">
            <a:xfrm>
              <a:off x="2304" y="1392"/>
              <a:ext cx="192" cy="17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9248" name="Rectangle 48"/>
            <p:cNvSpPr>
              <a:spLocks noChangeArrowheads="1"/>
            </p:cNvSpPr>
            <p:nvPr/>
          </p:nvSpPr>
          <p:spPr bwMode="auto">
            <a:xfrm>
              <a:off x="768" y="2736"/>
              <a:ext cx="19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179249" name="Rectangle 49"/>
          <p:cNvSpPr>
            <a:spLocks noChangeArrowheads="1"/>
          </p:cNvSpPr>
          <p:nvPr/>
        </p:nvSpPr>
        <p:spPr bwMode="auto">
          <a:xfrm>
            <a:off x="5715000" y="4065588"/>
            <a:ext cx="304800" cy="137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9250" name="Rectangle 50"/>
          <p:cNvSpPr>
            <a:spLocks noChangeArrowheads="1"/>
          </p:cNvSpPr>
          <p:nvPr/>
        </p:nvSpPr>
        <p:spPr bwMode="auto">
          <a:xfrm>
            <a:off x="3886200" y="4065588"/>
            <a:ext cx="304800" cy="137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9251" name="Rectangle 51"/>
          <p:cNvSpPr>
            <a:spLocks noChangeArrowheads="1"/>
          </p:cNvSpPr>
          <p:nvPr/>
        </p:nvSpPr>
        <p:spPr bwMode="auto">
          <a:xfrm>
            <a:off x="6019800" y="4065588"/>
            <a:ext cx="304800" cy="137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9252" name="Rectangle 52"/>
          <p:cNvSpPr>
            <a:spLocks noChangeArrowheads="1"/>
          </p:cNvSpPr>
          <p:nvPr/>
        </p:nvSpPr>
        <p:spPr bwMode="auto">
          <a:xfrm>
            <a:off x="5715000" y="3913188"/>
            <a:ext cx="304800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9253" name="Rectangle 53"/>
          <p:cNvSpPr>
            <a:spLocks noChangeArrowheads="1"/>
          </p:cNvSpPr>
          <p:nvPr/>
        </p:nvSpPr>
        <p:spPr bwMode="auto">
          <a:xfrm>
            <a:off x="5715000" y="3760788"/>
            <a:ext cx="30480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9254" name="Rectangle 54"/>
          <p:cNvSpPr>
            <a:spLocks noChangeArrowheads="1"/>
          </p:cNvSpPr>
          <p:nvPr/>
        </p:nvSpPr>
        <p:spPr bwMode="auto">
          <a:xfrm>
            <a:off x="5715000" y="3608388"/>
            <a:ext cx="3048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9255" name="Text Box 55"/>
          <p:cNvSpPr txBox="1">
            <a:spLocks noChangeArrowheads="1"/>
          </p:cNvSpPr>
          <p:nvPr/>
        </p:nvSpPr>
        <p:spPr bwMode="auto">
          <a:xfrm>
            <a:off x="4038600" y="5835650"/>
            <a:ext cx="414496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The modal class</a:t>
            </a:r>
          </a:p>
        </p:txBody>
      </p:sp>
      <p:sp>
        <p:nvSpPr>
          <p:cNvPr id="179256" name="AutoShape 56"/>
          <p:cNvSpPr>
            <a:spLocks noChangeArrowheads="1"/>
          </p:cNvSpPr>
          <p:nvPr/>
        </p:nvSpPr>
        <p:spPr bwMode="auto">
          <a:xfrm rot="-5400000">
            <a:off x="5334000" y="5513388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9257" name="Rectangle 57"/>
          <p:cNvSpPr>
            <a:spLocks noChangeArrowheads="1"/>
          </p:cNvSpPr>
          <p:nvPr/>
        </p:nvSpPr>
        <p:spPr bwMode="auto">
          <a:xfrm>
            <a:off x="4800600" y="3455988"/>
            <a:ext cx="304800" cy="19812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9258" name="Rectangle 58"/>
          <p:cNvSpPr>
            <a:spLocks noChangeArrowheads="1"/>
          </p:cNvSpPr>
          <p:nvPr/>
        </p:nvSpPr>
        <p:spPr bwMode="auto">
          <a:xfrm>
            <a:off x="4495800" y="3608388"/>
            <a:ext cx="304800" cy="18288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9259" name="Rectangle 59"/>
          <p:cNvSpPr>
            <a:spLocks noChangeArrowheads="1"/>
          </p:cNvSpPr>
          <p:nvPr/>
        </p:nvSpPr>
        <p:spPr bwMode="auto">
          <a:xfrm>
            <a:off x="3886200" y="4065588"/>
            <a:ext cx="304800" cy="13716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9260" name="Rectangle 60"/>
          <p:cNvSpPr>
            <a:spLocks noChangeArrowheads="1"/>
          </p:cNvSpPr>
          <p:nvPr/>
        </p:nvSpPr>
        <p:spPr bwMode="auto">
          <a:xfrm>
            <a:off x="3276600" y="4522788"/>
            <a:ext cx="304800" cy="9144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9261" name="Rectangle 61"/>
          <p:cNvSpPr>
            <a:spLocks noChangeArrowheads="1"/>
          </p:cNvSpPr>
          <p:nvPr/>
        </p:nvSpPr>
        <p:spPr bwMode="auto">
          <a:xfrm>
            <a:off x="3581400" y="4370388"/>
            <a:ext cx="304800" cy="10668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9262" name="Rectangle 62"/>
          <p:cNvSpPr>
            <a:spLocks noChangeArrowheads="1"/>
          </p:cNvSpPr>
          <p:nvPr/>
        </p:nvSpPr>
        <p:spPr bwMode="auto">
          <a:xfrm>
            <a:off x="2971800" y="4827588"/>
            <a:ext cx="304800" cy="6096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9263" name="Rectangle 63"/>
          <p:cNvSpPr>
            <a:spLocks noChangeArrowheads="1"/>
          </p:cNvSpPr>
          <p:nvPr/>
        </p:nvSpPr>
        <p:spPr bwMode="auto">
          <a:xfrm>
            <a:off x="5105400" y="2998788"/>
            <a:ext cx="304800" cy="24384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9264" name="Rectangle 64"/>
          <p:cNvSpPr>
            <a:spLocks noChangeArrowheads="1"/>
          </p:cNvSpPr>
          <p:nvPr/>
        </p:nvSpPr>
        <p:spPr bwMode="auto">
          <a:xfrm>
            <a:off x="5715000" y="3608388"/>
            <a:ext cx="304800" cy="18288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9265" name="Rectangle 65"/>
          <p:cNvSpPr>
            <a:spLocks noChangeArrowheads="1"/>
          </p:cNvSpPr>
          <p:nvPr/>
        </p:nvSpPr>
        <p:spPr bwMode="auto">
          <a:xfrm>
            <a:off x="6019800" y="4065588"/>
            <a:ext cx="304800" cy="13716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9266" name="Rectangle 66"/>
          <p:cNvSpPr>
            <a:spLocks noChangeArrowheads="1"/>
          </p:cNvSpPr>
          <p:nvPr/>
        </p:nvSpPr>
        <p:spPr bwMode="auto">
          <a:xfrm>
            <a:off x="4191000" y="3760788"/>
            <a:ext cx="304800" cy="16764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9267" name="Rectangle 67"/>
          <p:cNvSpPr>
            <a:spLocks noChangeArrowheads="1"/>
          </p:cNvSpPr>
          <p:nvPr/>
        </p:nvSpPr>
        <p:spPr bwMode="auto">
          <a:xfrm>
            <a:off x="5410200" y="2693988"/>
            <a:ext cx="304800" cy="2743200"/>
          </a:xfrm>
          <a:prstGeom prst="rect">
            <a:avLst/>
          </a:prstGeom>
          <a:solidFill>
            <a:srgbClr val="FC3000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9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9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7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79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9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79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79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5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79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0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79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79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79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79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79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79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79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69" grpId="0" build="p" autoUpdateAnimBg="0" advAuto="500"/>
      <p:bldP spid="179238" grpId="0" animBg="1"/>
      <p:bldP spid="179239" grpId="0" animBg="1"/>
      <p:bldP spid="179249" grpId="0" animBg="1"/>
      <p:bldP spid="179250" grpId="0" animBg="1"/>
      <p:bldP spid="179251" grpId="0" animBg="1"/>
      <p:bldP spid="179252" grpId="0" animBg="1"/>
      <p:bldP spid="179253" grpId="0" animBg="1"/>
      <p:bldP spid="179254" grpId="0" animBg="1"/>
      <p:bldP spid="179255" grpId="0" autoUpdateAnimBg="0"/>
      <p:bldP spid="179256" grpId="0" animBg="1"/>
      <p:bldP spid="179257" grpId="0" animBg="1"/>
      <p:bldP spid="179258" grpId="0" animBg="1"/>
      <p:bldP spid="179259" grpId="0" animBg="1"/>
      <p:bldP spid="179260" grpId="0" animBg="1"/>
      <p:bldP spid="179261" grpId="0" animBg="1"/>
      <p:bldP spid="179262" grpId="0" animBg="1"/>
      <p:bldP spid="179263" grpId="0" animBg="1"/>
      <p:bldP spid="179264" grpId="0" animBg="1"/>
      <p:bldP spid="179265" grpId="0" animBg="1"/>
      <p:bldP spid="179266" grpId="0" animBg="1"/>
      <p:bldP spid="179267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52" name="Rectangle 28"/>
          <p:cNvSpPr>
            <a:spLocks noGrp="1" noChangeArrowheads="1"/>
          </p:cNvSpPr>
          <p:nvPr>
            <p:ph type="title"/>
          </p:nvPr>
        </p:nvSpPr>
        <p:spPr>
          <a:xfrm>
            <a:off x="395536" y="260648"/>
            <a:ext cx="8310314" cy="99898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Multimodal Histogram</a:t>
            </a:r>
          </a:p>
        </p:txBody>
      </p:sp>
      <p:sp>
        <p:nvSpPr>
          <p:cNvPr id="146434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40D6483-B083-42FA-A49F-5EE17E985415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46435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093372C0-43A9-497A-B3EA-F125D71B6A7E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131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80231" name="Rectangle 7"/>
          <p:cNvSpPr>
            <a:spLocks noChangeArrowheads="1"/>
          </p:cNvSpPr>
          <p:nvPr/>
        </p:nvSpPr>
        <p:spPr bwMode="auto">
          <a:xfrm>
            <a:off x="1042988" y="4754563"/>
            <a:ext cx="304800" cy="6096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0233" name="Rectangle 9"/>
          <p:cNvSpPr>
            <a:spLocks noChangeArrowheads="1"/>
          </p:cNvSpPr>
          <p:nvPr/>
        </p:nvSpPr>
        <p:spPr bwMode="auto">
          <a:xfrm>
            <a:off x="3786188" y="3535363"/>
            <a:ext cx="304800" cy="18288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0234" name="Rectangle 10"/>
          <p:cNvSpPr>
            <a:spLocks noChangeArrowheads="1"/>
          </p:cNvSpPr>
          <p:nvPr/>
        </p:nvSpPr>
        <p:spPr bwMode="auto">
          <a:xfrm>
            <a:off x="4090988" y="3992563"/>
            <a:ext cx="304800" cy="13716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0237" name="Rectangle 13"/>
          <p:cNvSpPr>
            <a:spLocks noChangeArrowheads="1"/>
          </p:cNvSpPr>
          <p:nvPr/>
        </p:nvSpPr>
        <p:spPr bwMode="auto">
          <a:xfrm>
            <a:off x="4395788" y="4297363"/>
            <a:ext cx="304800" cy="10668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0238" name="Rectangle 14"/>
          <p:cNvSpPr>
            <a:spLocks noChangeArrowheads="1"/>
          </p:cNvSpPr>
          <p:nvPr/>
        </p:nvSpPr>
        <p:spPr bwMode="auto">
          <a:xfrm>
            <a:off x="4700588" y="3687763"/>
            <a:ext cx="304800" cy="16764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0239" name="Rectangle 15"/>
          <p:cNvSpPr>
            <a:spLocks noChangeArrowheads="1"/>
          </p:cNvSpPr>
          <p:nvPr/>
        </p:nvSpPr>
        <p:spPr bwMode="auto">
          <a:xfrm>
            <a:off x="5005388" y="3382963"/>
            <a:ext cx="304800" cy="19812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0240" name="Rectangle 16"/>
          <p:cNvSpPr>
            <a:spLocks noChangeArrowheads="1"/>
          </p:cNvSpPr>
          <p:nvPr/>
        </p:nvSpPr>
        <p:spPr bwMode="auto">
          <a:xfrm>
            <a:off x="5310188" y="3382963"/>
            <a:ext cx="304800" cy="19812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0242" name="Rectangle 18"/>
          <p:cNvSpPr>
            <a:spLocks noChangeArrowheads="1"/>
          </p:cNvSpPr>
          <p:nvPr/>
        </p:nvSpPr>
        <p:spPr bwMode="auto">
          <a:xfrm>
            <a:off x="5919788" y="3992563"/>
            <a:ext cx="304800" cy="13716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0243" name="Rectangle 19"/>
          <p:cNvSpPr>
            <a:spLocks noChangeArrowheads="1"/>
          </p:cNvSpPr>
          <p:nvPr/>
        </p:nvSpPr>
        <p:spPr bwMode="auto">
          <a:xfrm>
            <a:off x="6224588" y="4297363"/>
            <a:ext cx="304800" cy="10668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0244" name="Rectangle 20"/>
          <p:cNvSpPr>
            <a:spLocks noChangeArrowheads="1"/>
          </p:cNvSpPr>
          <p:nvPr/>
        </p:nvSpPr>
        <p:spPr bwMode="auto">
          <a:xfrm>
            <a:off x="381000" y="1143000"/>
            <a:ext cx="8583613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kumimoji="0"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A histogram with more than one modal class</a:t>
            </a:r>
          </a:p>
        </p:txBody>
      </p:sp>
      <p:sp>
        <p:nvSpPr>
          <p:cNvPr id="180245" name="Text Box 21"/>
          <p:cNvSpPr txBox="1">
            <a:spLocks noChangeArrowheads="1"/>
          </p:cNvSpPr>
          <p:nvPr/>
        </p:nvSpPr>
        <p:spPr bwMode="auto">
          <a:xfrm>
            <a:off x="2359025" y="6165850"/>
            <a:ext cx="44116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sz="3200" b="1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 bimodal histogram</a:t>
            </a:r>
          </a:p>
        </p:txBody>
      </p:sp>
      <p:sp>
        <p:nvSpPr>
          <p:cNvPr id="180246" name="Text Box 22"/>
          <p:cNvSpPr txBox="1">
            <a:spLocks noChangeArrowheads="1"/>
          </p:cNvSpPr>
          <p:nvPr/>
        </p:nvSpPr>
        <p:spPr bwMode="auto">
          <a:xfrm>
            <a:off x="1476375" y="5661025"/>
            <a:ext cx="30749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first modal class</a:t>
            </a:r>
          </a:p>
        </p:txBody>
      </p:sp>
      <p:sp>
        <p:nvSpPr>
          <p:cNvPr id="180247" name="AutoShape 23"/>
          <p:cNvSpPr>
            <a:spLocks noChangeArrowheads="1"/>
          </p:cNvSpPr>
          <p:nvPr/>
        </p:nvSpPr>
        <p:spPr bwMode="auto">
          <a:xfrm rot="-5400000">
            <a:off x="3405188" y="5495925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0248" name="Text Box 24"/>
          <p:cNvSpPr txBox="1">
            <a:spLocks noChangeArrowheads="1"/>
          </p:cNvSpPr>
          <p:nvPr/>
        </p:nvSpPr>
        <p:spPr bwMode="auto">
          <a:xfrm>
            <a:off x="4643438" y="5692775"/>
            <a:ext cx="364331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second modal class</a:t>
            </a:r>
          </a:p>
        </p:txBody>
      </p:sp>
      <p:sp>
        <p:nvSpPr>
          <p:cNvPr id="180249" name="AutoShape 25"/>
          <p:cNvSpPr>
            <a:spLocks noChangeArrowheads="1"/>
          </p:cNvSpPr>
          <p:nvPr/>
        </p:nvSpPr>
        <p:spPr bwMode="auto">
          <a:xfrm rot="-5400000">
            <a:off x="5538788" y="5495925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0250" name="Line 26"/>
          <p:cNvSpPr>
            <a:spLocks noChangeShapeType="1"/>
          </p:cNvSpPr>
          <p:nvPr/>
        </p:nvSpPr>
        <p:spPr bwMode="auto">
          <a:xfrm>
            <a:off x="1576388" y="2600325"/>
            <a:ext cx="43434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0251" name="Line 27"/>
          <p:cNvSpPr>
            <a:spLocks noChangeShapeType="1"/>
          </p:cNvSpPr>
          <p:nvPr/>
        </p:nvSpPr>
        <p:spPr bwMode="auto">
          <a:xfrm>
            <a:off x="4700588" y="2925763"/>
            <a:ext cx="22098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46454" name="AutoShape 29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316913" y="6092825"/>
            <a:ext cx="503559" cy="533400"/>
          </a:xfrm>
          <a:prstGeom prst="actionButtonReturn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0241" name="Rectangle 17"/>
          <p:cNvSpPr>
            <a:spLocks noChangeArrowheads="1"/>
          </p:cNvSpPr>
          <p:nvPr/>
        </p:nvSpPr>
        <p:spPr bwMode="auto">
          <a:xfrm>
            <a:off x="5614988" y="2925763"/>
            <a:ext cx="304800" cy="2438400"/>
          </a:xfrm>
          <a:prstGeom prst="rect">
            <a:avLst/>
          </a:prstGeom>
          <a:solidFill>
            <a:srgbClr val="FC3000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0229" name="Rectangle 5"/>
          <p:cNvSpPr>
            <a:spLocks noChangeArrowheads="1"/>
          </p:cNvSpPr>
          <p:nvPr/>
        </p:nvSpPr>
        <p:spPr bwMode="auto">
          <a:xfrm>
            <a:off x="1347788" y="4449763"/>
            <a:ext cx="304800" cy="9144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0230" name="Rectangle 6"/>
          <p:cNvSpPr>
            <a:spLocks noChangeArrowheads="1"/>
          </p:cNvSpPr>
          <p:nvPr/>
        </p:nvSpPr>
        <p:spPr bwMode="auto">
          <a:xfrm>
            <a:off x="1652588" y="4297363"/>
            <a:ext cx="304800" cy="10668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0228" name="Rectangle 4"/>
          <p:cNvSpPr>
            <a:spLocks noChangeArrowheads="1"/>
          </p:cNvSpPr>
          <p:nvPr/>
        </p:nvSpPr>
        <p:spPr bwMode="auto">
          <a:xfrm>
            <a:off x="1957388" y="3992563"/>
            <a:ext cx="304800" cy="13716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0235" name="Rectangle 11"/>
          <p:cNvSpPr>
            <a:spLocks noChangeArrowheads="1"/>
          </p:cNvSpPr>
          <p:nvPr/>
        </p:nvSpPr>
        <p:spPr bwMode="auto">
          <a:xfrm>
            <a:off x="2262188" y="3687763"/>
            <a:ext cx="304800" cy="16764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0227" name="Rectangle 3"/>
          <p:cNvSpPr>
            <a:spLocks noChangeArrowheads="1"/>
          </p:cNvSpPr>
          <p:nvPr/>
        </p:nvSpPr>
        <p:spPr bwMode="auto">
          <a:xfrm>
            <a:off x="2566988" y="3535363"/>
            <a:ext cx="304800" cy="18288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0226" name="Rectangle 2"/>
          <p:cNvSpPr>
            <a:spLocks noChangeArrowheads="1"/>
          </p:cNvSpPr>
          <p:nvPr/>
        </p:nvSpPr>
        <p:spPr bwMode="auto">
          <a:xfrm>
            <a:off x="2871788" y="3382963"/>
            <a:ext cx="304800" cy="19812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0232" name="Rectangle 8"/>
          <p:cNvSpPr>
            <a:spLocks noChangeArrowheads="1"/>
          </p:cNvSpPr>
          <p:nvPr/>
        </p:nvSpPr>
        <p:spPr bwMode="auto">
          <a:xfrm>
            <a:off x="3176588" y="2925763"/>
            <a:ext cx="304800" cy="24384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0236" name="Rectangle 12"/>
          <p:cNvSpPr>
            <a:spLocks noChangeArrowheads="1"/>
          </p:cNvSpPr>
          <p:nvPr/>
        </p:nvSpPr>
        <p:spPr bwMode="auto">
          <a:xfrm>
            <a:off x="3481388" y="2620963"/>
            <a:ext cx="304800" cy="2743200"/>
          </a:xfrm>
          <a:prstGeom prst="rect">
            <a:avLst/>
          </a:prstGeom>
          <a:solidFill>
            <a:srgbClr val="FC3000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0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0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0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0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18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6" dur="500"/>
                                        <p:tgtEl>
                                          <p:spTgt spid="18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38" grpId="0" animBg="1"/>
      <p:bldP spid="180239" grpId="0" animBg="1"/>
      <p:bldP spid="180240" grpId="0" animBg="1"/>
      <p:bldP spid="180242" grpId="0" animBg="1"/>
      <p:bldP spid="180243" grpId="0" animBg="1"/>
      <p:bldP spid="180245" grpId="0" autoUpdateAnimBg="0"/>
      <p:bldP spid="180246" grpId="0" autoUpdateAnimBg="0"/>
      <p:bldP spid="180247" grpId="0" animBg="1"/>
      <p:bldP spid="180248" grpId="0" autoUpdateAnimBg="0"/>
      <p:bldP spid="180249" grpId="0" animBg="1"/>
      <p:bldP spid="180241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4" name="Rectangle 4"/>
          <p:cNvSpPr>
            <a:spLocks noGrp="1" noChangeArrowheads="1"/>
          </p:cNvSpPr>
          <p:nvPr>
            <p:ph type="title"/>
          </p:nvPr>
        </p:nvSpPr>
        <p:spPr>
          <a:xfrm>
            <a:off x="539552" y="260648"/>
            <a:ext cx="8318698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Bell Shape</a:t>
            </a:r>
          </a:p>
        </p:txBody>
      </p:sp>
      <p:sp>
        <p:nvSpPr>
          <p:cNvPr id="184325" name="Rectangle 5"/>
          <p:cNvSpPr>
            <a:spLocks noGrp="1" noChangeArrowheads="1"/>
          </p:cNvSpPr>
          <p:nvPr>
            <p:ph idx="1"/>
          </p:nvPr>
        </p:nvSpPr>
        <p:spPr>
          <a:xfrm>
            <a:off x="250825" y="1341438"/>
            <a:ext cx="8696325" cy="51117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A special type of </a:t>
            </a:r>
            <a:r>
              <a:rPr lang="en-US" altLang="zh-TW" b="1" smtClean="0">
                <a:solidFill>
                  <a:schemeClr val="folHlink"/>
                </a:solidFill>
              </a:rPr>
              <a:t>symmetric</a:t>
            </a:r>
            <a:r>
              <a:rPr lang="en-US" altLang="zh-TW" smtClean="0"/>
              <a:t> </a:t>
            </a:r>
            <a:r>
              <a:rPr lang="en-US" altLang="zh-TW" b="1" smtClean="0">
                <a:solidFill>
                  <a:schemeClr val="folHlink"/>
                </a:solidFill>
              </a:rPr>
              <a:t>unimodal </a:t>
            </a:r>
            <a:r>
              <a:rPr lang="en-US" altLang="zh-TW" smtClean="0"/>
              <a:t>histogram </a:t>
            </a:r>
          </a:p>
          <a:p>
            <a:pPr eaLnBrk="1" hangingPunct="1">
              <a:defRPr/>
            </a:pPr>
            <a:r>
              <a:rPr lang="en-US" altLang="zh-TW" smtClean="0"/>
              <a:t>Many statistical techniques require that the population be bell shaped. Drawing the histogram helps verify the shape of the population in question.</a:t>
            </a:r>
          </a:p>
        </p:txBody>
      </p:sp>
      <p:sp>
        <p:nvSpPr>
          <p:cNvPr id="147458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503DDF0-093D-4C55-9CE7-EEE50B3FBFE7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4745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50C68A04-05AD-47B7-8D1B-D9BA33EF6575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132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75" name="Rectangle 27"/>
          <p:cNvSpPr>
            <a:spLocks noGrp="1" noChangeArrowheads="1"/>
          </p:cNvSpPr>
          <p:nvPr>
            <p:ph type="title"/>
          </p:nvPr>
        </p:nvSpPr>
        <p:spPr>
          <a:xfrm>
            <a:off x="323528" y="260648"/>
            <a:ext cx="8458522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Bell Shaped Histogram</a:t>
            </a:r>
          </a:p>
        </p:txBody>
      </p:sp>
      <p:sp>
        <p:nvSpPr>
          <p:cNvPr id="148482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E855A61-2A0C-480D-AE3C-AF5274106EE1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48483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0C158677-64E8-440E-BC41-BF255A109BFF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133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81251" name="Rectangle 3"/>
          <p:cNvSpPr>
            <a:spLocks noChangeArrowheads="1"/>
          </p:cNvSpPr>
          <p:nvPr/>
        </p:nvSpPr>
        <p:spPr bwMode="auto">
          <a:xfrm>
            <a:off x="1828800" y="5919788"/>
            <a:ext cx="304800" cy="5334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48486" name="AutoShape 2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229600" y="5691188"/>
            <a:ext cx="518864" cy="533400"/>
          </a:xfrm>
          <a:prstGeom prst="actionButtonReturn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81277" name="Picture 29" descr="Bell_pic_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1628775"/>
            <a:ext cx="1722437" cy="2592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81278" name="Picture 30" descr="Bell_pic_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975" y="1628775"/>
            <a:ext cx="1579563" cy="23764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81279" name="Picture 31" descr="Bell_pic_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8263" y="1628775"/>
            <a:ext cx="1517650" cy="2016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81280" name="Picture 32" descr="Bell_pic_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77050" y="1628775"/>
            <a:ext cx="1914525" cy="2879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2133600" y="5919788"/>
            <a:ext cx="304800" cy="5334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2438400" y="5919788"/>
            <a:ext cx="304800" cy="5334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1257" name="Rectangle 9"/>
          <p:cNvSpPr>
            <a:spLocks noChangeArrowheads="1"/>
          </p:cNvSpPr>
          <p:nvPr/>
        </p:nvSpPr>
        <p:spPr bwMode="auto">
          <a:xfrm>
            <a:off x="2743200" y="5538788"/>
            <a:ext cx="304800" cy="9144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1255" name="Rectangle 7"/>
          <p:cNvSpPr>
            <a:spLocks noChangeArrowheads="1"/>
          </p:cNvSpPr>
          <p:nvPr/>
        </p:nvSpPr>
        <p:spPr bwMode="auto">
          <a:xfrm>
            <a:off x="3048000" y="5081588"/>
            <a:ext cx="304800" cy="13716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1262" name="Rectangle 14"/>
          <p:cNvSpPr>
            <a:spLocks noChangeArrowheads="1"/>
          </p:cNvSpPr>
          <p:nvPr/>
        </p:nvSpPr>
        <p:spPr bwMode="auto">
          <a:xfrm>
            <a:off x="3352800" y="4776788"/>
            <a:ext cx="304800" cy="16764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1254" name="Rectangle 6"/>
          <p:cNvSpPr>
            <a:spLocks noChangeArrowheads="1"/>
          </p:cNvSpPr>
          <p:nvPr/>
        </p:nvSpPr>
        <p:spPr bwMode="auto">
          <a:xfrm>
            <a:off x="3657600" y="4624388"/>
            <a:ext cx="304800" cy="18288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1253" name="Rectangle 5"/>
          <p:cNvSpPr>
            <a:spLocks noChangeArrowheads="1"/>
          </p:cNvSpPr>
          <p:nvPr/>
        </p:nvSpPr>
        <p:spPr bwMode="auto">
          <a:xfrm>
            <a:off x="3962400" y="4471988"/>
            <a:ext cx="304800" cy="19812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1259" name="Rectangle 11"/>
          <p:cNvSpPr>
            <a:spLocks noChangeArrowheads="1"/>
          </p:cNvSpPr>
          <p:nvPr/>
        </p:nvSpPr>
        <p:spPr bwMode="auto">
          <a:xfrm>
            <a:off x="4267200" y="4014788"/>
            <a:ext cx="304800" cy="24384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1250" name="Rectangle 2"/>
          <p:cNvSpPr>
            <a:spLocks noChangeArrowheads="1"/>
          </p:cNvSpPr>
          <p:nvPr/>
        </p:nvSpPr>
        <p:spPr bwMode="auto">
          <a:xfrm>
            <a:off x="4572000" y="3557588"/>
            <a:ext cx="304800" cy="28956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1260" name="Rectangle 12"/>
          <p:cNvSpPr>
            <a:spLocks noChangeArrowheads="1"/>
          </p:cNvSpPr>
          <p:nvPr/>
        </p:nvSpPr>
        <p:spPr bwMode="auto">
          <a:xfrm>
            <a:off x="4876800" y="4243388"/>
            <a:ext cx="304800" cy="22098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1261" name="Rectangle 13"/>
          <p:cNvSpPr>
            <a:spLocks noChangeArrowheads="1"/>
          </p:cNvSpPr>
          <p:nvPr/>
        </p:nvSpPr>
        <p:spPr bwMode="auto">
          <a:xfrm>
            <a:off x="5181600" y="4929188"/>
            <a:ext cx="304800" cy="15240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1263" name="Rectangle 15"/>
          <p:cNvSpPr>
            <a:spLocks noChangeArrowheads="1"/>
          </p:cNvSpPr>
          <p:nvPr/>
        </p:nvSpPr>
        <p:spPr bwMode="auto">
          <a:xfrm>
            <a:off x="5486400" y="5386388"/>
            <a:ext cx="304800" cy="10668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1264" name="Rectangle 16"/>
          <p:cNvSpPr>
            <a:spLocks noChangeArrowheads="1"/>
          </p:cNvSpPr>
          <p:nvPr/>
        </p:nvSpPr>
        <p:spPr bwMode="auto">
          <a:xfrm>
            <a:off x="5791200" y="5233988"/>
            <a:ext cx="304800" cy="12192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1265" name="Rectangle 17"/>
          <p:cNvSpPr>
            <a:spLocks noChangeArrowheads="1"/>
          </p:cNvSpPr>
          <p:nvPr/>
        </p:nvSpPr>
        <p:spPr bwMode="auto">
          <a:xfrm>
            <a:off x="6096000" y="5386388"/>
            <a:ext cx="304800" cy="10668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1266" name="Rectangle 18"/>
          <p:cNvSpPr>
            <a:spLocks noChangeArrowheads="1"/>
          </p:cNvSpPr>
          <p:nvPr/>
        </p:nvSpPr>
        <p:spPr bwMode="auto">
          <a:xfrm>
            <a:off x="6400800" y="5919788"/>
            <a:ext cx="304800" cy="5334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1252" name="Rectangle 4"/>
          <p:cNvSpPr>
            <a:spLocks noChangeArrowheads="1"/>
          </p:cNvSpPr>
          <p:nvPr/>
        </p:nvSpPr>
        <p:spPr bwMode="auto">
          <a:xfrm>
            <a:off x="6705600" y="5843588"/>
            <a:ext cx="304800" cy="6096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1267" name="Rectangle 19"/>
          <p:cNvSpPr>
            <a:spLocks noChangeArrowheads="1"/>
          </p:cNvSpPr>
          <p:nvPr/>
        </p:nvSpPr>
        <p:spPr bwMode="auto">
          <a:xfrm>
            <a:off x="7010400" y="5767388"/>
            <a:ext cx="304800" cy="6858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1268" name="Rectangle 20"/>
          <p:cNvSpPr>
            <a:spLocks noChangeArrowheads="1"/>
          </p:cNvSpPr>
          <p:nvPr/>
        </p:nvSpPr>
        <p:spPr bwMode="auto">
          <a:xfrm>
            <a:off x="7315200" y="5919788"/>
            <a:ext cx="304800" cy="533400"/>
          </a:xfrm>
          <a:prstGeom prst="rect">
            <a:avLst/>
          </a:prstGeom>
          <a:gradFill rotWithShape="0">
            <a:gsLst>
              <a:gs pos="0">
                <a:srgbClr val="FF5831"/>
              </a:gs>
              <a:gs pos="100000">
                <a:srgbClr val="E8D6BA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1403350" y="4010025"/>
            <a:ext cx="6319838" cy="2270125"/>
            <a:chOff x="1008" y="1546"/>
            <a:chExt cx="3981" cy="1430"/>
          </a:xfrm>
        </p:grpSpPr>
        <p:sp>
          <p:nvSpPr>
            <p:cNvPr id="181270" name="Freeform 22"/>
            <p:cNvSpPr>
              <a:spLocks/>
            </p:cNvSpPr>
            <p:nvPr/>
          </p:nvSpPr>
          <p:spPr bwMode="auto">
            <a:xfrm>
              <a:off x="1008" y="1552"/>
              <a:ext cx="2064" cy="1424"/>
            </a:xfrm>
            <a:custGeom>
              <a:avLst/>
              <a:gdLst/>
              <a:ahLst/>
              <a:cxnLst>
                <a:cxn ang="0">
                  <a:pos x="0" y="1424"/>
                </a:cxn>
                <a:cxn ang="0">
                  <a:pos x="912" y="1088"/>
                </a:cxn>
                <a:cxn ang="0">
                  <a:pos x="1680" y="176"/>
                </a:cxn>
                <a:cxn ang="0">
                  <a:pos x="2064" y="32"/>
                </a:cxn>
              </a:cxnLst>
              <a:rect l="0" t="0" r="r" b="b"/>
              <a:pathLst>
                <a:path w="2064" h="1424">
                  <a:moveTo>
                    <a:pt x="0" y="1424"/>
                  </a:moveTo>
                  <a:cubicBezTo>
                    <a:pt x="316" y="1360"/>
                    <a:pt x="632" y="1296"/>
                    <a:pt x="912" y="1088"/>
                  </a:cubicBezTo>
                  <a:cubicBezTo>
                    <a:pt x="1192" y="880"/>
                    <a:pt x="1488" y="352"/>
                    <a:pt x="1680" y="176"/>
                  </a:cubicBezTo>
                  <a:cubicBezTo>
                    <a:pt x="1872" y="0"/>
                    <a:pt x="1968" y="16"/>
                    <a:pt x="2064" y="32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81271" name="Freeform 23"/>
            <p:cNvSpPr>
              <a:spLocks/>
            </p:cNvSpPr>
            <p:nvPr/>
          </p:nvSpPr>
          <p:spPr bwMode="auto">
            <a:xfrm flipH="1">
              <a:off x="2925" y="1546"/>
              <a:ext cx="2064" cy="1424"/>
            </a:xfrm>
            <a:custGeom>
              <a:avLst/>
              <a:gdLst/>
              <a:ahLst/>
              <a:cxnLst>
                <a:cxn ang="0">
                  <a:pos x="0" y="1424"/>
                </a:cxn>
                <a:cxn ang="0">
                  <a:pos x="912" y="1088"/>
                </a:cxn>
                <a:cxn ang="0">
                  <a:pos x="1680" y="176"/>
                </a:cxn>
                <a:cxn ang="0">
                  <a:pos x="2064" y="32"/>
                </a:cxn>
              </a:cxnLst>
              <a:rect l="0" t="0" r="r" b="b"/>
              <a:pathLst>
                <a:path w="2064" h="1424">
                  <a:moveTo>
                    <a:pt x="0" y="1424"/>
                  </a:moveTo>
                  <a:cubicBezTo>
                    <a:pt x="316" y="1360"/>
                    <a:pt x="632" y="1296"/>
                    <a:pt x="912" y="1088"/>
                  </a:cubicBezTo>
                  <a:cubicBezTo>
                    <a:pt x="1192" y="880"/>
                    <a:pt x="1488" y="352"/>
                    <a:pt x="1680" y="176"/>
                  </a:cubicBezTo>
                  <a:cubicBezTo>
                    <a:pt x="1872" y="0"/>
                    <a:pt x="1968" y="16"/>
                    <a:pt x="2064" y="32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181272" name="Line 24"/>
          <p:cNvSpPr>
            <a:spLocks noChangeShapeType="1"/>
          </p:cNvSpPr>
          <p:nvPr/>
        </p:nvSpPr>
        <p:spPr bwMode="auto">
          <a:xfrm>
            <a:off x="762000" y="6453188"/>
            <a:ext cx="777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60648"/>
            <a:ext cx="8591550" cy="17526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Determine what constitutes a stem and a leaf</a:t>
            </a:r>
            <a:endParaRPr lang="zh-TW" altLang="en-US" dirty="0" smtClean="0"/>
          </a:p>
        </p:txBody>
      </p:sp>
      <p:sp>
        <p:nvSpPr>
          <p:cNvPr id="206851" name="Rectangle 3"/>
          <p:cNvSpPr>
            <a:spLocks noGrp="1" noChangeArrowheads="1"/>
          </p:cNvSpPr>
          <p:nvPr>
            <p:ph idx="1"/>
          </p:nvPr>
        </p:nvSpPr>
        <p:spPr>
          <a:xfrm>
            <a:off x="662880" y="2133600"/>
            <a:ext cx="8229600" cy="4391744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z="4800" dirty="0" smtClean="0"/>
              <a:t>From each observation:</a:t>
            </a:r>
          </a:p>
          <a:p>
            <a:pPr eaLnBrk="1" hangingPunct="1">
              <a:defRPr/>
            </a:pPr>
            <a:r>
              <a:rPr lang="en-US" altLang="zh-TW" sz="4800" dirty="0" smtClean="0"/>
              <a:t>The digits to the left of the decimal point is the stem.</a:t>
            </a:r>
          </a:p>
          <a:p>
            <a:pPr eaLnBrk="1" hangingPunct="1">
              <a:defRPr/>
            </a:pPr>
            <a:r>
              <a:rPr lang="en-US" altLang="zh-TW" sz="4800" dirty="0" smtClean="0"/>
              <a:t>The digits to the right of the decimal point is the leaf.</a:t>
            </a:r>
            <a:endParaRPr lang="zh-TW" altLang="en-US" sz="4800" dirty="0" smtClean="0"/>
          </a:p>
        </p:txBody>
      </p:sp>
      <p:sp>
        <p:nvSpPr>
          <p:cNvPr id="149506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7DF8ACC-FCD8-49ED-926E-6B830F934B11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4950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E0257C27-F5A3-4406-9137-67ED713BEAA0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134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82" name="Rectangle 10"/>
          <p:cNvSpPr>
            <a:spLocks noGrp="1" noChangeArrowheads="1"/>
          </p:cNvSpPr>
          <p:nvPr>
            <p:ph type="title"/>
          </p:nvPr>
        </p:nvSpPr>
        <p:spPr>
          <a:xfrm>
            <a:off x="395536" y="260648"/>
            <a:ext cx="8462714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Determining the Stems</a:t>
            </a:r>
          </a:p>
        </p:txBody>
      </p:sp>
      <p:sp>
        <p:nvSpPr>
          <p:cNvPr id="207883" name="Rectangle 11"/>
          <p:cNvSpPr>
            <a:spLocks noGrp="1" noChangeArrowheads="1"/>
          </p:cNvSpPr>
          <p:nvPr>
            <p:ph idx="1"/>
          </p:nvPr>
        </p:nvSpPr>
        <p:spPr>
          <a:xfrm>
            <a:off x="914400" y="1447800"/>
            <a:ext cx="7791450" cy="1295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Observe the data in the table below</a:t>
            </a:r>
          </a:p>
        </p:txBody>
      </p:sp>
      <p:sp>
        <p:nvSpPr>
          <p:cNvPr id="150530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301052D-8BB2-40B0-9B3C-BE712DE0141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5053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4D51BC8C-BB5B-4B3D-BCAC-43DDE84064EA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135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07874" name="Text Box 2"/>
          <p:cNvSpPr txBox="1">
            <a:spLocks noChangeArrowheads="1"/>
          </p:cNvSpPr>
          <p:nvPr/>
        </p:nvSpPr>
        <p:spPr bwMode="auto">
          <a:xfrm>
            <a:off x="1295400" y="2874963"/>
            <a:ext cx="7243763" cy="2051050"/>
          </a:xfrm>
          <a:prstGeom prst="rect">
            <a:avLst/>
          </a:prstGeom>
          <a:solidFill>
            <a:srgbClr val="E8D6B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19.1	19.8	18.0	19.2	19.5	17.3	20.0	20.3</a:t>
            </a:r>
          </a:p>
          <a:p>
            <a:pPr eaLnBrk="0" hangingPunct="0">
              <a:defRPr/>
            </a:pPr>
            <a:r>
              <a:rPr kumimoji="0" lang="zh-TW" altLang="en-US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19.6	18.5	18.1	19.7	18.4	17.6	21.2	20.6</a:t>
            </a:r>
          </a:p>
          <a:p>
            <a:pPr eaLnBrk="0" hangingPunct="0">
              <a:defRPr/>
            </a:pPr>
            <a:r>
              <a:rPr kumimoji="0" lang="zh-TW" altLang="en-US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22.2	19.1	21.1	19.3	20.8	21.2	21.0	18.7</a:t>
            </a:r>
          </a:p>
          <a:p>
            <a:pPr eaLnBrk="0" hangingPunct="0">
              <a:defRPr/>
            </a:pPr>
            <a:r>
              <a:rPr kumimoji="0" lang="zh-TW" altLang="en-US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19.9	18.7	22.1	17.2	18.4	21.4	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1371600" y="2895600"/>
            <a:ext cx="685800" cy="53340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7877" name="Text Box 5"/>
          <p:cNvSpPr txBox="1">
            <a:spLocks noChangeArrowheads="1"/>
          </p:cNvSpPr>
          <p:nvPr/>
        </p:nvSpPr>
        <p:spPr bwMode="auto">
          <a:xfrm>
            <a:off x="3352800" y="5759450"/>
            <a:ext cx="1060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Stem</a:t>
            </a:r>
          </a:p>
        </p:txBody>
      </p:sp>
      <p:sp>
        <p:nvSpPr>
          <p:cNvPr id="207878" name="Text Box 6"/>
          <p:cNvSpPr txBox="1">
            <a:spLocks noChangeArrowheads="1"/>
          </p:cNvSpPr>
          <p:nvPr/>
        </p:nvSpPr>
        <p:spPr bwMode="auto">
          <a:xfrm>
            <a:off x="4648200" y="5759450"/>
            <a:ext cx="9128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Leaf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47700" y="3124200"/>
            <a:ext cx="4459288" cy="2754313"/>
            <a:chOff x="408" y="1488"/>
            <a:chExt cx="2809" cy="2221"/>
          </a:xfrm>
        </p:grpSpPr>
        <p:sp>
          <p:nvSpPr>
            <p:cNvPr id="207880" name="Text Box 8"/>
            <p:cNvSpPr txBox="1">
              <a:spLocks noChangeArrowheads="1"/>
            </p:cNvSpPr>
            <p:nvPr/>
          </p:nvSpPr>
          <p:spPr bwMode="auto">
            <a:xfrm>
              <a:off x="2246" y="3192"/>
              <a:ext cx="971" cy="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zh-TW" altLang="en-US" sz="3600" b="1">
                  <a:solidFill>
                    <a:srgbClr val="FC3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19</a:t>
              </a:r>
              <a:r>
                <a:rPr kumimoji="0" lang="zh-TW" altLang="en-US" sz="3600" b="1">
                  <a:latin typeface="Arial Narrow" pitchFamily="34" charset="0"/>
                </a:rPr>
                <a:t> </a:t>
              </a:r>
              <a:r>
                <a:rPr kumimoji="0" lang="zh-TW" altLang="en-US" sz="3600" b="1">
                  <a:solidFill>
                    <a:srgbClr val="990033"/>
                  </a:solidFill>
                  <a:latin typeface="Arial Narrow" pitchFamily="34" charset="0"/>
                </a:rPr>
                <a:t>  </a:t>
              </a:r>
              <a:r>
                <a:rPr kumimoji="0" lang="zh-TW" altLang="en-US" sz="3600">
                  <a:latin typeface="Arial Narrow" pitchFamily="34" charset="0"/>
                </a:rPr>
                <a:t>.   </a:t>
              </a:r>
              <a:r>
                <a:rPr kumimoji="0" lang="zh-TW" altLang="en-US" sz="3600" b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1</a:t>
              </a:r>
              <a:endParaRPr kumimoji="0" lang="zh-TW" altLang="en-US" sz="3600">
                <a:latin typeface="Arial Narrow" pitchFamily="34" charset="0"/>
              </a:endParaRPr>
            </a:p>
          </p:txBody>
        </p:sp>
        <p:sp>
          <p:nvSpPr>
            <p:cNvPr id="207881" name="Freeform 9"/>
            <p:cNvSpPr>
              <a:spLocks/>
            </p:cNvSpPr>
            <p:nvPr/>
          </p:nvSpPr>
          <p:spPr bwMode="auto">
            <a:xfrm>
              <a:off x="408" y="1488"/>
              <a:ext cx="1800" cy="2201"/>
            </a:xfrm>
            <a:custGeom>
              <a:avLst/>
              <a:gdLst/>
              <a:ahLst/>
              <a:cxnLst>
                <a:cxn ang="0">
                  <a:pos x="312" y="0"/>
                </a:cxn>
                <a:cxn ang="0">
                  <a:pos x="168" y="528"/>
                </a:cxn>
                <a:cxn ang="0">
                  <a:pos x="168" y="1632"/>
                </a:cxn>
                <a:cxn ang="0">
                  <a:pos x="1176" y="2160"/>
                </a:cxn>
                <a:cxn ang="0">
                  <a:pos x="1320" y="1872"/>
                </a:cxn>
                <a:cxn ang="0">
                  <a:pos x="1800" y="1920"/>
                </a:cxn>
              </a:cxnLst>
              <a:rect l="0" t="0" r="r" b="b"/>
              <a:pathLst>
                <a:path w="1800" h="2200">
                  <a:moveTo>
                    <a:pt x="312" y="0"/>
                  </a:moveTo>
                  <a:cubicBezTo>
                    <a:pt x="252" y="128"/>
                    <a:pt x="192" y="256"/>
                    <a:pt x="168" y="528"/>
                  </a:cubicBezTo>
                  <a:cubicBezTo>
                    <a:pt x="144" y="800"/>
                    <a:pt x="0" y="1360"/>
                    <a:pt x="168" y="1632"/>
                  </a:cubicBezTo>
                  <a:cubicBezTo>
                    <a:pt x="336" y="1904"/>
                    <a:pt x="984" y="2120"/>
                    <a:pt x="1176" y="2160"/>
                  </a:cubicBezTo>
                  <a:cubicBezTo>
                    <a:pt x="1368" y="2200"/>
                    <a:pt x="1216" y="1912"/>
                    <a:pt x="1320" y="1872"/>
                  </a:cubicBezTo>
                  <a:cubicBezTo>
                    <a:pt x="1424" y="1832"/>
                    <a:pt x="1720" y="1912"/>
                    <a:pt x="1800" y="192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150539" name="AutoShape 12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20000" y="6172200"/>
            <a:ext cx="457200" cy="457200"/>
          </a:xfrm>
          <a:prstGeom prst="actionButtonReturn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07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7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4" grpId="0" animBg="1" autoUpdateAnimBg="0"/>
      <p:bldP spid="207875" grpId="0" animBg="1"/>
      <p:bldP spid="207877" grpId="0" autoUpdateAnimBg="0"/>
      <p:bldP spid="207878" grpId="0" autoUpdateAnimBg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71" name="Rectangle 75"/>
          <p:cNvSpPr>
            <a:spLocks noGrp="1" noChangeArrowheads="1"/>
          </p:cNvSpPr>
          <p:nvPr>
            <p:ph type="title"/>
          </p:nvPr>
        </p:nvSpPr>
        <p:spPr>
          <a:xfrm>
            <a:off x="539552" y="260648"/>
            <a:ext cx="8356798" cy="16764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Finding and Sorting All the Stems</a:t>
            </a:r>
          </a:p>
        </p:txBody>
      </p:sp>
      <p:sp>
        <p:nvSpPr>
          <p:cNvPr id="151554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2321715-21C8-4B9D-B473-391FFBFA671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51555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305EA300-1DE5-4088-AE47-DEFDD648A10A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136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08898" name="Rectangle 2"/>
          <p:cNvSpPr>
            <a:spLocks noChangeArrowheads="1"/>
          </p:cNvSpPr>
          <p:nvPr/>
        </p:nvSpPr>
        <p:spPr bwMode="auto">
          <a:xfrm>
            <a:off x="1905000" y="2895600"/>
            <a:ext cx="5715000" cy="2971800"/>
          </a:xfrm>
          <a:prstGeom prst="rect">
            <a:avLst/>
          </a:prstGeom>
          <a:solidFill>
            <a:srgbClr val="1C6A3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3333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08899" name="Text Box 3"/>
          <p:cNvSpPr txBox="1">
            <a:spLocks noChangeArrowheads="1"/>
          </p:cNvSpPr>
          <p:nvPr/>
        </p:nvSpPr>
        <p:spPr bwMode="auto">
          <a:xfrm>
            <a:off x="5410200" y="2922588"/>
            <a:ext cx="4270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.2</a:t>
            </a:r>
          </a:p>
        </p:txBody>
      </p:sp>
      <p:sp>
        <p:nvSpPr>
          <p:cNvPr id="208901" name="Text Box 5"/>
          <p:cNvSpPr txBox="1">
            <a:spLocks noChangeArrowheads="1"/>
          </p:cNvSpPr>
          <p:nvPr/>
        </p:nvSpPr>
        <p:spPr bwMode="auto">
          <a:xfrm>
            <a:off x="2667000" y="2922588"/>
            <a:ext cx="4270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.1</a:t>
            </a:r>
          </a:p>
        </p:txBody>
      </p:sp>
      <p:sp>
        <p:nvSpPr>
          <p:cNvPr id="208902" name="Text Box 6"/>
          <p:cNvSpPr txBox="1">
            <a:spLocks noChangeArrowheads="1"/>
          </p:cNvSpPr>
          <p:nvPr/>
        </p:nvSpPr>
        <p:spPr bwMode="auto">
          <a:xfrm>
            <a:off x="3489325" y="2922588"/>
            <a:ext cx="4270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.8</a:t>
            </a:r>
          </a:p>
        </p:txBody>
      </p:sp>
      <p:sp>
        <p:nvSpPr>
          <p:cNvPr id="208903" name="Text Box 7"/>
          <p:cNvSpPr txBox="1">
            <a:spLocks noChangeArrowheads="1"/>
          </p:cNvSpPr>
          <p:nvPr/>
        </p:nvSpPr>
        <p:spPr bwMode="auto">
          <a:xfrm>
            <a:off x="4483100" y="2922588"/>
            <a:ext cx="4270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.0</a:t>
            </a:r>
          </a:p>
        </p:txBody>
      </p:sp>
      <p:sp>
        <p:nvSpPr>
          <p:cNvPr id="208904" name="Text Box 8"/>
          <p:cNvSpPr txBox="1">
            <a:spLocks noChangeArrowheads="1"/>
          </p:cNvSpPr>
          <p:nvPr/>
        </p:nvSpPr>
        <p:spPr bwMode="auto">
          <a:xfrm>
            <a:off x="6311900" y="2922588"/>
            <a:ext cx="4270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.5</a:t>
            </a:r>
          </a:p>
        </p:txBody>
      </p:sp>
      <p:sp>
        <p:nvSpPr>
          <p:cNvPr id="208906" name="Text Box 10"/>
          <p:cNvSpPr txBox="1">
            <a:spLocks noChangeArrowheads="1"/>
          </p:cNvSpPr>
          <p:nvPr/>
        </p:nvSpPr>
        <p:spPr bwMode="auto">
          <a:xfrm>
            <a:off x="3200400" y="2921000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08907" name="Text Box 11"/>
          <p:cNvSpPr txBox="1">
            <a:spLocks noChangeArrowheads="1"/>
          </p:cNvSpPr>
          <p:nvPr/>
        </p:nvSpPr>
        <p:spPr bwMode="auto">
          <a:xfrm>
            <a:off x="4178300" y="2921000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18</a:t>
            </a:r>
          </a:p>
        </p:txBody>
      </p:sp>
      <p:sp>
        <p:nvSpPr>
          <p:cNvPr id="208908" name="Text Box 12"/>
          <p:cNvSpPr txBox="1">
            <a:spLocks noChangeArrowheads="1"/>
          </p:cNvSpPr>
          <p:nvPr/>
        </p:nvSpPr>
        <p:spPr bwMode="auto">
          <a:xfrm>
            <a:off x="5092700" y="2921000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08909" name="Text Box 13"/>
          <p:cNvSpPr txBox="1">
            <a:spLocks noChangeArrowheads="1"/>
          </p:cNvSpPr>
          <p:nvPr/>
        </p:nvSpPr>
        <p:spPr bwMode="auto">
          <a:xfrm>
            <a:off x="6003925" y="2921000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08910" name="Text Box 14"/>
          <p:cNvSpPr txBox="1">
            <a:spLocks noChangeArrowheads="1"/>
          </p:cNvSpPr>
          <p:nvPr/>
        </p:nvSpPr>
        <p:spPr bwMode="auto">
          <a:xfrm>
            <a:off x="6918325" y="2921000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17</a:t>
            </a:r>
          </a:p>
        </p:txBody>
      </p:sp>
      <p:sp>
        <p:nvSpPr>
          <p:cNvPr id="208911" name="Text Box 15"/>
          <p:cNvSpPr txBox="1">
            <a:spLocks noChangeArrowheads="1"/>
          </p:cNvSpPr>
          <p:nvPr/>
        </p:nvSpPr>
        <p:spPr bwMode="auto">
          <a:xfrm>
            <a:off x="7226300" y="2922588"/>
            <a:ext cx="4270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.3</a:t>
            </a:r>
          </a:p>
        </p:txBody>
      </p:sp>
      <p:sp>
        <p:nvSpPr>
          <p:cNvPr id="208912" name="Text Box 16"/>
          <p:cNvSpPr txBox="1">
            <a:spLocks noChangeArrowheads="1"/>
          </p:cNvSpPr>
          <p:nvPr/>
        </p:nvSpPr>
        <p:spPr bwMode="auto">
          <a:xfrm>
            <a:off x="2651125" y="3871913"/>
            <a:ext cx="508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b="1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17</a:t>
            </a:r>
          </a:p>
        </p:txBody>
      </p:sp>
      <p:sp>
        <p:nvSpPr>
          <p:cNvPr id="208913" name="Text Box 17"/>
          <p:cNvSpPr txBox="1">
            <a:spLocks noChangeArrowheads="1"/>
          </p:cNvSpPr>
          <p:nvPr/>
        </p:nvSpPr>
        <p:spPr bwMode="auto">
          <a:xfrm>
            <a:off x="2651125" y="4597400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b="1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18</a:t>
            </a:r>
          </a:p>
        </p:txBody>
      </p:sp>
      <p:sp>
        <p:nvSpPr>
          <p:cNvPr id="208914" name="Text Box 18"/>
          <p:cNvSpPr txBox="1">
            <a:spLocks noChangeArrowheads="1"/>
          </p:cNvSpPr>
          <p:nvPr/>
        </p:nvSpPr>
        <p:spPr bwMode="auto">
          <a:xfrm>
            <a:off x="2651125" y="5346700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b="1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08915" name="Text Box 19"/>
          <p:cNvSpPr txBox="1">
            <a:spLocks noChangeArrowheads="1"/>
          </p:cNvSpPr>
          <p:nvPr/>
        </p:nvSpPr>
        <p:spPr bwMode="auto">
          <a:xfrm>
            <a:off x="2286000" y="3152775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08916" name="Text Box 20"/>
          <p:cNvSpPr txBox="1">
            <a:spLocks noChangeArrowheads="1"/>
          </p:cNvSpPr>
          <p:nvPr/>
        </p:nvSpPr>
        <p:spPr bwMode="auto">
          <a:xfrm>
            <a:off x="2057400" y="3686175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08917" name="Text Box 21"/>
          <p:cNvSpPr txBox="1">
            <a:spLocks noChangeArrowheads="1"/>
          </p:cNvSpPr>
          <p:nvPr/>
        </p:nvSpPr>
        <p:spPr bwMode="auto">
          <a:xfrm>
            <a:off x="2057400" y="4295775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08918" name="Text Box 22"/>
          <p:cNvSpPr txBox="1">
            <a:spLocks noChangeArrowheads="1"/>
          </p:cNvSpPr>
          <p:nvPr/>
        </p:nvSpPr>
        <p:spPr bwMode="auto">
          <a:xfrm>
            <a:off x="2286000" y="4981575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08919" name="Text Box 23"/>
          <p:cNvSpPr txBox="1">
            <a:spLocks noChangeArrowheads="1"/>
          </p:cNvSpPr>
          <p:nvPr/>
        </p:nvSpPr>
        <p:spPr bwMode="auto">
          <a:xfrm>
            <a:off x="2514600" y="5057775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08920" name="Text Box 24"/>
          <p:cNvSpPr txBox="1">
            <a:spLocks noChangeArrowheads="1"/>
          </p:cNvSpPr>
          <p:nvPr/>
        </p:nvSpPr>
        <p:spPr bwMode="auto">
          <a:xfrm>
            <a:off x="2362200" y="4600575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08921" name="Text Box 25"/>
          <p:cNvSpPr txBox="1">
            <a:spLocks noChangeArrowheads="1"/>
          </p:cNvSpPr>
          <p:nvPr/>
        </p:nvSpPr>
        <p:spPr bwMode="auto">
          <a:xfrm>
            <a:off x="2362200" y="3914775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08922" name="Text Box 26"/>
          <p:cNvSpPr txBox="1">
            <a:spLocks noChangeArrowheads="1"/>
          </p:cNvSpPr>
          <p:nvPr/>
        </p:nvSpPr>
        <p:spPr bwMode="auto">
          <a:xfrm>
            <a:off x="2438400" y="3457575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08923" name="Text Box 27"/>
          <p:cNvSpPr txBox="1">
            <a:spLocks noChangeArrowheads="1"/>
          </p:cNvSpPr>
          <p:nvPr/>
        </p:nvSpPr>
        <p:spPr bwMode="auto">
          <a:xfrm>
            <a:off x="2895600" y="3151188"/>
            <a:ext cx="508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08924" name="Text Box 28"/>
          <p:cNvSpPr txBox="1">
            <a:spLocks noChangeArrowheads="1"/>
          </p:cNvSpPr>
          <p:nvPr/>
        </p:nvSpPr>
        <p:spPr bwMode="auto">
          <a:xfrm>
            <a:off x="5105400" y="3074988"/>
            <a:ext cx="508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08925" name="Text Box 29"/>
          <p:cNvSpPr txBox="1">
            <a:spLocks noChangeArrowheads="1"/>
          </p:cNvSpPr>
          <p:nvPr/>
        </p:nvSpPr>
        <p:spPr bwMode="auto">
          <a:xfrm>
            <a:off x="5029200" y="3457575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08926" name="Text Box 30"/>
          <p:cNvSpPr txBox="1">
            <a:spLocks noChangeArrowheads="1"/>
          </p:cNvSpPr>
          <p:nvPr/>
        </p:nvSpPr>
        <p:spPr bwMode="auto">
          <a:xfrm>
            <a:off x="4495800" y="4081463"/>
            <a:ext cx="508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08927" name="Text Box 31"/>
          <p:cNvSpPr txBox="1">
            <a:spLocks noChangeArrowheads="1"/>
          </p:cNvSpPr>
          <p:nvPr/>
        </p:nvSpPr>
        <p:spPr bwMode="auto">
          <a:xfrm>
            <a:off x="3886200" y="4676775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08928" name="Text Box 32"/>
          <p:cNvSpPr txBox="1">
            <a:spLocks noChangeArrowheads="1"/>
          </p:cNvSpPr>
          <p:nvPr/>
        </p:nvSpPr>
        <p:spPr bwMode="auto">
          <a:xfrm>
            <a:off x="3276600" y="5057775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08929" name="Text Box 33"/>
          <p:cNvSpPr txBox="1">
            <a:spLocks noChangeArrowheads="1"/>
          </p:cNvSpPr>
          <p:nvPr/>
        </p:nvSpPr>
        <p:spPr bwMode="auto">
          <a:xfrm>
            <a:off x="5791200" y="3381375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08930" name="Text Box 34"/>
          <p:cNvSpPr txBox="1">
            <a:spLocks noChangeArrowheads="1"/>
          </p:cNvSpPr>
          <p:nvPr/>
        </p:nvSpPr>
        <p:spPr bwMode="auto">
          <a:xfrm>
            <a:off x="5105400" y="4067175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08931" name="Text Box 35"/>
          <p:cNvSpPr txBox="1">
            <a:spLocks noChangeArrowheads="1"/>
          </p:cNvSpPr>
          <p:nvPr/>
        </p:nvSpPr>
        <p:spPr bwMode="auto">
          <a:xfrm>
            <a:off x="4495800" y="4676775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08932" name="Text Box 36"/>
          <p:cNvSpPr txBox="1">
            <a:spLocks noChangeArrowheads="1"/>
          </p:cNvSpPr>
          <p:nvPr/>
        </p:nvSpPr>
        <p:spPr bwMode="auto">
          <a:xfrm>
            <a:off x="3810000" y="5057775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08933" name="Text Box 37"/>
          <p:cNvSpPr txBox="1">
            <a:spLocks noChangeArrowheads="1"/>
          </p:cNvSpPr>
          <p:nvPr/>
        </p:nvSpPr>
        <p:spPr bwMode="auto">
          <a:xfrm>
            <a:off x="2895600" y="5348288"/>
            <a:ext cx="508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08934" name="Text Box 38"/>
          <p:cNvSpPr txBox="1">
            <a:spLocks noChangeArrowheads="1"/>
          </p:cNvSpPr>
          <p:nvPr/>
        </p:nvSpPr>
        <p:spPr bwMode="auto">
          <a:xfrm>
            <a:off x="4114800" y="3074988"/>
            <a:ext cx="508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18</a:t>
            </a:r>
          </a:p>
        </p:txBody>
      </p:sp>
      <p:sp>
        <p:nvSpPr>
          <p:cNvPr id="208935" name="Text Box 39"/>
          <p:cNvSpPr txBox="1">
            <a:spLocks noChangeArrowheads="1"/>
          </p:cNvSpPr>
          <p:nvPr/>
        </p:nvSpPr>
        <p:spPr bwMode="auto">
          <a:xfrm>
            <a:off x="3886200" y="3303588"/>
            <a:ext cx="508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18</a:t>
            </a:r>
          </a:p>
        </p:txBody>
      </p:sp>
      <p:sp>
        <p:nvSpPr>
          <p:cNvPr id="208936" name="Text Box 40"/>
          <p:cNvSpPr txBox="1">
            <a:spLocks noChangeArrowheads="1"/>
          </p:cNvSpPr>
          <p:nvPr/>
        </p:nvSpPr>
        <p:spPr bwMode="auto">
          <a:xfrm>
            <a:off x="3581400" y="3684588"/>
            <a:ext cx="508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18</a:t>
            </a:r>
          </a:p>
        </p:txBody>
      </p:sp>
      <p:sp>
        <p:nvSpPr>
          <p:cNvPr id="208937" name="Text Box 41"/>
          <p:cNvSpPr txBox="1">
            <a:spLocks noChangeArrowheads="1"/>
          </p:cNvSpPr>
          <p:nvPr/>
        </p:nvSpPr>
        <p:spPr bwMode="auto">
          <a:xfrm>
            <a:off x="2971800" y="4219575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18</a:t>
            </a:r>
          </a:p>
        </p:txBody>
      </p:sp>
      <p:sp>
        <p:nvSpPr>
          <p:cNvPr id="208938" name="Text Box 42"/>
          <p:cNvSpPr txBox="1">
            <a:spLocks noChangeArrowheads="1"/>
          </p:cNvSpPr>
          <p:nvPr/>
        </p:nvSpPr>
        <p:spPr bwMode="auto">
          <a:xfrm>
            <a:off x="6705600" y="3076575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17</a:t>
            </a:r>
          </a:p>
        </p:txBody>
      </p:sp>
      <p:sp>
        <p:nvSpPr>
          <p:cNvPr id="208939" name="Text Box 43"/>
          <p:cNvSpPr txBox="1">
            <a:spLocks noChangeArrowheads="1"/>
          </p:cNvSpPr>
          <p:nvPr/>
        </p:nvSpPr>
        <p:spPr bwMode="auto">
          <a:xfrm>
            <a:off x="4800600" y="3379788"/>
            <a:ext cx="508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17</a:t>
            </a:r>
          </a:p>
        </p:txBody>
      </p:sp>
      <p:sp>
        <p:nvSpPr>
          <p:cNvPr id="208940" name="Text Box 44"/>
          <p:cNvSpPr txBox="1">
            <a:spLocks noChangeArrowheads="1"/>
          </p:cNvSpPr>
          <p:nvPr/>
        </p:nvSpPr>
        <p:spPr bwMode="auto">
          <a:xfrm>
            <a:off x="5737225" y="3286125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17</a:t>
            </a:r>
          </a:p>
        </p:txBody>
      </p:sp>
      <p:sp>
        <p:nvSpPr>
          <p:cNvPr id="208941" name="Text Box 45"/>
          <p:cNvSpPr txBox="1">
            <a:spLocks noChangeArrowheads="1"/>
          </p:cNvSpPr>
          <p:nvPr/>
        </p:nvSpPr>
        <p:spPr bwMode="auto">
          <a:xfrm>
            <a:off x="4038600" y="3457575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17</a:t>
            </a:r>
          </a:p>
        </p:txBody>
      </p:sp>
      <p:sp>
        <p:nvSpPr>
          <p:cNvPr id="208942" name="Text Box 46"/>
          <p:cNvSpPr txBox="1">
            <a:spLocks noChangeArrowheads="1"/>
          </p:cNvSpPr>
          <p:nvPr/>
        </p:nvSpPr>
        <p:spPr bwMode="auto">
          <a:xfrm>
            <a:off x="3200400" y="3609975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17</a:t>
            </a:r>
          </a:p>
        </p:txBody>
      </p:sp>
      <p:sp>
        <p:nvSpPr>
          <p:cNvPr id="208947" name="Text Box 51"/>
          <p:cNvSpPr txBox="1">
            <a:spLocks noChangeArrowheads="1"/>
          </p:cNvSpPr>
          <p:nvPr/>
        </p:nvSpPr>
        <p:spPr bwMode="auto">
          <a:xfrm>
            <a:off x="3200400" y="2921000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b="1">
                <a:solidFill>
                  <a:srgbClr val="FC3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08948" name="Text Box 52"/>
          <p:cNvSpPr txBox="1">
            <a:spLocks noChangeArrowheads="1"/>
          </p:cNvSpPr>
          <p:nvPr/>
        </p:nvSpPr>
        <p:spPr bwMode="auto">
          <a:xfrm>
            <a:off x="4178300" y="2921000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b="1">
                <a:solidFill>
                  <a:srgbClr val="FC3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18</a:t>
            </a:r>
          </a:p>
        </p:txBody>
      </p:sp>
      <p:sp>
        <p:nvSpPr>
          <p:cNvPr id="208949" name="Text Box 53"/>
          <p:cNvSpPr txBox="1">
            <a:spLocks noChangeArrowheads="1"/>
          </p:cNvSpPr>
          <p:nvPr/>
        </p:nvSpPr>
        <p:spPr bwMode="auto">
          <a:xfrm>
            <a:off x="6003925" y="2921000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b="1">
                <a:solidFill>
                  <a:srgbClr val="FC3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08950" name="Text Box 54"/>
          <p:cNvSpPr txBox="1">
            <a:spLocks noChangeArrowheads="1"/>
          </p:cNvSpPr>
          <p:nvPr/>
        </p:nvSpPr>
        <p:spPr bwMode="auto">
          <a:xfrm>
            <a:off x="6918325" y="2921000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b="1">
                <a:solidFill>
                  <a:srgbClr val="FC3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17</a:t>
            </a:r>
          </a:p>
        </p:txBody>
      </p:sp>
      <p:sp>
        <p:nvSpPr>
          <p:cNvPr id="208951" name="Text Box 55"/>
          <p:cNvSpPr txBox="1">
            <a:spLocks noChangeArrowheads="1"/>
          </p:cNvSpPr>
          <p:nvPr/>
        </p:nvSpPr>
        <p:spPr bwMode="auto">
          <a:xfrm>
            <a:off x="5092700" y="2921000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b="1">
                <a:solidFill>
                  <a:srgbClr val="FC3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151604" name="Line 56"/>
          <p:cNvSpPr>
            <a:spLocks noChangeShapeType="1"/>
          </p:cNvSpPr>
          <p:nvPr/>
        </p:nvSpPr>
        <p:spPr bwMode="auto">
          <a:xfrm>
            <a:off x="2971800" y="3276600"/>
            <a:ext cx="1295400" cy="220980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8956" name="Text Box 60"/>
          <p:cNvSpPr txBox="1">
            <a:spLocks noChangeArrowheads="1"/>
          </p:cNvSpPr>
          <p:nvPr/>
        </p:nvSpPr>
        <p:spPr bwMode="auto">
          <a:xfrm>
            <a:off x="2422525" y="3455988"/>
            <a:ext cx="2322513" cy="519112"/>
          </a:xfrm>
          <a:prstGeom prst="rect">
            <a:avLst/>
          </a:prstGeom>
          <a:solidFill>
            <a:srgbClr val="FF876B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u="sng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Stem </a:t>
            </a: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         </a:t>
            </a:r>
            <a:r>
              <a:rPr kumimoji="0" lang="en-US" altLang="zh-TW" u="sng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Leaf</a:t>
            </a:r>
            <a:endParaRPr kumimoji="0" lang="en-US" altLang="zh-TW"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</a:endParaRPr>
          </a:p>
        </p:txBody>
      </p:sp>
      <p:sp>
        <p:nvSpPr>
          <p:cNvPr id="151607" name="AutoShape 76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20000" y="6172200"/>
            <a:ext cx="457200" cy="457200"/>
          </a:xfrm>
          <a:prstGeom prst="actionButtonReturn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8973" name="Text Box 77"/>
          <p:cNvSpPr txBox="1">
            <a:spLocks noChangeArrowheads="1"/>
          </p:cNvSpPr>
          <p:nvPr/>
        </p:nvSpPr>
        <p:spPr bwMode="auto">
          <a:xfrm>
            <a:off x="2335213" y="2924175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08905" name="Text Box 9"/>
          <p:cNvSpPr txBox="1">
            <a:spLocks noChangeArrowheads="1"/>
          </p:cNvSpPr>
          <p:nvPr/>
        </p:nvSpPr>
        <p:spPr bwMode="auto">
          <a:xfrm>
            <a:off x="2332038" y="2908300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b="1">
                <a:solidFill>
                  <a:srgbClr val="FC3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90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"/>
                            </p:stCondLst>
                            <p:childTnLst>
                              <p:par>
                                <p:cTn id="1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"/>
                            </p:stCondLst>
                            <p:childTnLst>
                              <p:par>
                                <p:cTn id="1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"/>
                            </p:stCondLst>
                            <p:childTnLst>
                              <p:par>
                                <p:cTn id="1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94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"/>
                            </p:stCondLst>
                            <p:childTnLst>
                              <p:par>
                                <p:cTn id="3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"/>
                            </p:stCondLst>
                            <p:childTnLst>
                              <p:par>
                                <p:cTn id="3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"/>
                            </p:stCondLst>
                            <p:childTnLst>
                              <p:par>
                                <p:cTn id="3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"/>
                            </p:stCondLst>
                            <p:childTnLst>
                              <p:par>
                                <p:cTn id="4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94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"/>
                            </p:stCondLst>
                            <p:childTnLst>
                              <p:par>
                                <p:cTn id="5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"/>
                            </p:stCondLst>
                            <p:childTnLst>
                              <p:par>
                                <p:cTn id="5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"/>
                            </p:stCondLst>
                            <p:childTnLst>
                              <p:par>
                                <p:cTn id="5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95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"/>
                            </p:stCondLst>
                            <p:childTnLst>
                              <p:par>
                                <p:cTn id="7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"/>
                            </p:stCondLst>
                            <p:childTnLst>
                              <p:par>
                                <p:cTn id="7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25"/>
                            </p:stCondLst>
                            <p:childTnLst>
                              <p:par>
                                <p:cTn id="7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"/>
                            </p:stCondLst>
                            <p:childTnLst>
                              <p:par>
                                <p:cTn id="8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75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94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"/>
                            </p:stCondLst>
                            <p:childTnLst>
                              <p:par>
                                <p:cTn id="9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"/>
                            </p:stCondLst>
                            <p:childTnLst>
                              <p:par>
                                <p:cTn id="9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25"/>
                            </p:stCondLst>
                            <p:childTnLst>
                              <p:par>
                                <p:cTn id="9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00"/>
                            </p:stCondLst>
                            <p:childTnLst>
                              <p:par>
                                <p:cTn id="10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75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95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5"/>
                            </p:stCondLst>
                            <p:childTnLst>
                              <p:par>
                                <p:cTn id="11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"/>
                            </p:stCondLst>
                            <p:childTnLst>
                              <p:par>
                                <p:cTn id="11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25"/>
                            </p:stCondLst>
                            <p:childTnLst>
                              <p:par>
                                <p:cTn id="11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00"/>
                            </p:stCondLst>
                            <p:childTnLst>
                              <p:par>
                                <p:cTn id="11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75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12" grpId="0" autoUpdateAnimBg="0"/>
      <p:bldP spid="208913" grpId="0" autoUpdateAnimBg="0"/>
      <p:bldP spid="208914" grpId="0" autoUpdateAnimBg="0"/>
      <p:bldP spid="208915" grpId="0" autoUpdateAnimBg="0"/>
      <p:bldP spid="208916" grpId="0" autoUpdateAnimBg="0"/>
      <p:bldP spid="208917" grpId="0" autoUpdateAnimBg="0"/>
      <p:bldP spid="208918" grpId="0" autoUpdateAnimBg="0"/>
      <p:bldP spid="208919" grpId="0" autoUpdateAnimBg="0"/>
      <p:bldP spid="208920" grpId="0" autoUpdateAnimBg="0"/>
      <p:bldP spid="208921" grpId="0" autoUpdateAnimBg="0"/>
      <p:bldP spid="208922" grpId="0" autoUpdateAnimBg="0"/>
      <p:bldP spid="208923" grpId="0" autoUpdateAnimBg="0"/>
      <p:bldP spid="208924" grpId="0" autoUpdateAnimBg="0"/>
      <p:bldP spid="208925" grpId="0" autoUpdateAnimBg="0"/>
      <p:bldP spid="208926" grpId="0" autoUpdateAnimBg="0"/>
      <p:bldP spid="208927" grpId="0" autoUpdateAnimBg="0"/>
      <p:bldP spid="208928" grpId="0" autoUpdateAnimBg="0"/>
      <p:bldP spid="208929" grpId="0" autoUpdateAnimBg="0"/>
      <p:bldP spid="208930" grpId="0" autoUpdateAnimBg="0"/>
      <p:bldP spid="208931" grpId="0" autoUpdateAnimBg="0"/>
      <p:bldP spid="208932" grpId="0" autoUpdateAnimBg="0"/>
      <p:bldP spid="208933" grpId="0" autoUpdateAnimBg="0"/>
      <p:bldP spid="208934" grpId="0" autoUpdateAnimBg="0"/>
      <p:bldP spid="208935" grpId="0" autoUpdateAnimBg="0"/>
      <p:bldP spid="208936" grpId="0" autoUpdateAnimBg="0"/>
      <p:bldP spid="208937" grpId="0" autoUpdateAnimBg="0"/>
      <p:bldP spid="208938" grpId="0" autoUpdateAnimBg="0"/>
      <p:bldP spid="208939" grpId="0" autoUpdateAnimBg="0"/>
      <p:bldP spid="208940" grpId="0" autoUpdateAnimBg="0"/>
      <p:bldP spid="208941" grpId="0" autoUpdateAnimBg="0"/>
      <p:bldP spid="208942" grpId="0" autoUpdateAnimBg="0"/>
      <p:bldP spid="208947" grpId="0" autoUpdateAnimBg="0"/>
      <p:bldP spid="208948" grpId="0" autoUpdateAnimBg="0"/>
      <p:bldP spid="208949" grpId="0" autoUpdateAnimBg="0"/>
      <p:bldP spid="208950" grpId="0" autoUpdateAnimBg="0"/>
      <p:bldP spid="208951" grpId="0" autoUpdateAnimBg="0"/>
      <p:bldP spid="208905" grpId="0" autoUpdateAnimBg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20" name="Rectangle 76"/>
          <p:cNvSpPr>
            <a:spLocks noGrp="1" noChangeArrowheads="1"/>
          </p:cNvSpPr>
          <p:nvPr>
            <p:ph type="title"/>
          </p:nvPr>
        </p:nvSpPr>
        <p:spPr>
          <a:xfrm>
            <a:off x="395536" y="260648"/>
            <a:ext cx="8234114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Place All the Leafs</a:t>
            </a:r>
          </a:p>
        </p:txBody>
      </p:sp>
      <p:sp>
        <p:nvSpPr>
          <p:cNvPr id="152578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EDAC9A-2C88-41AA-BF40-F3B85B00BB8D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52579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083C1A66-E7D5-4567-B707-049AC36698B2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137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52580" name="Rectangle 2"/>
          <p:cNvSpPr>
            <a:spLocks noChangeArrowheads="1"/>
          </p:cNvSpPr>
          <p:nvPr/>
        </p:nvSpPr>
        <p:spPr bwMode="auto">
          <a:xfrm>
            <a:off x="468313" y="1628775"/>
            <a:ext cx="5715000" cy="2971800"/>
          </a:xfrm>
          <a:prstGeom prst="rect">
            <a:avLst/>
          </a:prstGeom>
          <a:solidFill>
            <a:srgbClr val="1C6A3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210947" name="Text Box 3"/>
          <p:cNvSpPr txBox="1">
            <a:spLocks noChangeArrowheads="1"/>
          </p:cNvSpPr>
          <p:nvPr/>
        </p:nvSpPr>
        <p:spPr bwMode="auto">
          <a:xfrm>
            <a:off x="3962400" y="1627188"/>
            <a:ext cx="4270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.2</a:t>
            </a:r>
          </a:p>
        </p:txBody>
      </p:sp>
      <p:sp>
        <p:nvSpPr>
          <p:cNvPr id="210948" name="Text Box 4"/>
          <p:cNvSpPr txBox="1">
            <a:spLocks noChangeArrowheads="1"/>
          </p:cNvSpPr>
          <p:nvPr/>
        </p:nvSpPr>
        <p:spPr bwMode="auto">
          <a:xfrm>
            <a:off x="3962400" y="1627188"/>
            <a:ext cx="4270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solidFill>
                  <a:srgbClr val="FC3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.2</a:t>
            </a:r>
          </a:p>
        </p:txBody>
      </p:sp>
      <p:sp>
        <p:nvSpPr>
          <p:cNvPr id="210949" name="Text Box 5"/>
          <p:cNvSpPr txBox="1">
            <a:spLocks noChangeArrowheads="1"/>
          </p:cNvSpPr>
          <p:nvPr/>
        </p:nvSpPr>
        <p:spPr bwMode="auto">
          <a:xfrm>
            <a:off x="1219200" y="1627188"/>
            <a:ext cx="4270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.1</a:t>
            </a:r>
          </a:p>
        </p:txBody>
      </p:sp>
      <p:sp>
        <p:nvSpPr>
          <p:cNvPr id="210950" name="Text Box 6"/>
          <p:cNvSpPr txBox="1">
            <a:spLocks noChangeArrowheads="1"/>
          </p:cNvSpPr>
          <p:nvPr/>
        </p:nvSpPr>
        <p:spPr bwMode="auto">
          <a:xfrm>
            <a:off x="2041525" y="1627188"/>
            <a:ext cx="4270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.8</a:t>
            </a:r>
          </a:p>
        </p:txBody>
      </p:sp>
      <p:sp>
        <p:nvSpPr>
          <p:cNvPr id="210951" name="Text Box 7"/>
          <p:cNvSpPr txBox="1">
            <a:spLocks noChangeArrowheads="1"/>
          </p:cNvSpPr>
          <p:nvPr/>
        </p:nvSpPr>
        <p:spPr bwMode="auto">
          <a:xfrm>
            <a:off x="3035300" y="1627188"/>
            <a:ext cx="4270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.0</a:t>
            </a:r>
          </a:p>
        </p:txBody>
      </p:sp>
      <p:sp>
        <p:nvSpPr>
          <p:cNvPr id="210952" name="Text Box 8"/>
          <p:cNvSpPr txBox="1">
            <a:spLocks noChangeArrowheads="1"/>
          </p:cNvSpPr>
          <p:nvPr/>
        </p:nvSpPr>
        <p:spPr bwMode="auto">
          <a:xfrm>
            <a:off x="4864100" y="1627188"/>
            <a:ext cx="4270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.5</a:t>
            </a:r>
          </a:p>
        </p:txBody>
      </p:sp>
      <p:sp>
        <p:nvSpPr>
          <p:cNvPr id="210954" name="Text Box 10"/>
          <p:cNvSpPr txBox="1">
            <a:spLocks noChangeArrowheads="1"/>
          </p:cNvSpPr>
          <p:nvPr/>
        </p:nvSpPr>
        <p:spPr bwMode="auto">
          <a:xfrm>
            <a:off x="1752600" y="1625600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10955" name="Text Box 11"/>
          <p:cNvSpPr txBox="1">
            <a:spLocks noChangeArrowheads="1"/>
          </p:cNvSpPr>
          <p:nvPr/>
        </p:nvSpPr>
        <p:spPr bwMode="auto">
          <a:xfrm>
            <a:off x="2730500" y="1625600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18</a:t>
            </a:r>
          </a:p>
        </p:txBody>
      </p:sp>
      <p:sp>
        <p:nvSpPr>
          <p:cNvPr id="210956" name="Text Box 12"/>
          <p:cNvSpPr txBox="1">
            <a:spLocks noChangeArrowheads="1"/>
          </p:cNvSpPr>
          <p:nvPr/>
        </p:nvSpPr>
        <p:spPr bwMode="auto">
          <a:xfrm>
            <a:off x="3644900" y="1625600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10957" name="Text Box 13"/>
          <p:cNvSpPr txBox="1">
            <a:spLocks noChangeArrowheads="1"/>
          </p:cNvSpPr>
          <p:nvPr/>
        </p:nvSpPr>
        <p:spPr bwMode="auto">
          <a:xfrm>
            <a:off x="4556125" y="1625600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10958" name="Text Box 14"/>
          <p:cNvSpPr txBox="1">
            <a:spLocks noChangeArrowheads="1"/>
          </p:cNvSpPr>
          <p:nvPr/>
        </p:nvSpPr>
        <p:spPr bwMode="auto">
          <a:xfrm>
            <a:off x="5470525" y="1625600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17</a:t>
            </a:r>
          </a:p>
        </p:txBody>
      </p:sp>
      <p:sp>
        <p:nvSpPr>
          <p:cNvPr id="210959" name="Text Box 15"/>
          <p:cNvSpPr txBox="1">
            <a:spLocks noChangeArrowheads="1"/>
          </p:cNvSpPr>
          <p:nvPr/>
        </p:nvSpPr>
        <p:spPr bwMode="auto">
          <a:xfrm>
            <a:off x="5778500" y="1627188"/>
            <a:ext cx="4270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.3</a:t>
            </a:r>
          </a:p>
        </p:txBody>
      </p:sp>
      <p:sp>
        <p:nvSpPr>
          <p:cNvPr id="210960" name="Text Box 16"/>
          <p:cNvSpPr txBox="1">
            <a:spLocks noChangeArrowheads="1"/>
          </p:cNvSpPr>
          <p:nvPr/>
        </p:nvSpPr>
        <p:spPr bwMode="auto">
          <a:xfrm>
            <a:off x="1203325" y="2576513"/>
            <a:ext cx="508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b="1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17</a:t>
            </a:r>
          </a:p>
        </p:txBody>
      </p:sp>
      <p:sp>
        <p:nvSpPr>
          <p:cNvPr id="210961" name="Text Box 17"/>
          <p:cNvSpPr txBox="1">
            <a:spLocks noChangeArrowheads="1"/>
          </p:cNvSpPr>
          <p:nvPr/>
        </p:nvSpPr>
        <p:spPr bwMode="auto">
          <a:xfrm>
            <a:off x="1203325" y="3302000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b="1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18</a:t>
            </a:r>
          </a:p>
        </p:txBody>
      </p:sp>
      <p:sp>
        <p:nvSpPr>
          <p:cNvPr id="210962" name="Text Box 18"/>
          <p:cNvSpPr txBox="1">
            <a:spLocks noChangeArrowheads="1"/>
          </p:cNvSpPr>
          <p:nvPr/>
        </p:nvSpPr>
        <p:spPr bwMode="auto">
          <a:xfrm>
            <a:off x="1203325" y="4051300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b="1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10970" name="Text Box 26"/>
          <p:cNvSpPr txBox="1">
            <a:spLocks noChangeArrowheads="1"/>
          </p:cNvSpPr>
          <p:nvPr/>
        </p:nvSpPr>
        <p:spPr bwMode="auto">
          <a:xfrm>
            <a:off x="990600" y="2162175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10989" name="Text Box 45"/>
          <p:cNvSpPr txBox="1">
            <a:spLocks noChangeArrowheads="1"/>
          </p:cNvSpPr>
          <p:nvPr/>
        </p:nvSpPr>
        <p:spPr bwMode="auto">
          <a:xfrm>
            <a:off x="2590800" y="2162175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17</a:t>
            </a:r>
          </a:p>
        </p:txBody>
      </p:sp>
      <p:sp>
        <p:nvSpPr>
          <p:cNvPr id="210991" name="Text Box 47"/>
          <p:cNvSpPr txBox="1">
            <a:spLocks noChangeArrowheads="1"/>
          </p:cNvSpPr>
          <p:nvPr/>
        </p:nvSpPr>
        <p:spPr bwMode="auto">
          <a:xfrm>
            <a:off x="2667000" y="4052888"/>
            <a:ext cx="3460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</a:t>
            </a:r>
          </a:p>
        </p:txBody>
      </p:sp>
      <p:sp>
        <p:nvSpPr>
          <p:cNvPr id="210992" name="Text Box 48"/>
          <p:cNvSpPr txBox="1">
            <a:spLocks noChangeArrowheads="1"/>
          </p:cNvSpPr>
          <p:nvPr/>
        </p:nvSpPr>
        <p:spPr bwMode="auto">
          <a:xfrm>
            <a:off x="3005138" y="4052888"/>
            <a:ext cx="3460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8</a:t>
            </a:r>
          </a:p>
        </p:txBody>
      </p:sp>
      <p:sp>
        <p:nvSpPr>
          <p:cNvPr id="210993" name="Text Box 49"/>
          <p:cNvSpPr txBox="1">
            <a:spLocks noChangeArrowheads="1"/>
          </p:cNvSpPr>
          <p:nvPr/>
        </p:nvSpPr>
        <p:spPr bwMode="auto">
          <a:xfrm>
            <a:off x="3352800" y="4052888"/>
            <a:ext cx="3460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2</a:t>
            </a:r>
          </a:p>
        </p:txBody>
      </p:sp>
      <p:sp>
        <p:nvSpPr>
          <p:cNvPr id="210994" name="Text Box 50"/>
          <p:cNvSpPr txBox="1">
            <a:spLocks noChangeArrowheads="1"/>
          </p:cNvSpPr>
          <p:nvPr/>
        </p:nvSpPr>
        <p:spPr bwMode="auto">
          <a:xfrm>
            <a:off x="3733800" y="4052888"/>
            <a:ext cx="3460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5</a:t>
            </a:r>
          </a:p>
        </p:txBody>
      </p:sp>
      <p:sp>
        <p:nvSpPr>
          <p:cNvPr id="152602" name="Line 56"/>
          <p:cNvSpPr>
            <a:spLocks noChangeShapeType="1"/>
          </p:cNvSpPr>
          <p:nvPr/>
        </p:nvSpPr>
        <p:spPr bwMode="auto">
          <a:xfrm>
            <a:off x="1524000" y="1981200"/>
            <a:ext cx="1295400" cy="220980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1001" name="Text Box 57"/>
          <p:cNvSpPr txBox="1">
            <a:spLocks noChangeArrowheads="1"/>
          </p:cNvSpPr>
          <p:nvPr/>
        </p:nvSpPr>
        <p:spPr bwMode="auto">
          <a:xfrm>
            <a:off x="2667000" y="3303588"/>
            <a:ext cx="3460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0</a:t>
            </a:r>
          </a:p>
        </p:txBody>
      </p:sp>
      <p:sp>
        <p:nvSpPr>
          <p:cNvPr id="211002" name="Text Box 58"/>
          <p:cNvSpPr txBox="1">
            <a:spLocks noChangeArrowheads="1"/>
          </p:cNvSpPr>
          <p:nvPr/>
        </p:nvSpPr>
        <p:spPr bwMode="auto">
          <a:xfrm>
            <a:off x="2667000" y="2541588"/>
            <a:ext cx="3460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3</a:t>
            </a:r>
          </a:p>
        </p:txBody>
      </p:sp>
      <p:sp>
        <p:nvSpPr>
          <p:cNvPr id="211004" name="Text Box 60"/>
          <p:cNvSpPr txBox="1">
            <a:spLocks noChangeArrowheads="1"/>
          </p:cNvSpPr>
          <p:nvPr/>
        </p:nvSpPr>
        <p:spPr bwMode="auto">
          <a:xfrm>
            <a:off x="974725" y="2160588"/>
            <a:ext cx="2322513" cy="519112"/>
          </a:xfrm>
          <a:prstGeom prst="rect">
            <a:avLst/>
          </a:prstGeom>
          <a:solidFill>
            <a:srgbClr val="FF876B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u="sng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Stem </a:t>
            </a: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         </a:t>
            </a:r>
            <a:r>
              <a:rPr kumimoji="0" lang="en-US" altLang="zh-TW" u="sng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Leaf</a:t>
            </a:r>
            <a:endParaRPr kumimoji="0" lang="en-US" altLang="zh-TW"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</a:endParaRPr>
          </a:p>
        </p:txBody>
      </p:sp>
      <p:sp>
        <p:nvSpPr>
          <p:cNvPr id="211005" name="Text Box 61"/>
          <p:cNvSpPr txBox="1">
            <a:spLocks noChangeArrowheads="1"/>
          </p:cNvSpPr>
          <p:nvPr/>
        </p:nvSpPr>
        <p:spPr bwMode="auto">
          <a:xfrm>
            <a:off x="1219200" y="1627188"/>
            <a:ext cx="4270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solidFill>
                  <a:srgbClr val="FC3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.1</a:t>
            </a:r>
          </a:p>
        </p:txBody>
      </p:sp>
      <p:sp>
        <p:nvSpPr>
          <p:cNvPr id="211009" name="Text Box 65"/>
          <p:cNvSpPr txBox="1">
            <a:spLocks noChangeArrowheads="1"/>
          </p:cNvSpPr>
          <p:nvPr/>
        </p:nvSpPr>
        <p:spPr bwMode="auto">
          <a:xfrm>
            <a:off x="2514600" y="3760788"/>
            <a:ext cx="4270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.1</a:t>
            </a:r>
          </a:p>
        </p:txBody>
      </p:sp>
      <p:sp>
        <p:nvSpPr>
          <p:cNvPr id="211010" name="Text Box 66"/>
          <p:cNvSpPr txBox="1">
            <a:spLocks noChangeArrowheads="1"/>
          </p:cNvSpPr>
          <p:nvPr/>
        </p:nvSpPr>
        <p:spPr bwMode="auto">
          <a:xfrm>
            <a:off x="2044700" y="1627188"/>
            <a:ext cx="4270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solidFill>
                  <a:srgbClr val="FC3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.8</a:t>
            </a:r>
          </a:p>
        </p:txBody>
      </p:sp>
      <p:sp>
        <p:nvSpPr>
          <p:cNvPr id="211011" name="Text Box 67"/>
          <p:cNvSpPr txBox="1">
            <a:spLocks noChangeArrowheads="1"/>
          </p:cNvSpPr>
          <p:nvPr/>
        </p:nvSpPr>
        <p:spPr bwMode="auto">
          <a:xfrm>
            <a:off x="3035300" y="1627188"/>
            <a:ext cx="4270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solidFill>
                  <a:srgbClr val="FC3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.0</a:t>
            </a:r>
          </a:p>
        </p:txBody>
      </p:sp>
      <p:sp>
        <p:nvSpPr>
          <p:cNvPr id="211012" name="AutoShape 68"/>
          <p:cNvSpPr>
            <a:spLocks noChangeArrowheads="1"/>
          </p:cNvSpPr>
          <p:nvPr/>
        </p:nvSpPr>
        <p:spPr bwMode="auto">
          <a:xfrm rot="4263079">
            <a:off x="1485900" y="2933700"/>
            <a:ext cx="2286000" cy="381000"/>
          </a:xfrm>
          <a:prstGeom prst="notchedRightArrow">
            <a:avLst>
              <a:gd name="adj1" fmla="val 30343"/>
              <a:gd name="adj2" fmla="val 90667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11013" name="AutoShape 69"/>
          <p:cNvSpPr>
            <a:spLocks noChangeArrowheads="1"/>
          </p:cNvSpPr>
          <p:nvPr/>
        </p:nvSpPr>
        <p:spPr bwMode="auto">
          <a:xfrm rot="6211306">
            <a:off x="2247900" y="2636838"/>
            <a:ext cx="1485900" cy="190500"/>
          </a:xfrm>
          <a:prstGeom prst="notchedRightArrow">
            <a:avLst>
              <a:gd name="adj1" fmla="val 50000"/>
              <a:gd name="adj2" fmla="val 195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11014" name="AutoShape 70"/>
          <p:cNvSpPr>
            <a:spLocks noChangeArrowheads="1"/>
          </p:cNvSpPr>
          <p:nvPr/>
        </p:nvSpPr>
        <p:spPr bwMode="auto">
          <a:xfrm rot="6258291">
            <a:off x="2781300" y="3009900"/>
            <a:ext cx="2133600" cy="228600"/>
          </a:xfrm>
          <a:prstGeom prst="notchedRightArrow">
            <a:avLst>
              <a:gd name="adj1" fmla="val 50000"/>
              <a:gd name="adj2" fmla="val 233333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11015" name="Text Box 71"/>
          <p:cNvSpPr txBox="1">
            <a:spLocks noChangeArrowheads="1"/>
          </p:cNvSpPr>
          <p:nvPr/>
        </p:nvSpPr>
        <p:spPr bwMode="auto">
          <a:xfrm>
            <a:off x="4864100" y="1627188"/>
            <a:ext cx="4270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solidFill>
                  <a:srgbClr val="FC3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.5</a:t>
            </a:r>
          </a:p>
        </p:txBody>
      </p:sp>
      <p:sp>
        <p:nvSpPr>
          <p:cNvPr id="211016" name="AutoShape 72"/>
          <p:cNvSpPr>
            <a:spLocks noChangeArrowheads="1"/>
          </p:cNvSpPr>
          <p:nvPr/>
        </p:nvSpPr>
        <p:spPr bwMode="auto">
          <a:xfrm rot="7067703">
            <a:off x="3341688" y="2995613"/>
            <a:ext cx="2209800" cy="215900"/>
          </a:xfrm>
          <a:prstGeom prst="notchedRightArrow">
            <a:avLst>
              <a:gd name="adj1" fmla="val 50000"/>
              <a:gd name="adj2" fmla="val 255882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11017" name="Text Box 73"/>
          <p:cNvSpPr txBox="1">
            <a:spLocks noChangeArrowheads="1"/>
          </p:cNvSpPr>
          <p:nvPr/>
        </p:nvSpPr>
        <p:spPr bwMode="auto">
          <a:xfrm>
            <a:off x="5778500" y="1627188"/>
            <a:ext cx="4270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>
                <a:solidFill>
                  <a:srgbClr val="FC3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.3</a:t>
            </a:r>
          </a:p>
        </p:txBody>
      </p:sp>
      <p:sp>
        <p:nvSpPr>
          <p:cNvPr id="211018" name="AutoShape 74"/>
          <p:cNvSpPr>
            <a:spLocks noChangeArrowheads="1"/>
          </p:cNvSpPr>
          <p:nvPr/>
        </p:nvSpPr>
        <p:spPr bwMode="auto">
          <a:xfrm rot="9987190">
            <a:off x="2971800" y="2286000"/>
            <a:ext cx="2925763" cy="228600"/>
          </a:xfrm>
          <a:prstGeom prst="notchedRightArrow">
            <a:avLst>
              <a:gd name="adj1" fmla="val 45056"/>
              <a:gd name="adj2" fmla="val 251706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3333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11019" name="Text Box 75"/>
          <p:cNvSpPr txBox="1">
            <a:spLocks noChangeArrowheads="1"/>
          </p:cNvSpPr>
          <p:nvPr/>
        </p:nvSpPr>
        <p:spPr bwMode="auto">
          <a:xfrm>
            <a:off x="914400" y="1600200"/>
            <a:ext cx="50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19</a:t>
            </a:r>
          </a:p>
        </p:txBody>
      </p:sp>
      <p:sp>
        <p:nvSpPr>
          <p:cNvPr id="211021" name="AutoShape 77"/>
          <p:cNvSpPr>
            <a:spLocks noChangeArrowheads="1"/>
          </p:cNvSpPr>
          <p:nvPr/>
        </p:nvSpPr>
        <p:spPr bwMode="auto">
          <a:xfrm rot="3567548">
            <a:off x="925512" y="2949576"/>
            <a:ext cx="2447925" cy="381000"/>
          </a:xfrm>
          <a:prstGeom prst="notchedRightArrow">
            <a:avLst>
              <a:gd name="adj1" fmla="val 30343"/>
              <a:gd name="adj2" fmla="val 97089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11003" name="Text Box 59"/>
          <p:cNvSpPr txBox="1">
            <a:spLocks noChangeArrowheads="1"/>
          </p:cNvSpPr>
          <p:nvPr/>
        </p:nvSpPr>
        <p:spPr bwMode="auto">
          <a:xfrm>
            <a:off x="4356100" y="2349500"/>
            <a:ext cx="4627563" cy="4341813"/>
          </a:xfrm>
          <a:prstGeom prst="rect">
            <a:avLst/>
          </a:prstGeom>
          <a:solidFill>
            <a:srgbClr val="6613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63500" dir="19387806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kumimoji="0" lang="en-US" altLang="zh-TW" sz="3200" u="sng">
                <a:effectLst>
                  <a:outerShdw blurRad="38100" dist="38100" dir="2700000" algn="tl">
                    <a:srgbClr val="000000"/>
                  </a:outerShdw>
                </a:effectLst>
              </a:rPr>
              <a:t>The complete display is:</a:t>
            </a:r>
          </a:p>
          <a:p>
            <a:pPr eaLnBrk="0" hangingPunct="0">
              <a:lnSpc>
                <a:spcPct val="70000"/>
              </a:lnSpc>
              <a:defRPr/>
            </a:pPr>
            <a:endParaRPr kumimoji="0" lang="en-US" altLang="zh-TW" sz="3200" u="sng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0" hangingPunct="0">
              <a:defRPr/>
            </a:pPr>
            <a:r>
              <a:rPr kumimoji="0" lang="en-US" altLang="zh-TW" sz="3200" u="sng">
                <a:effectLst>
                  <a:outerShdw blurRad="38100" dist="38100" dir="2700000" algn="tl">
                    <a:srgbClr val="000000"/>
                  </a:outerShdw>
                </a:effectLst>
              </a:rPr>
              <a:t>Stem	Leaf</a:t>
            </a:r>
          </a:p>
          <a:p>
            <a:pPr eaLnBrk="0" hangingPunct="0">
              <a:defRPr/>
            </a:pPr>
            <a:r>
              <a:rPr kumimoji="0"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17	623</a:t>
            </a:r>
          </a:p>
          <a:p>
            <a:pPr eaLnBrk="0" hangingPunct="0">
              <a:defRPr/>
            </a:pPr>
            <a:r>
              <a:rPr kumimoji="0"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18	4705147</a:t>
            </a:r>
          </a:p>
          <a:p>
            <a:pPr eaLnBrk="0" hangingPunct="0">
              <a:defRPr/>
            </a:pPr>
            <a:r>
              <a:rPr kumimoji="0"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19	1983627571</a:t>
            </a:r>
          </a:p>
          <a:p>
            <a:pPr eaLnBrk="0" hangingPunct="0">
              <a:defRPr/>
            </a:pPr>
            <a:r>
              <a:rPr kumimoji="0"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20	038</a:t>
            </a:r>
          </a:p>
          <a:p>
            <a:pPr eaLnBrk="0" hangingPunct="0">
              <a:defRPr/>
            </a:pPr>
            <a:r>
              <a:rPr kumimoji="0"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21	12204</a:t>
            </a:r>
          </a:p>
          <a:p>
            <a:pPr eaLnBrk="0" hangingPunct="0">
              <a:defRPr/>
            </a:pPr>
            <a:r>
              <a:rPr kumimoji="0"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22	12</a:t>
            </a:r>
            <a:endParaRPr kumimoji="0" lang="en-US" altLang="zh-TW" sz="3200" u="sng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100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110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21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75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10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10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"/>
                                            </p:cond>
                                          </p:stCondLst>
                                        </p:cTn>
                                        <p:tgtEl>
                                          <p:spTgt spid="21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10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10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"/>
                                            </p:cond>
                                          </p:stCondLst>
                                        </p:cTn>
                                        <p:tgtEl>
                                          <p:spTgt spid="21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10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4"/>
                                            </p:cond>
                                          </p:stCondLst>
                                        </p:cTn>
                                        <p:tgtEl>
                                          <p:spTgt spid="21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10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110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5"/>
                                            </p:cond>
                                          </p:stCondLst>
                                        </p:cTn>
                                        <p:tgtEl>
                                          <p:spTgt spid="21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10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2110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6"/>
                                            </p:cond>
                                          </p:stCondLst>
                                        </p:cTn>
                                        <p:tgtEl>
                                          <p:spTgt spid="21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6" dur="500"/>
                                        <p:tgtEl>
                                          <p:spTgt spid="21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8" grpId="0" autoUpdateAnimBg="0"/>
      <p:bldP spid="210991" grpId="0" autoUpdateAnimBg="0"/>
      <p:bldP spid="210992" grpId="0" autoUpdateAnimBg="0"/>
      <p:bldP spid="210993" grpId="0" autoUpdateAnimBg="0"/>
      <p:bldP spid="210994" grpId="0" autoUpdateAnimBg="0"/>
      <p:bldP spid="211001" grpId="0" autoUpdateAnimBg="0"/>
      <p:bldP spid="211002" grpId="0" autoUpdateAnimBg="0"/>
      <p:bldP spid="211005" grpId="0" autoUpdateAnimBg="0"/>
      <p:bldP spid="211009" grpId="0" autoUpdateAnimBg="0"/>
      <p:bldP spid="211010" grpId="0" autoUpdateAnimBg="0"/>
      <p:bldP spid="211011" grpId="0" autoUpdateAnimBg="0"/>
      <p:bldP spid="211012" grpId="0" animBg="1"/>
      <p:bldP spid="211013" grpId="0" animBg="1"/>
      <p:bldP spid="211014" grpId="0" animBg="1"/>
      <p:bldP spid="211015" grpId="0" autoUpdateAnimBg="0"/>
      <p:bldP spid="211016" grpId="0" animBg="1"/>
      <p:bldP spid="211017" grpId="0" autoUpdateAnimBg="0"/>
      <p:bldP spid="211018" grpId="0" animBg="1"/>
      <p:bldP spid="211021" grpId="0" animBg="1"/>
      <p:bldP spid="211003" grpId="0" animBg="1" autoUpdateAnimBg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4" name="Rectangle 4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162106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Sorting the Leafs</a:t>
            </a:r>
          </a:p>
        </p:txBody>
      </p:sp>
      <p:sp>
        <p:nvSpPr>
          <p:cNvPr id="153602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6317AB9-F6DF-4E7C-A03F-31DE7954D6FD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53603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7E81ED84-65DA-46AD-A479-7073AF58EAEB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138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09923" name="Text Box 3"/>
          <p:cNvSpPr txBox="1">
            <a:spLocks noChangeArrowheads="1"/>
          </p:cNvSpPr>
          <p:nvPr/>
        </p:nvSpPr>
        <p:spPr bwMode="auto">
          <a:xfrm>
            <a:off x="1905000" y="1676400"/>
            <a:ext cx="5410200" cy="4870450"/>
          </a:xfrm>
          <a:prstGeom prst="rect">
            <a:avLst/>
          </a:prstGeom>
          <a:solidFill>
            <a:srgbClr val="661300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63500" dir="19387806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kumimoji="0" lang="en-US" altLang="zh-TW" sz="3600" u="sng">
                <a:effectLst>
                  <a:outerShdw blurRad="38100" dist="38100" dir="2700000" algn="tl">
                    <a:srgbClr val="000000"/>
                  </a:outerShdw>
                </a:effectLst>
              </a:rPr>
              <a:t>The complete display is:</a:t>
            </a:r>
          </a:p>
          <a:p>
            <a:pPr eaLnBrk="0" hangingPunct="0">
              <a:lnSpc>
                <a:spcPct val="70000"/>
              </a:lnSpc>
              <a:defRPr/>
            </a:pPr>
            <a:endParaRPr kumimoji="0" lang="en-US" altLang="zh-TW" sz="3600" u="sng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0" hangingPunct="0">
              <a:defRPr/>
            </a:pPr>
            <a:r>
              <a:rPr kumimoji="0" lang="en-US" altLang="zh-TW" sz="3600" u="sng">
                <a:effectLst>
                  <a:outerShdw blurRad="38100" dist="38100" dir="2700000" algn="tl">
                    <a:srgbClr val="000000"/>
                  </a:outerShdw>
                </a:effectLst>
              </a:rPr>
              <a:t>Stem 	Leaf  </a:t>
            </a:r>
          </a:p>
          <a:p>
            <a:pPr eaLnBrk="0" hangingPunct="0">
              <a:defRPr/>
            </a:pP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17	 	236</a:t>
            </a:r>
          </a:p>
          <a:p>
            <a:pPr eaLnBrk="0" hangingPunct="0">
              <a:defRPr/>
            </a:pP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18		0144577</a:t>
            </a:r>
          </a:p>
          <a:p>
            <a:pPr eaLnBrk="0" hangingPunct="0">
              <a:defRPr/>
            </a:pP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19		11235677898</a:t>
            </a:r>
          </a:p>
          <a:p>
            <a:pPr eaLnBrk="0" hangingPunct="0">
              <a:defRPr/>
            </a:pP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20	  	038</a:t>
            </a:r>
          </a:p>
          <a:p>
            <a:pPr eaLnBrk="0" hangingPunct="0">
              <a:defRPr/>
            </a:pP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21		01224</a:t>
            </a:r>
          </a:p>
          <a:p>
            <a:pPr eaLnBrk="0" hangingPunct="0">
              <a:defRPr/>
            </a:pP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22		12</a:t>
            </a:r>
            <a:endParaRPr kumimoji="0" lang="en-US" altLang="zh-TW" sz="3600" u="sng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3606" name="AutoShape 5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20000" y="6172200"/>
            <a:ext cx="457200" cy="457200"/>
          </a:xfrm>
          <a:prstGeom prst="actionButtonReturn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9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3" grpId="0" animBg="1" autoUpdateAnimBg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0648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</a:t>
            </a:r>
          </a:p>
        </p:txBody>
      </p:sp>
      <p:sp>
        <p:nvSpPr>
          <p:cNvPr id="41369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981200"/>
            <a:ext cx="779145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Providing information concerning the monthly bills of new subscribers in the first month after signing on with a telephone company.</a:t>
            </a:r>
          </a:p>
        </p:txBody>
      </p:sp>
      <p:sp>
        <p:nvSpPr>
          <p:cNvPr id="154626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F58647D-DFEB-49BC-A463-55F1B4C0A8CC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5462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1CE11D09-BFCD-4EFB-85E0-093D9A7B130B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139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332656"/>
            <a:ext cx="8424862" cy="1152525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Calculations for Data</a:t>
            </a:r>
          </a:p>
        </p:txBody>
      </p:sp>
      <p:sp>
        <p:nvSpPr>
          <p:cNvPr id="281603" name="Rectangle 3"/>
          <p:cNvSpPr>
            <a:spLocks noGrp="1" noChangeArrowheads="1"/>
          </p:cNvSpPr>
          <p:nvPr>
            <p:ph idx="1"/>
          </p:nvPr>
        </p:nvSpPr>
        <p:spPr>
          <a:xfrm>
            <a:off x="86075" y="1417736"/>
            <a:ext cx="8964613" cy="4997450"/>
          </a:xfrm>
        </p:spPr>
        <p:txBody>
          <a:bodyPr/>
          <a:lstStyle/>
          <a:p>
            <a:pPr eaLnBrk="1" hangingPunct="1">
              <a:lnSpc>
                <a:spcPct val="95000"/>
              </a:lnSpc>
              <a:defRPr/>
            </a:pPr>
            <a:r>
              <a:rPr lang="en-US" altLang="zh-TW" sz="4000" dirty="0" smtClean="0"/>
              <a:t>All calculations are permitted on 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interval</a:t>
            </a:r>
            <a:r>
              <a:rPr lang="en-US" altLang="zh-TW" sz="4000" dirty="0" smtClean="0"/>
              <a:t> data.</a:t>
            </a:r>
          </a:p>
          <a:p>
            <a:pPr eaLnBrk="1" hangingPunct="1">
              <a:lnSpc>
                <a:spcPct val="95000"/>
              </a:lnSpc>
              <a:defRPr/>
            </a:pPr>
            <a:r>
              <a:rPr lang="en-US" altLang="zh-TW" sz="4000" dirty="0" smtClean="0"/>
              <a:t>Only calculations involving a </a:t>
            </a:r>
            <a:r>
              <a:rPr lang="en-US" altLang="zh-TW" sz="4000" b="1" dirty="0" smtClean="0">
                <a:solidFill>
                  <a:srgbClr val="FFFF00"/>
                </a:solidFill>
              </a:rPr>
              <a:t>ranking</a:t>
            </a:r>
            <a:r>
              <a:rPr lang="en-US" altLang="zh-TW" sz="4000" dirty="0" smtClean="0"/>
              <a:t> process are allowed for </a:t>
            </a:r>
            <a:r>
              <a:rPr lang="en-US" altLang="zh-TW" sz="4000" b="1" dirty="0" smtClean="0">
                <a:solidFill>
                  <a:srgbClr val="FFFF00"/>
                </a:solidFill>
              </a:rPr>
              <a:t>ordinal</a:t>
            </a:r>
            <a:r>
              <a:rPr lang="en-US" altLang="zh-TW" sz="4000" dirty="0" smtClean="0">
                <a:solidFill>
                  <a:srgbClr val="FFFF00"/>
                </a:solidFill>
              </a:rPr>
              <a:t> </a:t>
            </a:r>
            <a:r>
              <a:rPr lang="en-US" altLang="zh-TW" sz="4000" dirty="0" smtClean="0"/>
              <a:t>data.</a:t>
            </a:r>
          </a:p>
          <a:p>
            <a:pPr eaLnBrk="1" hangingPunct="1">
              <a:lnSpc>
                <a:spcPct val="95000"/>
              </a:lnSpc>
              <a:defRPr/>
            </a:pPr>
            <a:r>
              <a:rPr lang="en-US" altLang="zh-TW" sz="4000" dirty="0" smtClean="0"/>
              <a:t>No calculations are allowed for </a:t>
            </a:r>
            <a:r>
              <a:rPr lang="en-US" altLang="zh-TW" sz="4000" b="1" dirty="0" smtClean="0">
                <a:solidFill>
                  <a:srgbClr val="FF0000"/>
                </a:solidFill>
              </a:rPr>
              <a:t>nominal</a:t>
            </a:r>
            <a:r>
              <a:rPr lang="en-US" altLang="zh-TW" sz="4000" dirty="0" smtClean="0">
                <a:solidFill>
                  <a:srgbClr val="FC3000"/>
                </a:solidFill>
              </a:rPr>
              <a:t> </a:t>
            </a:r>
            <a:r>
              <a:rPr lang="en-US" altLang="zh-TW" sz="4000" dirty="0" smtClean="0"/>
              <a:t>(</a:t>
            </a:r>
            <a:r>
              <a:rPr lang="en-US" altLang="zh-TW" sz="4000" b="1" dirty="0">
                <a:solidFill>
                  <a:srgbClr val="FFFF00"/>
                </a:solidFill>
              </a:rPr>
              <a:t>ordinal</a:t>
            </a:r>
            <a:r>
              <a:rPr lang="en-US" altLang="zh-TW" sz="4000" dirty="0" smtClean="0"/>
              <a:t>) data, save </a:t>
            </a:r>
            <a:r>
              <a:rPr lang="en-US" altLang="zh-TW" sz="4000" b="1" dirty="0" smtClean="0">
                <a:solidFill>
                  <a:srgbClr val="FF0000"/>
                </a:solidFill>
              </a:rPr>
              <a:t>counting</a:t>
            </a:r>
            <a:r>
              <a:rPr lang="en-US" altLang="zh-TW" sz="4000" dirty="0" smtClean="0"/>
              <a:t> the number of observations in each category.</a:t>
            </a:r>
          </a:p>
        </p:txBody>
      </p:sp>
      <p:sp>
        <p:nvSpPr>
          <p:cNvPr id="37890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DDE7262-CE95-4957-AC79-ED898C7CA52D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3789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FD2EBB1D-F355-4071-8CBC-39BE1F606181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14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日期版面配置區 1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6135DE4-CDA6-4128-B5BA-F608BBE2E623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9460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EF15E2B7-0BEF-4693-A4B1-EB0D542372DC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140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4096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0350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Relative Frequencies</a:t>
            </a:r>
          </a:p>
        </p:txBody>
      </p:sp>
      <p:graphicFrame>
        <p:nvGraphicFramePr>
          <p:cNvPr id="194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480692"/>
              </p:ext>
            </p:extLst>
          </p:nvPr>
        </p:nvGraphicFramePr>
        <p:xfrm>
          <a:off x="107504" y="1557338"/>
          <a:ext cx="8928992" cy="455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5" name="工作表" r:id="rId3" imgW="3057525" imgH="1638300" progId="Excel.Sheet.8">
                  <p:embed/>
                </p:oleObj>
              </mc:Choice>
              <mc:Fallback>
                <p:oleObj name="工作表" r:id="rId3" imgW="3057525" imgH="1638300" progId="Excel.Shee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1557338"/>
                        <a:ext cx="8928992" cy="45529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3" name="AutoShape 7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56550" y="6237288"/>
            <a:ext cx="431800" cy="431800"/>
          </a:xfrm>
          <a:prstGeom prst="actionButtonReturn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日期版面配置區 1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65F9D48-0C60-4FC9-95A3-C84983292029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55651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7FB1827A-93B5-40C2-8E9B-8E619D11A31B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141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4075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60350"/>
            <a:ext cx="8763000" cy="1655763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Cumulative Relative Frequencies</a:t>
            </a:r>
          </a:p>
        </p:txBody>
      </p:sp>
      <p:sp>
        <p:nvSpPr>
          <p:cNvPr id="40755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93813" y="1916113"/>
            <a:ext cx="7850187" cy="4465637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z="4800" dirty="0" smtClean="0"/>
              <a:t>Calculate </a:t>
            </a:r>
            <a:r>
              <a:rPr lang="en-US" altLang="zh-TW" sz="4800" b="1" i="1" dirty="0" smtClean="0">
                <a:solidFill>
                  <a:schemeClr val="folHlink"/>
                </a:solidFill>
              </a:rPr>
              <a:t>cumulative relative frequencies</a:t>
            </a:r>
            <a:r>
              <a:rPr lang="en-US" altLang="zh-TW" sz="4800" dirty="0" smtClean="0"/>
              <a:t> by adding the current class’ relative frequency to the previous class’ cumulative relative frequency.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日期版面配置區 1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F738060-75F8-4F9C-8997-1D6B9CB6E1CD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048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C4D56C66-5CEE-4FA2-8999-36D6049FC2A7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142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4106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0350"/>
            <a:ext cx="8229600" cy="172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Cumulative Relative Frequencies</a:t>
            </a:r>
          </a:p>
        </p:txBody>
      </p:sp>
      <p:graphicFrame>
        <p:nvGraphicFramePr>
          <p:cNvPr id="20482" name="Object 21"/>
          <p:cNvGraphicFramePr>
            <a:graphicFrameLocks noChangeAspect="1"/>
          </p:cNvGraphicFramePr>
          <p:nvPr/>
        </p:nvGraphicFramePr>
        <p:xfrm>
          <a:off x="250825" y="2060575"/>
          <a:ext cx="7345363" cy="403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9" name="工作表" r:id="rId3" imgW="4137529" imgH="1590972" progId="Excel.Sheet.8">
                  <p:embed/>
                </p:oleObj>
              </mc:Choice>
              <mc:Fallback>
                <p:oleObj name="工作表" r:id="rId3" imgW="4137529" imgH="1590972" progId="Excel.Sheet.8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060575"/>
                        <a:ext cx="7345363" cy="40322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29" name="Rectangle 6"/>
          <p:cNvSpPr>
            <a:spLocks noChangeArrowheads="1"/>
          </p:cNvSpPr>
          <p:nvPr/>
        </p:nvSpPr>
        <p:spPr bwMode="auto">
          <a:xfrm>
            <a:off x="4427538" y="2493963"/>
            <a:ext cx="649287" cy="35877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kumimoji="0" lang="zh-TW" altLang="en-US" sz="2400">
              <a:latin typeface="Times" pitchFamily="18" charset="0"/>
            </a:endParaRPr>
          </a:p>
        </p:txBody>
      </p:sp>
      <p:sp>
        <p:nvSpPr>
          <p:cNvPr id="410630" name="Rectangle 7"/>
          <p:cNvSpPr>
            <a:spLocks noChangeArrowheads="1"/>
          </p:cNvSpPr>
          <p:nvPr/>
        </p:nvSpPr>
        <p:spPr bwMode="auto">
          <a:xfrm>
            <a:off x="6659563" y="2493963"/>
            <a:ext cx="720725" cy="35877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kumimoji="0" lang="zh-TW" altLang="en-US" sz="2400">
              <a:latin typeface="Times" pitchFamily="18" charset="0"/>
            </a:endParaRPr>
          </a:p>
        </p:txBody>
      </p:sp>
      <p:sp>
        <p:nvSpPr>
          <p:cNvPr id="410631" name="Text Box 8"/>
          <p:cNvSpPr txBox="1">
            <a:spLocks noChangeArrowheads="1"/>
          </p:cNvSpPr>
          <p:nvPr/>
        </p:nvSpPr>
        <p:spPr bwMode="auto">
          <a:xfrm>
            <a:off x="7667625" y="2420938"/>
            <a:ext cx="1228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kumimoji="0" lang="en-US" altLang="zh-TW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first class</a:t>
            </a:r>
          </a:p>
        </p:txBody>
      </p:sp>
      <p:sp>
        <p:nvSpPr>
          <p:cNvPr id="410632" name="Rectangle 9"/>
          <p:cNvSpPr>
            <a:spLocks noChangeArrowheads="1"/>
          </p:cNvSpPr>
          <p:nvPr/>
        </p:nvSpPr>
        <p:spPr bwMode="auto">
          <a:xfrm>
            <a:off x="4427538" y="2881313"/>
            <a:ext cx="649287" cy="360362"/>
          </a:xfrm>
          <a:prstGeom prst="rect">
            <a:avLst/>
          </a:prstGeom>
          <a:noFill/>
          <a:ln w="19050">
            <a:solidFill>
              <a:srgbClr val="3399FF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kumimoji="0" lang="zh-TW" altLang="en-US" sz="2400">
              <a:latin typeface="Times" pitchFamily="18" charset="0"/>
            </a:endParaRPr>
          </a:p>
        </p:txBody>
      </p:sp>
      <p:sp>
        <p:nvSpPr>
          <p:cNvPr id="410633" name="Rectangle 10"/>
          <p:cNvSpPr>
            <a:spLocks noChangeArrowheads="1"/>
          </p:cNvSpPr>
          <p:nvPr/>
        </p:nvSpPr>
        <p:spPr bwMode="auto">
          <a:xfrm>
            <a:off x="6659563" y="2897188"/>
            <a:ext cx="720725" cy="360362"/>
          </a:xfrm>
          <a:prstGeom prst="rect">
            <a:avLst/>
          </a:prstGeom>
          <a:noFill/>
          <a:ln w="19050">
            <a:solidFill>
              <a:srgbClr val="3399FF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kumimoji="0" lang="zh-TW" altLang="en-US" sz="2400">
              <a:latin typeface="Times" pitchFamily="18" charset="0"/>
            </a:endParaRPr>
          </a:p>
        </p:txBody>
      </p:sp>
      <p:sp>
        <p:nvSpPr>
          <p:cNvPr id="410634" name="Text Box 11"/>
          <p:cNvSpPr txBox="1">
            <a:spLocks noChangeArrowheads="1"/>
          </p:cNvSpPr>
          <p:nvPr/>
        </p:nvSpPr>
        <p:spPr bwMode="auto">
          <a:xfrm>
            <a:off x="7596188" y="2852738"/>
            <a:ext cx="1404937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kumimoji="0" lang="en-US" altLang="zh-TW" sz="2000">
                <a:solidFill>
                  <a:srgbClr val="3399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next class: .355+.185=.540</a:t>
            </a:r>
          </a:p>
        </p:txBody>
      </p:sp>
      <p:sp>
        <p:nvSpPr>
          <p:cNvPr id="410635" name="Line 12"/>
          <p:cNvSpPr>
            <a:spLocks noChangeShapeType="1"/>
          </p:cNvSpPr>
          <p:nvPr/>
        </p:nvSpPr>
        <p:spPr bwMode="auto">
          <a:xfrm flipH="1">
            <a:off x="5076825" y="2636838"/>
            <a:ext cx="1560513" cy="4318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410636" name="Line 13"/>
          <p:cNvSpPr>
            <a:spLocks noChangeShapeType="1"/>
          </p:cNvSpPr>
          <p:nvPr/>
        </p:nvSpPr>
        <p:spPr bwMode="auto">
          <a:xfrm>
            <a:off x="5076825" y="3068638"/>
            <a:ext cx="1600200" cy="0"/>
          </a:xfrm>
          <a:prstGeom prst="line">
            <a:avLst/>
          </a:prstGeom>
          <a:noFill/>
          <a:ln w="19050">
            <a:solidFill>
              <a:srgbClr val="3399FF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410637" name="Rectangle 14"/>
          <p:cNvSpPr>
            <a:spLocks noChangeArrowheads="1"/>
          </p:cNvSpPr>
          <p:nvPr/>
        </p:nvSpPr>
        <p:spPr bwMode="auto">
          <a:xfrm>
            <a:off x="6712040" y="4868863"/>
            <a:ext cx="719732" cy="360362"/>
          </a:xfrm>
          <a:prstGeom prst="rect">
            <a:avLst/>
          </a:prstGeom>
          <a:noFill/>
          <a:ln w="19050">
            <a:solidFill>
              <a:srgbClr val="3399FF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kumimoji="0" lang="zh-TW" altLang="en-US" sz="2400">
              <a:solidFill>
                <a:srgbClr val="0000FF"/>
              </a:solidFill>
              <a:latin typeface="Times" pitchFamily="18" charset="0"/>
            </a:endParaRPr>
          </a:p>
        </p:txBody>
      </p:sp>
      <p:sp>
        <p:nvSpPr>
          <p:cNvPr id="410638" name="Rectangle 15"/>
          <p:cNvSpPr>
            <a:spLocks noChangeArrowheads="1"/>
          </p:cNvSpPr>
          <p:nvPr/>
        </p:nvSpPr>
        <p:spPr bwMode="auto">
          <a:xfrm>
            <a:off x="4446588" y="5276850"/>
            <a:ext cx="649287" cy="36036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kumimoji="0" lang="zh-TW" altLang="en-US" sz="2400">
              <a:latin typeface="Times" pitchFamily="18" charset="0"/>
            </a:endParaRPr>
          </a:p>
        </p:txBody>
      </p:sp>
      <p:sp>
        <p:nvSpPr>
          <p:cNvPr id="410639" name="Rectangle 16"/>
          <p:cNvSpPr>
            <a:spLocks noChangeArrowheads="1"/>
          </p:cNvSpPr>
          <p:nvPr/>
        </p:nvSpPr>
        <p:spPr bwMode="auto">
          <a:xfrm>
            <a:off x="6732588" y="5229225"/>
            <a:ext cx="719732" cy="4318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kumimoji="0" lang="zh-TW" altLang="en-US" sz="2400">
              <a:latin typeface="Times" pitchFamily="18" charset="0"/>
            </a:endParaRPr>
          </a:p>
        </p:txBody>
      </p:sp>
      <p:sp>
        <p:nvSpPr>
          <p:cNvPr id="410640" name="Text Box 17"/>
          <p:cNvSpPr txBox="1">
            <a:spLocks noChangeArrowheads="1"/>
          </p:cNvSpPr>
          <p:nvPr/>
        </p:nvSpPr>
        <p:spPr bwMode="auto">
          <a:xfrm>
            <a:off x="7596188" y="5086350"/>
            <a:ext cx="1439862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kumimoji="0" lang="en-US" altLang="zh-TW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last class: .930+.070=1.00</a:t>
            </a:r>
          </a:p>
        </p:txBody>
      </p:sp>
      <p:sp>
        <p:nvSpPr>
          <p:cNvPr id="410641" name="Line 18"/>
          <p:cNvSpPr>
            <a:spLocks noChangeShapeType="1"/>
          </p:cNvSpPr>
          <p:nvPr/>
        </p:nvSpPr>
        <p:spPr bwMode="auto">
          <a:xfrm flipH="1">
            <a:off x="5148064" y="5157192"/>
            <a:ext cx="1562100" cy="431800"/>
          </a:xfrm>
          <a:prstGeom prst="line">
            <a:avLst/>
          </a:prstGeom>
          <a:noFill/>
          <a:ln w="19050">
            <a:solidFill>
              <a:srgbClr val="3399FF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410642" name="Line 19"/>
          <p:cNvSpPr>
            <a:spLocks noChangeShapeType="1"/>
          </p:cNvSpPr>
          <p:nvPr/>
        </p:nvSpPr>
        <p:spPr bwMode="auto">
          <a:xfrm>
            <a:off x="5148064" y="5589240"/>
            <a:ext cx="1600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0501" name="AutoShape 20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56550" y="6237288"/>
            <a:ext cx="431800" cy="431800"/>
          </a:xfrm>
          <a:prstGeom prst="actionButtonReturn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H="1">
            <a:off x="5076056" y="3068960"/>
            <a:ext cx="1562100" cy="431800"/>
          </a:xfrm>
          <a:prstGeom prst="line">
            <a:avLst/>
          </a:prstGeom>
          <a:noFill/>
          <a:ln w="19050">
            <a:solidFill>
              <a:srgbClr val="3399FF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2" name="Rectangle 9"/>
          <p:cNvSpPr>
            <a:spLocks noChangeArrowheads="1"/>
          </p:cNvSpPr>
          <p:nvPr/>
        </p:nvSpPr>
        <p:spPr bwMode="auto">
          <a:xfrm>
            <a:off x="4427984" y="3274710"/>
            <a:ext cx="649287" cy="360362"/>
          </a:xfrm>
          <a:prstGeom prst="rect">
            <a:avLst/>
          </a:prstGeom>
          <a:noFill/>
          <a:ln w="19050">
            <a:solidFill>
              <a:srgbClr val="3399FF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kumimoji="0" lang="zh-TW" altLang="en-US" sz="2400">
              <a:latin typeface="Times" pitchFamily="18" charset="0"/>
            </a:endParaRPr>
          </a:p>
        </p:txBody>
      </p:sp>
      <p:sp>
        <p:nvSpPr>
          <p:cNvPr id="23" name="Line 13"/>
          <p:cNvSpPr>
            <a:spLocks noChangeShapeType="1"/>
          </p:cNvSpPr>
          <p:nvPr/>
        </p:nvSpPr>
        <p:spPr bwMode="auto">
          <a:xfrm>
            <a:off x="5076056" y="3501008"/>
            <a:ext cx="1600200" cy="0"/>
          </a:xfrm>
          <a:prstGeom prst="line">
            <a:avLst/>
          </a:prstGeom>
          <a:noFill/>
          <a:ln w="19050">
            <a:solidFill>
              <a:srgbClr val="3399FF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6670506" y="3264436"/>
            <a:ext cx="720725" cy="360362"/>
          </a:xfrm>
          <a:prstGeom prst="rect">
            <a:avLst/>
          </a:prstGeom>
          <a:noFill/>
          <a:ln w="19050">
            <a:solidFill>
              <a:srgbClr val="3399FF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kumimoji="0" lang="zh-TW" altLang="en-US" sz="2400">
              <a:latin typeface="Times" pitchFamily="18" charset="0"/>
            </a:endParaRPr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 flipH="1">
            <a:off x="5098132" y="3501008"/>
            <a:ext cx="1562100" cy="431800"/>
          </a:xfrm>
          <a:prstGeom prst="line">
            <a:avLst/>
          </a:prstGeom>
          <a:noFill/>
          <a:ln w="19050">
            <a:solidFill>
              <a:srgbClr val="3399FF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4427984" y="3665572"/>
            <a:ext cx="649287" cy="360362"/>
          </a:xfrm>
          <a:prstGeom prst="rect">
            <a:avLst/>
          </a:prstGeom>
          <a:noFill/>
          <a:ln w="19050">
            <a:solidFill>
              <a:srgbClr val="3399FF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kumimoji="0" lang="zh-TW" altLang="en-US" sz="2400">
              <a:latin typeface="Times" pitchFamily="18" charset="0"/>
            </a:endParaRPr>
          </a:p>
        </p:txBody>
      </p:sp>
      <p:sp>
        <p:nvSpPr>
          <p:cNvPr id="27" name="Line 13"/>
          <p:cNvSpPr>
            <a:spLocks noChangeShapeType="1"/>
          </p:cNvSpPr>
          <p:nvPr/>
        </p:nvSpPr>
        <p:spPr bwMode="auto">
          <a:xfrm>
            <a:off x="5076056" y="3933056"/>
            <a:ext cx="1600200" cy="0"/>
          </a:xfrm>
          <a:prstGeom prst="line">
            <a:avLst/>
          </a:prstGeom>
          <a:noFill/>
          <a:ln w="19050">
            <a:solidFill>
              <a:srgbClr val="3399FF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8" name="Rectangle 10"/>
          <p:cNvSpPr>
            <a:spLocks noChangeArrowheads="1"/>
          </p:cNvSpPr>
          <p:nvPr/>
        </p:nvSpPr>
        <p:spPr bwMode="auto">
          <a:xfrm>
            <a:off x="6680225" y="3655298"/>
            <a:ext cx="720725" cy="360362"/>
          </a:xfrm>
          <a:prstGeom prst="rect">
            <a:avLst/>
          </a:prstGeom>
          <a:noFill/>
          <a:ln w="19050">
            <a:solidFill>
              <a:srgbClr val="3399FF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kumimoji="0" lang="zh-TW" altLang="en-US" sz="2400">
              <a:latin typeface="Times" pitchFamily="18" charset="0"/>
            </a:endParaRPr>
          </a:p>
        </p:txBody>
      </p:sp>
      <p:sp>
        <p:nvSpPr>
          <p:cNvPr id="29" name="Line 18"/>
          <p:cNvSpPr>
            <a:spLocks noChangeShapeType="1"/>
          </p:cNvSpPr>
          <p:nvPr/>
        </p:nvSpPr>
        <p:spPr bwMode="auto">
          <a:xfrm flipH="1">
            <a:off x="5096604" y="3953942"/>
            <a:ext cx="1562100" cy="431800"/>
          </a:xfrm>
          <a:prstGeom prst="line">
            <a:avLst/>
          </a:prstGeom>
          <a:noFill/>
          <a:ln w="19050">
            <a:solidFill>
              <a:srgbClr val="3399FF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4427984" y="4077072"/>
            <a:ext cx="649287" cy="360362"/>
          </a:xfrm>
          <a:prstGeom prst="rect">
            <a:avLst/>
          </a:prstGeom>
          <a:noFill/>
          <a:ln w="19050">
            <a:solidFill>
              <a:srgbClr val="3399FF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kumimoji="0" lang="zh-TW" altLang="en-US" sz="2400">
              <a:latin typeface="Times" pitchFamily="18" charset="0"/>
            </a:endParaRPr>
          </a:p>
        </p:txBody>
      </p:sp>
      <p:sp>
        <p:nvSpPr>
          <p:cNvPr id="31" name="Line 13"/>
          <p:cNvSpPr>
            <a:spLocks noChangeShapeType="1"/>
          </p:cNvSpPr>
          <p:nvPr/>
        </p:nvSpPr>
        <p:spPr bwMode="auto">
          <a:xfrm>
            <a:off x="5076056" y="4365104"/>
            <a:ext cx="1600200" cy="0"/>
          </a:xfrm>
          <a:prstGeom prst="line">
            <a:avLst/>
          </a:prstGeom>
          <a:noFill/>
          <a:ln w="19050">
            <a:solidFill>
              <a:srgbClr val="3399FF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32" name="Rectangle 10"/>
          <p:cNvSpPr>
            <a:spLocks noChangeArrowheads="1"/>
          </p:cNvSpPr>
          <p:nvPr/>
        </p:nvSpPr>
        <p:spPr bwMode="auto">
          <a:xfrm>
            <a:off x="6691144" y="4056202"/>
            <a:ext cx="720725" cy="360362"/>
          </a:xfrm>
          <a:prstGeom prst="rect">
            <a:avLst/>
          </a:prstGeom>
          <a:noFill/>
          <a:ln w="19050">
            <a:solidFill>
              <a:srgbClr val="3399FF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kumimoji="0" lang="zh-TW" altLang="en-US" sz="2400">
              <a:latin typeface="Times" pitchFamily="18" charset="0"/>
            </a:endParaRPr>
          </a:p>
        </p:txBody>
      </p:sp>
      <p:sp>
        <p:nvSpPr>
          <p:cNvPr id="33" name="Line 18"/>
          <p:cNvSpPr>
            <a:spLocks noChangeShapeType="1"/>
          </p:cNvSpPr>
          <p:nvPr/>
        </p:nvSpPr>
        <p:spPr bwMode="auto">
          <a:xfrm flipH="1">
            <a:off x="5067400" y="4344556"/>
            <a:ext cx="1562100" cy="431800"/>
          </a:xfrm>
          <a:prstGeom prst="line">
            <a:avLst/>
          </a:prstGeom>
          <a:noFill/>
          <a:ln w="19050">
            <a:solidFill>
              <a:srgbClr val="3399FF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4427984" y="4457660"/>
            <a:ext cx="649287" cy="360362"/>
          </a:xfrm>
          <a:prstGeom prst="rect">
            <a:avLst/>
          </a:prstGeom>
          <a:noFill/>
          <a:ln w="19050">
            <a:solidFill>
              <a:srgbClr val="3399FF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kumimoji="0" lang="zh-TW" altLang="en-US" sz="2400">
              <a:latin typeface="Times" pitchFamily="18" charset="0"/>
            </a:endParaRPr>
          </a:p>
        </p:txBody>
      </p:sp>
      <p:sp>
        <p:nvSpPr>
          <p:cNvPr id="35" name="Line 13"/>
          <p:cNvSpPr>
            <a:spLocks noChangeShapeType="1"/>
          </p:cNvSpPr>
          <p:nvPr/>
        </p:nvSpPr>
        <p:spPr bwMode="auto">
          <a:xfrm>
            <a:off x="5137790" y="4766330"/>
            <a:ext cx="1600200" cy="0"/>
          </a:xfrm>
          <a:prstGeom prst="line">
            <a:avLst/>
          </a:prstGeom>
          <a:noFill/>
          <a:ln w="19050">
            <a:solidFill>
              <a:srgbClr val="3399FF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6691144" y="4447386"/>
            <a:ext cx="720725" cy="360362"/>
          </a:xfrm>
          <a:prstGeom prst="rect">
            <a:avLst/>
          </a:prstGeom>
          <a:noFill/>
          <a:ln w="19050">
            <a:solidFill>
              <a:srgbClr val="3399FF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kumimoji="0" lang="zh-TW" altLang="en-US" sz="2400">
              <a:latin typeface="Times" pitchFamily="18" charset="0"/>
            </a:endParaRPr>
          </a:p>
        </p:txBody>
      </p:sp>
      <p:sp>
        <p:nvSpPr>
          <p:cNvPr id="37" name="Line 18"/>
          <p:cNvSpPr>
            <a:spLocks noChangeShapeType="1"/>
          </p:cNvSpPr>
          <p:nvPr/>
        </p:nvSpPr>
        <p:spPr bwMode="auto">
          <a:xfrm flipH="1">
            <a:off x="5148064" y="4725144"/>
            <a:ext cx="1562100" cy="431800"/>
          </a:xfrm>
          <a:prstGeom prst="line">
            <a:avLst/>
          </a:prstGeom>
          <a:noFill/>
          <a:ln w="19050">
            <a:solidFill>
              <a:srgbClr val="3399FF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38" name="Rectangle 9"/>
          <p:cNvSpPr>
            <a:spLocks noChangeArrowheads="1"/>
          </p:cNvSpPr>
          <p:nvPr/>
        </p:nvSpPr>
        <p:spPr bwMode="auto">
          <a:xfrm>
            <a:off x="4427984" y="4869160"/>
            <a:ext cx="649287" cy="360362"/>
          </a:xfrm>
          <a:prstGeom prst="rect">
            <a:avLst/>
          </a:prstGeom>
          <a:noFill/>
          <a:ln w="19050">
            <a:solidFill>
              <a:srgbClr val="3399FF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kumimoji="0" lang="zh-TW" altLang="en-US" sz="2400">
              <a:latin typeface="Times" pitchFamily="18" charset="0"/>
            </a:endParaRPr>
          </a:p>
        </p:txBody>
      </p:sp>
      <p:sp>
        <p:nvSpPr>
          <p:cNvPr id="39" name="Line 13"/>
          <p:cNvSpPr>
            <a:spLocks noChangeShapeType="1"/>
          </p:cNvSpPr>
          <p:nvPr/>
        </p:nvSpPr>
        <p:spPr bwMode="auto">
          <a:xfrm>
            <a:off x="5148064" y="5157192"/>
            <a:ext cx="1600200" cy="0"/>
          </a:xfrm>
          <a:prstGeom prst="line">
            <a:avLst/>
          </a:prstGeom>
          <a:noFill/>
          <a:ln w="19050">
            <a:solidFill>
              <a:srgbClr val="3399FF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0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10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0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10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10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10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0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10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500"/>
                            </p:stCondLst>
                            <p:childTnLst>
                              <p:par>
                                <p:cTn id="9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0"/>
                            </p:stCondLst>
                            <p:childTnLst>
                              <p:par>
                                <p:cTn id="10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500"/>
                            </p:stCondLst>
                            <p:childTnLst>
                              <p:par>
                                <p:cTn id="1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10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410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410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10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5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10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000"/>
                            </p:stCondLst>
                            <p:childTnLst>
                              <p:par>
                                <p:cTn id="1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10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29" grpId="0" animBg="1"/>
      <p:bldP spid="410630" grpId="0" animBg="1"/>
      <p:bldP spid="410631" grpId="0"/>
      <p:bldP spid="410632" grpId="0" animBg="1"/>
      <p:bldP spid="410633" grpId="0" animBg="1"/>
      <p:bldP spid="410634" grpId="0"/>
      <p:bldP spid="410637" grpId="0" animBg="1"/>
      <p:bldP spid="410638" grpId="0" animBg="1"/>
      <p:bldP spid="410639" grpId="0" animBg="1"/>
      <p:bldP spid="410640" grpId="0"/>
      <p:bldP spid="22" grpId="0" animBg="1"/>
      <p:bldP spid="24" grpId="0" animBg="1"/>
      <p:bldP spid="26" grpId="0" animBg="1"/>
      <p:bldP spid="28" grpId="0" animBg="1"/>
      <p:bldP spid="30" grpId="0" animBg="1"/>
      <p:bldP spid="32" grpId="0" animBg="1"/>
      <p:bldP spid="34" grpId="0" animBg="1"/>
      <p:bldP spid="36" grpId="0" animBg="1"/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2056"/>
          <p:cNvSpPr txBox="1">
            <a:spLocks noChangeArrowheads="1"/>
          </p:cNvSpPr>
          <p:nvPr/>
        </p:nvSpPr>
        <p:spPr bwMode="auto">
          <a:xfrm>
            <a:off x="4644008" y="2081811"/>
            <a:ext cx="4027487" cy="2147888"/>
          </a:xfrm>
          <a:prstGeom prst="rect">
            <a:avLst/>
          </a:prstGeom>
          <a:solidFill>
            <a:srgbClr val="7D00E4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53882" dir="189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b="1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Computer  </a:t>
            </a:r>
            <a:r>
              <a:rPr kumimoji="0" lang="en-US" altLang="zh-TW" b="1" u="sng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    Brand</a:t>
            </a:r>
            <a:endParaRPr kumimoji="0" lang="en-US" altLang="zh-TW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eaLnBrk="0" hangingPunct="0">
              <a:defRPr/>
            </a:pPr>
            <a:r>
              <a:rPr kumimoji="0"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	1</a:t>
            </a: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		</a:t>
            </a:r>
            <a:r>
              <a:rPr kumimoji="0"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Mac</a:t>
            </a:r>
            <a:endParaRPr kumimoji="0" lang="en-US" altLang="zh-TW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eaLnBrk="0" hangingPunct="0">
              <a:defRPr/>
            </a:pPr>
            <a:r>
              <a:rPr kumimoji="0"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	2</a:t>
            </a: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		Dell</a:t>
            </a:r>
          </a:p>
          <a:p>
            <a:pPr eaLnBrk="0" hangingPunct="0">
              <a:defRPr/>
            </a:pPr>
            <a:r>
              <a:rPr kumimoji="0"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	3</a:t>
            </a: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		</a:t>
            </a:r>
            <a:r>
              <a:rPr kumimoji="0"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Mac</a:t>
            </a:r>
            <a:endParaRPr kumimoji="0" lang="en-US" altLang="zh-TW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eaLnBrk="0" hangingPunct="0">
              <a:lnSpc>
                <a:spcPct val="80000"/>
              </a:lnSpc>
              <a:defRPr/>
            </a:pPr>
            <a:r>
              <a:rPr kumimoji="0"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	.</a:t>
            </a: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		.</a:t>
            </a:r>
          </a:p>
          <a:p>
            <a:pPr eaLnBrk="0" hangingPunct="0">
              <a:lnSpc>
                <a:spcPct val="60000"/>
              </a:lnSpc>
              <a:defRPr/>
            </a:pPr>
            <a:r>
              <a:rPr kumimoji="0"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	.</a:t>
            </a: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		.	</a:t>
            </a:r>
          </a:p>
        </p:txBody>
      </p:sp>
      <p:sp>
        <p:nvSpPr>
          <p:cNvPr id="119817" name="Rectangle 9"/>
          <p:cNvSpPr>
            <a:spLocks noGrp="1" noChangeArrowheads="1"/>
          </p:cNvSpPr>
          <p:nvPr>
            <p:ph type="title"/>
          </p:nvPr>
        </p:nvSpPr>
        <p:spPr>
          <a:xfrm>
            <a:off x="152400" y="341784"/>
            <a:ext cx="86677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Types of Data - Examples</a:t>
            </a:r>
          </a:p>
        </p:txBody>
      </p:sp>
      <p:sp>
        <p:nvSpPr>
          <p:cNvPr id="38914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8A481D6-F54C-46BD-87D3-946450E046E1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38915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3CF42193-FAD5-418C-A1DC-D95F0946CE2F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19811" name="Text Box 3"/>
          <p:cNvSpPr txBox="1">
            <a:spLocks noChangeArrowheads="1"/>
          </p:cNvSpPr>
          <p:nvPr/>
        </p:nvSpPr>
        <p:spPr bwMode="auto">
          <a:xfrm>
            <a:off x="468313" y="1412875"/>
            <a:ext cx="3190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sz="3600" b="1" u="sng">
                <a:effectLst>
                  <a:outerShdw blurRad="38100" dist="38100" dir="2700000" algn="tl">
                    <a:srgbClr val="000000"/>
                  </a:outerShdw>
                </a:effectLst>
              </a:rPr>
              <a:t>Interval data</a:t>
            </a:r>
          </a:p>
        </p:txBody>
      </p:sp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827088" y="2133600"/>
            <a:ext cx="2541587" cy="2246313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71842" dir="189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b="1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Age</a:t>
            </a:r>
            <a:r>
              <a:rPr kumimoji="0" lang="en-US" altLang="zh-TW" b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-</a:t>
            </a:r>
            <a:r>
              <a:rPr kumimoji="0" lang="en-US" altLang="zh-TW" b="1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income</a:t>
            </a:r>
            <a:endParaRPr kumimoji="0" lang="en-US" altLang="zh-TW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eaLnBrk="0" hangingPunct="0">
              <a:defRPr/>
            </a:pP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55	75000</a:t>
            </a:r>
          </a:p>
          <a:p>
            <a:pPr eaLnBrk="0" hangingPunct="0">
              <a:defRPr/>
            </a:pP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42	68000</a:t>
            </a:r>
          </a:p>
          <a:p>
            <a:pPr eaLnBrk="0" hangingPunct="0">
              <a:defRPr/>
            </a:pPr>
            <a:r>
              <a:rPr kumimoji="0" lang="en-US" altLang="zh-TW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.	.</a:t>
            </a:r>
          </a:p>
          <a:p>
            <a:pPr eaLnBrk="0" hangingPunct="0">
              <a:defRPr/>
            </a:pPr>
            <a:r>
              <a:rPr kumimoji="0" lang="en-US" altLang="zh-TW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.	.</a:t>
            </a:r>
            <a:endParaRPr kumimoji="0" lang="en-US" altLang="zh-TW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119813" name="Text Box 5"/>
          <p:cNvSpPr txBox="1">
            <a:spLocks noChangeArrowheads="1"/>
          </p:cNvSpPr>
          <p:nvPr/>
        </p:nvSpPr>
        <p:spPr bwMode="auto">
          <a:xfrm>
            <a:off x="4859338" y="1341438"/>
            <a:ext cx="32543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sz="3600" b="1" u="sng">
                <a:effectLst>
                  <a:outerShdw blurRad="38100" dist="38100" dir="2700000" algn="tl">
                    <a:srgbClr val="000000"/>
                  </a:outerShdw>
                </a:effectLst>
              </a:rPr>
              <a:t>Nominal data</a:t>
            </a:r>
          </a:p>
        </p:txBody>
      </p:sp>
      <p:sp>
        <p:nvSpPr>
          <p:cNvPr id="119814" name="Text Box 6"/>
          <p:cNvSpPr txBox="1">
            <a:spLocks noChangeArrowheads="1"/>
          </p:cNvSpPr>
          <p:nvPr/>
        </p:nvSpPr>
        <p:spPr bwMode="auto">
          <a:xfrm>
            <a:off x="4002249" y="2126446"/>
            <a:ext cx="4968552" cy="2862322"/>
          </a:xfrm>
          <a:prstGeom prst="rect">
            <a:avLst/>
          </a:prstGeom>
          <a:solidFill>
            <a:srgbClr val="1C6A3F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3300"/>
            </a:outerShdw>
          </a:effec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kumimoji="0"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With nominal data, all we can do is to calculate the proportion of data that falls into each category.</a:t>
            </a:r>
            <a:endParaRPr kumimoji="0" lang="zh-TW" altLang="en-US" sz="36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119815" name="Rectangle 7"/>
          <p:cNvSpPr>
            <a:spLocks noChangeArrowheads="1"/>
          </p:cNvSpPr>
          <p:nvPr/>
        </p:nvSpPr>
        <p:spPr bwMode="auto">
          <a:xfrm>
            <a:off x="3626296" y="5085184"/>
            <a:ext cx="5410200" cy="1219200"/>
          </a:xfrm>
          <a:prstGeom prst="rect">
            <a:avLst/>
          </a:prstGeom>
          <a:solidFill>
            <a:srgbClr val="7D00E4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63500" dir="19387806" algn="ctr" rotWithShape="0">
              <a:schemeClr val="tx1"/>
            </a:outerShdw>
          </a:effectLst>
        </p:spPr>
        <p:txBody>
          <a:bodyPr wrap="none" anchor="ctr"/>
          <a:lstStyle/>
          <a:p>
            <a:pPr eaLnBrk="0" hangingPunct="0">
              <a:defRPr/>
            </a:pPr>
            <a:r>
              <a:rPr kumimoji="0" lang="en-US" altLang="zh-TW" sz="2400" b="1" u="sng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Mac       </a:t>
            </a:r>
            <a:r>
              <a:rPr kumimoji="0" lang="en-US" altLang="zh-TW" sz="2400" b="1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Dell      </a:t>
            </a:r>
            <a:r>
              <a:rPr kumimoji="0" lang="en-US" altLang="zh-TW" sz="2400" b="1" u="sng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    HP        Other          Total</a:t>
            </a:r>
            <a:endParaRPr kumimoji="0" lang="en-US" altLang="zh-TW" sz="2400" b="1" u="sng" dirty="0"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</a:endParaRPr>
          </a:p>
          <a:p>
            <a:pPr eaLnBrk="0" hangingPunct="0">
              <a:defRPr/>
            </a:pP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 </a:t>
            </a: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25	  </a:t>
            </a:r>
            <a:r>
              <a:rPr kumimoji="0"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11         8</a:t>
            </a: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	        </a:t>
            </a:r>
            <a:r>
              <a:rPr kumimoji="0"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6</a:t>
            </a: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	</a:t>
            </a:r>
            <a:r>
              <a:rPr kumimoji="0"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50</a:t>
            </a:r>
          </a:p>
          <a:p>
            <a:pPr eaLnBrk="0" hangingPunct="0">
              <a:defRPr/>
            </a:pP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50%   </a:t>
            </a:r>
            <a:r>
              <a:rPr kumimoji="0"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22</a:t>
            </a: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%     </a:t>
            </a:r>
            <a:r>
              <a:rPr kumimoji="0"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16</a:t>
            </a: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%      </a:t>
            </a:r>
            <a:r>
              <a:rPr kumimoji="0"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12%      100%</a:t>
            </a:r>
            <a:endParaRPr kumimoji="0" lang="en-US" altLang="zh-TW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119816" name="Text Box 8"/>
          <p:cNvSpPr txBox="1">
            <a:spLocks noChangeArrowheads="1"/>
          </p:cNvSpPr>
          <p:nvPr/>
        </p:nvSpPr>
        <p:spPr bwMode="auto">
          <a:xfrm>
            <a:off x="107950" y="4191000"/>
            <a:ext cx="3455988" cy="2246313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71842" dir="189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kumimoji="0" lang="en-US" altLang="zh-TW" b="1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Age</a:t>
            </a:r>
            <a:r>
              <a:rPr kumimoji="0" lang="en-US" altLang="zh-TW" b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-</a:t>
            </a:r>
            <a:r>
              <a:rPr kumimoji="0" lang="en-US" altLang="zh-TW" b="1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 </a:t>
            </a:r>
            <a:r>
              <a:rPr kumimoji="0" lang="en-US" altLang="zh-TW" b="1" u="sng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Avg</a:t>
            </a:r>
            <a:r>
              <a:rPr kumimoji="0" lang="en-US" altLang="zh-TW" b="1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income</a:t>
            </a:r>
            <a:endParaRPr kumimoji="0" lang="en-US" altLang="zh-TW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eaLnBrk="0" hangingPunct="0">
              <a:defRPr/>
            </a:pP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0-20	   </a:t>
            </a:r>
            <a:r>
              <a:rPr kumimoji="0"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   20000</a:t>
            </a:r>
            <a:endParaRPr kumimoji="0" lang="en-US" altLang="zh-TW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eaLnBrk="0" hangingPunct="0">
              <a:defRPr/>
            </a:pP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21-30	   </a:t>
            </a:r>
            <a:r>
              <a:rPr kumimoji="0"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   35000</a:t>
            </a:r>
            <a:endParaRPr kumimoji="0" lang="en-US" altLang="zh-TW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eaLnBrk="0" hangingPunct="0">
              <a:defRPr/>
            </a:pPr>
            <a:r>
              <a:rPr kumimoji="0" lang="en-US" altLang="zh-TW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.	     </a:t>
            </a:r>
            <a:r>
              <a:rPr kumimoji="0" lang="en-US" altLang="zh-TW" sz="32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  .</a:t>
            </a:r>
            <a:endParaRPr kumimoji="0" lang="en-US" altLang="zh-TW" sz="32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eaLnBrk="0" hangingPunct="0">
              <a:defRPr/>
            </a:pPr>
            <a:r>
              <a:rPr kumimoji="0" lang="en-US" altLang="zh-TW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.	     </a:t>
            </a:r>
            <a:r>
              <a:rPr kumimoji="0" lang="en-US" altLang="zh-TW" sz="32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  .</a:t>
            </a:r>
            <a:endParaRPr kumimoji="0" lang="en-US" altLang="zh-TW" sz="32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95536" y="2564904"/>
            <a:ext cx="3312368" cy="1296144"/>
          </a:xfrm>
          <a:prstGeom prst="rect">
            <a:avLst/>
          </a:prstGeom>
          <a:solidFill>
            <a:schemeClr val="tx2">
              <a:lumMod val="1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新細明體" pitchFamily="18" charset="-120"/>
              </a:rPr>
              <a:t>Average Age = 33 Average Income = 45300</a:t>
            </a:r>
            <a:endParaRPr kumimoji="1" lang="zh-TW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07504" y="5013176"/>
            <a:ext cx="3528392" cy="1296144"/>
          </a:xfrm>
          <a:prstGeom prst="rect">
            <a:avLst/>
          </a:prstGeom>
          <a:solidFill>
            <a:schemeClr val="tx2">
              <a:lumMod val="1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新細明體" pitchFamily="18" charset="-120"/>
              </a:rPr>
              <a:t>Average Age = 37.5 Average Income = 38200</a:t>
            </a:r>
            <a:endParaRPr kumimoji="1" lang="zh-TW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utoUpdateAnimBg="0"/>
      <p:bldP spid="119813" grpId="0"/>
      <p:bldP spid="119814" grpId="0" animBg="1" autoUpdateAnimBg="0"/>
      <p:bldP spid="119815" grpId="0" animBg="1" autoUpdateAnimBg="0"/>
      <p:bldP spid="119816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41784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Agenda</a:t>
            </a:r>
          </a:p>
        </p:txBody>
      </p:sp>
      <p:sp>
        <p:nvSpPr>
          <p:cNvPr id="305155" name="Rectangle 3"/>
          <p:cNvSpPr>
            <a:spLocks noGrp="1" noChangeArrowheads="1"/>
          </p:cNvSpPr>
          <p:nvPr>
            <p:ph idx="1"/>
          </p:nvPr>
        </p:nvSpPr>
        <p:spPr>
          <a:xfrm>
            <a:off x="755576" y="1412776"/>
            <a:ext cx="7560839" cy="499757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Type of Data and Information</a:t>
            </a:r>
          </a:p>
          <a:p>
            <a:pPr eaLnBrk="1" hangingPunct="1">
              <a:buClr>
                <a:schemeClr val="folHlink"/>
              </a:buClr>
              <a:buFont typeface="Wingdings" pitchFamily="2" charset="2"/>
              <a:buChar char="þ"/>
              <a:defRPr/>
            </a:pPr>
            <a:r>
              <a:rPr lang="en-US" altLang="zh-TW" b="1" dirty="0" smtClean="0">
                <a:solidFill>
                  <a:schemeClr val="folHlink"/>
                </a:solidFill>
              </a:rPr>
              <a:t>Describing a Set of Nominal Data</a:t>
            </a:r>
          </a:p>
          <a:p>
            <a:pPr eaLnBrk="1" hangingPunct="1">
              <a:defRPr/>
            </a:pPr>
            <a:r>
              <a:rPr lang="en-US" altLang="zh-TW" dirty="0" smtClean="0"/>
              <a:t>Describing the Relationship between Two Nominal Variables</a:t>
            </a:r>
          </a:p>
        </p:txBody>
      </p:sp>
      <p:sp>
        <p:nvSpPr>
          <p:cNvPr id="43010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0" y="6381328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ADE0EC5-9856-4F75-A650-24C38849832B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4301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A7F4AFB2-7180-438E-8075-779794E8F0C2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16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659190" y="404664"/>
            <a:ext cx="2305298" cy="1800200"/>
            <a:chOff x="3778" y="2674"/>
            <a:chExt cx="1824" cy="1527"/>
          </a:xfrm>
        </p:grpSpPr>
        <p:sp>
          <p:nvSpPr>
            <p:cNvPr id="43015" name="Freeform 5"/>
            <p:cNvSpPr>
              <a:spLocks/>
            </p:cNvSpPr>
            <p:nvPr/>
          </p:nvSpPr>
          <p:spPr bwMode="auto">
            <a:xfrm>
              <a:off x="3778" y="3621"/>
              <a:ext cx="454" cy="580"/>
            </a:xfrm>
            <a:custGeom>
              <a:avLst/>
              <a:gdLst>
                <a:gd name="T0" fmla="*/ 454 w 454"/>
                <a:gd name="T1" fmla="*/ 0 h 580"/>
                <a:gd name="T2" fmla="*/ 36 w 454"/>
                <a:gd name="T3" fmla="*/ 580 h 580"/>
                <a:gd name="T4" fmla="*/ 0 w 454"/>
                <a:gd name="T5" fmla="*/ 580 h 580"/>
                <a:gd name="T6" fmla="*/ 428 w 454"/>
                <a:gd name="T7" fmla="*/ 0 h 580"/>
                <a:gd name="T8" fmla="*/ 454 w 454"/>
                <a:gd name="T9" fmla="*/ 0 h 5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4"/>
                <a:gd name="T16" fmla="*/ 0 h 580"/>
                <a:gd name="T17" fmla="*/ 454 w 454"/>
                <a:gd name="T18" fmla="*/ 580 h 5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4" h="580">
                  <a:moveTo>
                    <a:pt x="454" y="0"/>
                  </a:moveTo>
                  <a:lnTo>
                    <a:pt x="36" y="580"/>
                  </a:lnTo>
                  <a:lnTo>
                    <a:pt x="0" y="580"/>
                  </a:lnTo>
                  <a:lnTo>
                    <a:pt x="428" y="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43016" name="Group 6"/>
            <p:cNvGrpSpPr>
              <a:grpSpLocks/>
            </p:cNvGrpSpPr>
            <p:nvPr/>
          </p:nvGrpSpPr>
          <p:grpSpPr bwMode="auto">
            <a:xfrm>
              <a:off x="3851" y="3554"/>
              <a:ext cx="1702" cy="641"/>
              <a:chOff x="2281" y="2801"/>
              <a:chExt cx="1702" cy="641"/>
            </a:xfrm>
          </p:grpSpPr>
          <p:sp>
            <p:nvSpPr>
              <p:cNvPr id="43035" name="Freeform 7"/>
              <p:cNvSpPr>
                <a:spLocks/>
              </p:cNvSpPr>
              <p:nvPr/>
            </p:nvSpPr>
            <p:spPr bwMode="auto">
              <a:xfrm>
                <a:off x="2281" y="2858"/>
                <a:ext cx="1702" cy="584"/>
              </a:xfrm>
              <a:custGeom>
                <a:avLst/>
                <a:gdLst>
                  <a:gd name="T0" fmla="*/ 1702 w 1702"/>
                  <a:gd name="T1" fmla="*/ 0 h 584"/>
                  <a:gd name="T2" fmla="*/ 423 w 1702"/>
                  <a:gd name="T3" fmla="*/ 0 h 584"/>
                  <a:gd name="T4" fmla="*/ 0 w 1702"/>
                  <a:gd name="T5" fmla="*/ 584 h 584"/>
                  <a:gd name="T6" fmla="*/ 1404 w 1702"/>
                  <a:gd name="T7" fmla="*/ 584 h 584"/>
                  <a:gd name="T8" fmla="*/ 1702 w 1702"/>
                  <a:gd name="T9" fmla="*/ 0 h 5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02"/>
                  <a:gd name="T16" fmla="*/ 0 h 584"/>
                  <a:gd name="T17" fmla="*/ 1702 w 1702"/>
                  <a:gd name="T18" fmla="*/ 584 h 5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02" h="584">
                    <a:moveTo>
                      <a:pt x="1702" y="0"/>
                    </a:moveTo>
                    <a:lnTo>
                      <a:pt x="423" y="0"/>
                    </a:lnTo>
                    <a:lnTo>
                      <a:pt x="0" y="584"/>
                    </a:lnTo>
                    <a:lnTo>
                      <a:pt x="1404" y="584"/>
                    </a:lnTo>
                    <a:lnTo>
                      <a:pt x="170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036" name="Freeform 8"/>
              <p:cNvSpPr>
                <a:spLocks/>
              </p:cNvSpPr>
              <p:nvPr/>
            </p:nvSpPr>
            <p:spPr bwMode="auto">
              <a:xfrm>
                <a:off x="2281" y="2801"/>
                <a:ext cx="1702" cy="579"/>
              </a:xfrm>
              <a:custGeom>
                <a:avLst/>
                <a:gdLst>
                  <a:gd name="T0" fmla="*/ 1702 w 1702"/>
                  <a:gd name="T1" fmla="*/ 0 h 579"/>
                  <a:gd name="T2" fmla="*/ 423 w 1702"/>
                  <a:gd name="T3" fmla="*/ 0 h 579"/>
                  <a:gd name="T4" fmla="*/ 0 w 1702"/>
                  <a:gd name="T5" fmla="*/ 579 h 579"/>
                  <a:gd name="T6" fmla="*/ 1404 w 1702"/>
                  <a:gd name="T7" fmla="*/ 579 h 579"/>
                  <a:gd name="T8" fmla="*/ 1702 w 1702"/>
                  <a:gd name="T9" fmla="*/ 0 h 5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02"/>
                  <a:gd name="T16" fmla="*/ 0 h 579"/>
                  <a:gd name="T17" fmla="*/ 1702 w 1702"/>
                  <a:gd name="T18" fmla="*/ 579 h 57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02" h="579">
                    <a:moveTo>
                      <a:pt x="1702" y="0"/>
                    </a:moveTo>
                    <a:lnTo>
                      <a:pt x="423" y="0"/>
                    </a:lnTo>
                    <a:lnTo>
                      <a:pt x="0" y="579"/>
                    </a:lnTo>
                    <a:lnTo>
                      <a:pt x="1404" y="579"/>
                    </a:lnTo>
                    <a:lnTo>
                      <a:pt x="1702" y="0"/>
                    </a:ln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3017" name="Rectangle 9"/>
            <p:cNvSpPr>
              <a:spLocks noChangeArrowheads="1"/>
            </p:cNvSpPr>
            <p:nvPr/>
          </p:nvSpPr>
          <p:spPr bwMode="auto">
            <a:xfrm>
              <a:off x="3851" y="4133"/>
              <a:ext cx="1404" cy="3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018" name="Freeform 10"/>
            <p:cNvSpPr>
              <a:spLocks/>
            </p:cNvSpPr>
            <p:nvPr/>
          </p:nvSpPr>
          <p:spPr bwMode="auto">
            <a:xfrm>
              <a:off x="5255" y="3554"/>
              <a:ext cx="298" cy="616"/>
            </a:xfrm>
            <a:custGeom>
              <a:avLst/>
              <a:gdLst>
                <a:gd name="T0" fmla="*/ 298 w 298"/>
                <a:gd name="T1" fmla="*/ 0 h 616"/>
                <a:gd name="T2" fmla="*/ 298 w 298"/>
                <a:gd name="T3" fmla="*/ 31 h 616"/>
                <a:gd name="T4" fmla="*/ 0 w 298"/>
                <a:gd name="T5" fmla="*/ 616 h 616"/>
                <a:gd name="T6" fmla="*/ 0 w 298"/>
                <a:gd name="T7" fmla="*/ 579 h 616"/>
                <a:gd name="T8" fmla="*/ 298 w 298"/>
                <a:gd name="T9" fmla="*/ 0 h 6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"/>
                <a:gd name="T16" fmla="*/ 0 h 616"/>
                <a:gd name="T17" fmla="*/ 298 w 298"/>
                <a:gd name="T18" fmla="*/ 616 h 6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" h="616">
                  <a:moveTo>
                    <a:pt x="298" y="0"/>
                  </a:moveTo>
                  <a:lnTo>
                    <a:pt x="298" y="31"/>
                  </a:lnTo>
                  <a:lnTo>
                    <a:pt x="0" y="616"/>
                  </a:lnTo>
                  <a:lnTo>
                    <a:pt x="0" y="57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3366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43019" name="Group 11"/>
            <p:cNvGrpSpPr>
              <a:grpSpLocks/>
            </p:cNvGrpSpPr>
            <p:nvPr/>
          </p:nvGrpSpPr>
          <p:grpSpPr bwMode="auto">
            <a:xfrm>
              <a:off x="3778" y="2771"/>
              <a:ext cx="454" cy="1399"/>
              <a:chOff x="2208" y="2018"/>
              <a:chExt cx="454" cy="1399"/>
            </a:xfrm>
          </p:grpSpPr>
          <p:sp>
            <p:nvSpPr>
              <p:cNvPr id="43032" name="Rectangle 12"/>
              <p:cNvSpPr>
                <a:spLocks noChangeArrowheads="1"/>
              </p:cNvSpPr>
              <p:nvPr/>
            </p:nvSpPr>
            <p:spPr bwMode="auto">
              <a:xfrm>
                <a:off x="2208" y="2503"/>
                <a:ext cx="36" cy="914"/>
              </a:xfrm>
              <a:prstGeom prst="rect">
                <a:avLst/>
              </a:prstGeom>
              <a:solidFill>
                <a:srgbClr val="1A781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033" name="Freeform 13"/>
              <p:cNvSpPr>
                <a:spLocks/>
              </p:cNvSpPr>
              <p:nvPr/>
            </p:nvSpPr>
            <p:spPr bwMode="auto">
              <a:xfrm>
                <a:off x="2244" y="2018"/>
                <a:ext cx="418" cy="1399"/>
              </a:xfrm>
              <a:custGeom>
                <a:avLst/>
                <a:gdLst>
                  <a:gd name="T0" fmla="*/ 0 w 418"/>
                  <a:gd name="T1" fmla="*/ 485 h 1399"/>
                  <a:gd name="T2" fmla="*/ 418 w 418"/>
                  <a:gd name="T3" fmla="*/ 0 h 1399"/>
                  <a:gd name="T4" fmla="*/ 418 w 418"/>
                  <a:gd name="T5" fmla="*/ 814 h 1399"/>
                  <a:gd name="T6" fmla="*/ 0 w 418"/>
                  <a:gd name="T7" fmla="*/ 1399 h 1399"/>
                  <a:gd name="T8" fmla="*/ 0 w 418"/>
                  <a:gd name="T9" fmla="*/ 485 h 13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8"/>
                  <a:gd name="T16" fmla="*/ 0 h 1399"/>
                  <a:gd name="T17" fmla="*/ 418 w 418"/>
                  <a:gd name="T18" fmla="*/ 1399 h 13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8" h="1399">
                    <a:moveTo>
                      <a:pt x="0" y="485"/>
                    </a:moveTo>
                    <a:lnTo>
                      <a:pt x="418" y="0"/>
                    </a:lnTo>
                    <a:lnTo>
                      <a:pt x="418" y="814"/>
                    </a:lnTo>
                    <a:lnTo>
                      <a:pt x="0" y="1399"/>
                    </a:lnTo>
                    <a:lnTo>
                      <a:pt x="0" y="485"/>
                    </a:lnTo>
                    <a:close/>
                  </a:path>
                </a:pathLst>
              </a:custGeom>
              <a:solidFill>
                <a:srgbClr val="4DC23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034" name="Freeform 14"/>
              <p:cNvSpPr>
                <a:spLocks/>
              </p:cNvSpPr>
              <p:nvPr/>
            </p:nvSpPr>
            <p:spPr bwMode="auto">
              <a:xfrm>
                <a:off x="2208" y="2018"/>
                <a:ext cx="454" cy="485"/>
              </a:xfrm>
              <a:custGeom>
                <a:avLst/>
                <a:gdLst>
                  <a:gd name="T0" fmla="*/ 454 w 454"/>
                  <a:gd name="T1" fmla="*/ 0 h 485"/>
                  <a:gd name="T2" fmla="*/ 36 w 454"/>
                  <a:gd name="T3" fmla="*/ 485 h 485"/>
                  <a:gd name="T4" fmla="*/ 0 w 454"/>
                  <a:gd name="T5" fmla="*/ 485 h 485"/>
                  <a:gd name="T6" fmla="*/ 418 w 454"/>
                  <a:gd name="T7" fmla="*/ 0 h 485"/>
                  <a:gd name="T8" fmla="*/ 454 w 454"/>
                  <a:gd name="T9" fmla="*/ 0 h 4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4"/>
                  <a:gd name="T16" fmla="*/ 0 h 485"/>
                  <a:gd name="T17" fmla="*/ 454 w 454"/>
                  <a:gd name="T18" fmla="*/ 485 h 48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4" h="485">
                    <a:moveTo>
                      <a:pt x="454" y="0"/>
                    </a:moveTo>
                    <a:lnTo>
                      <a:pt x="36" y="485"/>
                    </a:lnTo>
                    <a:lnTo>
                      <a:pt x="0" y="485"/>
                    </a:lnTo>
                    <a:lnTo>
                      <a:pt x="418" y="0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33F53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3020" name="Freeform 15"/>
            <p:cNvSpPr>
              <a:spLocks/>
            </p:cNvSpPr>
            <p:nvPr/>
          </p:nvSpPr>
          <p:spPr bwMode="auto">
            <a:xfrm>
              <a:off x="4028" y="3653"/>
              <a:ext cx="58" cy="219"/>
            </a:xfrm>
            <a:custGeom>
              <a:avLst/>
              <a:gdLst>
                <a:gd name="T0" fmla="*/ 0 w 58"/>
                <a:gd name="T1" fmla="*/ 62 h 219"/>
                <a:gd name="T2" fmla="*/ 0 w 58"/>
                <a:gd name="T3" fmla="*/ 219 h 219"/>
                <a:gd name="T4" fmla="*/ 58 w 58"/>
                <a:gd name="T5" fmla="*/ 140 h 219"/>
                <a:gd name="T6" fmla="*/ 58 w 58"/>
                <a:gd name="T7" fmla="*/ 0 h 219"/>
                <a:gd name="T8" fmla="*/ 0 w 58"/>
                <a:gd name="T9" fmla="*/ 62 h 2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"/>
                <a:gd name="T16" fmla="*/ 0 h 219"/>
                <a:gd name="T17" fmla="*/ 58 w 58"/>
                <a:gd name="T18" fmla="*/ 219 h 2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" h="219">
                  <a:moveTo>
                    <a:pt x="0" y="62"/>
                  </a:moveTo>
                  <a:lnTo>
                    <a:pt x="0" y="219"/>
                  </a:lnTo>
                  <a:lnTo>
                    <a:pt x="58" y="140"/>
                  </a:lnTo>
                  <a:lnTo>
                    <a:pt x="58" y="0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1A78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43021" name="Group 16"/>
            <p:cNvGrpSpPr>
              <a:grpSpLocks/>
            </p:cNvGrpSpPr>
            <p:nvPr/>
          </p:nvGrpSpPr>
          <p:grpSpPr bwMode="auto">
            <a:xfrm rot="-845742">
              <a:off x="3928" y="2818"/>
              <a:ext cx="768" cy="864"/>
              <a:chOff x="2976" y="2573"/>
              <a:chExt cx="1374" cy="1091"/>
            </a:xfrm>
          </p:grpSpPr>
          <p:sp>
            <p:nvSpPr>
              <p:cNvPr id="43028" name="Freeform 17"/>
              <p:cNvSpPr>
                <a:spLocks/>
              </p:cNvSpPr>
              <p:nvPr/>
            </p:nvSpPr>
            <p:spPr bwMode="auto">
              <a:xfrm>
                <a:off x="2976" y="2582"/>
                <a:ext cx="1374" cy="970"/>
              </a:xfrm>
              <a:custGeom>
                <a:avLst/>
                <a:gdLst>
                  <a:gd name="T0" fmla="*/ 1341 w 1374"/>
                  <a:gd name="T1" fmla="*/ 48 h 970"/>
                  <a:gd name="T2" fmla="*/ 1374 w 1374"/>
                  <a:gd name="T3" fmla="*/ 0 h 970"/>
                  <a:gd name="T4" fmla="*/ 48 w 1374"/>
                  <a:gd name="T5" fmla="*/ 912 h 970"/>
                  <a:gd name="T6" fmla="*/ 0 w 1374"/>
                  <a:gd name="T7" fmla="*/ 970 h 970"/>
                  <a:gd name="T8" fmla="*/ 1341 w 1374"/>
                  <a:gd name="T9" fmla="*/ 48 h 9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74"/>
                  <a:gd name="T16" fmla="*/ 0 h 970"/>
                  <a:gd name="T17" fmla="*/ 1374 w 1374"/>
                  <a:gd name="T18" fmla="*/ 970 h 9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74" h="970">
                    <a:moveTo>
                      <a:pt x="1341" y="48"/>
                    </a:moveTo>
                    <a:lnTo>
                      <a:pt x="1374" y="0"/>
                    </a:lnTo>
                    <a:lnTo>
                      <a:pt x="48" y="912"/>
                    </a:lnTo>
                    <a:lnTo>
                      <a:pt x="0" y="970"/>
                    </a:lnTo>
                    <a:lnTo>
                      <a:pt x="1341" y="48"/>
                    </a:lnTo>
                    <a:close/>
                  </a:path>
                </a:pathLst>
              </a:custGeom>
              <a:solidFill>
                <a:srgbClr val="CC33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43029" name="Group 18"/>
              <p:cNvGrpSpPr>
                <a:grpSpLocks/>
              </p:cNvGrpSpPr>
              <p:nvPr/>
            </p:nvGrpSpPr>
            <p:grpSpPr bwMode="auto">
              <a:xfrm>
                <a:off x="2983" y="2573"/>
                <a:ext cx="1364" cy="1091"/>
                <a:chOff x="3592" y="2663"/>
                <a:chExt cx="1364" cy="1091"/>
              </a:xfrm>
            </p:grpSpPr>
            <p:sp>
              <p:nvSpPr>
                <p:cNvPr id="43030" name="Freeform 19"/>
                <p:cNvSpPr>
                  <a:spLocks/>
                </p:cNvSpPr>
                <p:nvPr/>
              </p:nvSpPr>
              <p:spPr bwMode="auto">
                <a:xfrm>
                  <a:off x="4923" y="2663"/>
                  <a:ext cx="33" cy="172"/>
                </a:xfrm>
                <a:custGeom>
                  <a:avLst/>
                  <a:gdLst>
                    <a:gd name="T0" fmla="*/ 0 w 33"/>
                    <a:gd name="T1" fmla="*/ 172 h 172"/>
                    <a:gd name="T2" fmla="*/ 33 w 33"/>
                    <a:gd name="T3" fmla="*/ 125 h 172"/>
                    <a:gd name="T4" fmla="*/ 33 w 33"/>
                    <a:gd name="T5" fmla="*/ 0 h 172"/>
                    <a:gd name="T6" fmla="*/ 0 w 33"/>
                    <a:gd name="T7" fmla="*/ 48 h 172"/>
                    <a:gd name="T8" fmla="*/ 0 w 33"/>
                    <a:gd name="T9" fmla="*/ 172 h 1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3"/>
                    <a:gd name="T16" fmla="*/ 0 h 172"/>
                    <a:gd name="T17" fmla="*/ 33 w 33"/>
                    <a:gd name="T18" fmla="*/ 172 h 1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3" h="172">
                      <a:moveTo>
                        <a:pt x="0" y="172"/>
                      </a:moveTo>
                      <a:lnTo>
                        <a:pt x="33" y="125"/>
                      </a:lnTo>
                      <a:lnTo>
                        <a:pt x="33" y="0"/>
                      </a:lnTo>
                      <a:lnTo>
                        <a:pt x="0" y="48"/>
                      </a:lnTo>
                      <a:lnTo>
                        <a:pt x="0" y="172"/>
                      </a:lnTo>
                      <a:close/>
                    </a:path>
                  </a:pathLst>
                </a:custGeom>
                <a:solidFill>
                  <a:srgbClr val="99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3031" name="Freeform 20"/>
                <p:cNvSpPr>
                  <a:spLocks/>
                </p:cNvSpPr>
                <p:nvPr/>
              </p:nvSpPr>
              <p:spPr bwMode="auto">
                <a:xfrm>
                  <a:off x="3592" y="2706"/>
                  <a:ext cx="1341" cy="1048"/>
                </a:xfrm>
                <a:custGeom>
                  <a:avLst/>
                  <a:gdLst>
                    <a:gd name="T0" fmla="*/ 1341 w 1341"/>
                    <a:gd name="T1" fmla="*/ 0 h 1048"/>
                    <a:gd name="T2" fmla="*/ 0 w 1341"/>
                    <a:gd name="T3" fmla="*/ 922 h 1048"/>
                    <a:gd name="T4" fmla="*/ 0 w 1341"/>
                    <a:gd name="T5" fmla="*/ 1048 h 1048"/>
                    <a:gd name="T6" fmla="*/ 1341 w 1341"/>
                    <a:gd name="T7" fmla="*/ 124 h 1048"/>
                    <a:gd name="T8" fmla="*/ 1341 w 1341"/>
                    <a:gd name="T9" fmla="*/ 0 h 10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41"/>
                    <a:gd name="T16" fmla="*/ 0 h 1048"/>
                    <a:gd name="T17" fmla="*/ 1341 w 1341"/>
                    <a:gd name="T18" fmla="*/ 1048 h 10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41" h="1048">
                      <a:moveTo>
                        <a:pt x="1341" y="0"/>
                      </a:moveTo>
                      <a:lnTo>
                        <a:pt x="0" y="922"/>
                      </a:lnTo>
                      <a:lnTo>
                        <a:pt x="0" y="1048"/>
                      </a:lnTo>
                      <a:lnTo>
                        <a:pt x="1341" y="124"/>
                      </a:lnTo>
                      <a:lnTo>
                        <a:pt x="1341" y="0"/>
                      </a:lnTo>
                      <a:close/>
                    </a:path>
                  </a:pathLst>
                </a:custGeom>
                <a:solidFill>
                  <a:srgbClr val="66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43022" name="Group 21"/>
            <p:cNvGrpSpPr>
              <a:grpSpLocks/>
            </p:cNvGrpSpPr>
            <p:nvPr/>
          </p:nvGrpSpPr>
          <p:grpSpPr bwMode="auto">
            <a:xfrm rot="20944179" flipV="1">
              <a:off x="4642" y="2674"/>
              <a:ext cx="768" cy="864"/>
              <a:chOff x="2976" y="2573"/>
              <a:chExt cx="1374" cy="1091"/>
            </a:xfrm>
          </p:grpSpPr>
          <p:sp>
            <p:nvSpPr>
              <p:cNvPr id="305174" name="Freeform 22"/>
              <p:cNvSpPr>
                <a:spLocks/>
              </p:cNvSpPr>
              <p:nvPr/>
            </p:nvSpPr>
            <p:spPr bwMode="auto">
              <a:xfrm>
                <a:off x="2975" y="2583"/>
                <a:ext cx="1374" cy="969"/>
              </a:xfrm>
              <a:custGeom>
                <a:avLst/>
                <a:gdLst/>
                <a:ahLst/>
                <a:cxnLst>
                  <a:cxn ang="0">
                    <a:pos x="1341" y="48"/>
                  </a:cxn>
                  <a:cxn ang="0">
                    <a:pos x="1374" y="0"/>
                  </a:cxn>
                  <a:cxn ang="0">
                    <a:pos x="48" y="912"/>
                  </a:cxn>
                  <a:cxn ang="0">
                    <a:pos x="0" y="970"/>
                  </a:cxn>
                  <a:cxn ang="0">
                    <a:pos x="1341" y="48"/>
                  </a:cxn>
                </a:cxnLst>
                <a:rect l="0" t="0" r="r" b="b"/>
                <a:pathLst>
                  <a:path w="1374" h="970">
                    <a:moveTo>
                      <a:pt x="1341" y="48"/>
                    </a:moveTo>
                    <a:lnTo>
                      <a:pt x="1374" y="0"/>
                    </a:lnTo>
                    <a:lnTo>
                      <a:pt x="48" y="912"/>
                    </a:lnTo>
                    <a:lnTo>
                      <a:pt x="0" y="970"/>
                    </a:lnTo>
                    <a:lnTo>
                      <a:pt x="1341" y="48"/>
                    </a:lnTo>
                    <a:close/>
                  </a:path>
                </a:pathLst>
              </a:custGeom>
              <a:solidFill>
                <a:srgbClr val="CC3300"/>
              </a:solidFill>
              <a:ln w="9525">
                <a:noFill/>
                <a:round/>
                <a:headEnd/>
                <a:tailEnd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TW" altLang="en-US"/>
              </a:p>
            </p:txBody>
          </p:sp>
          <p:grpSp>
            <p:nvGrpSpPr>
              <p:cNvPr id="43025" name="Group 23"/>
              <p:cNvGrpSpPr>
                <a:grpSpLocks/>
              </p:cNvGrpSpPr>
              <p:nvPr/>
            </p:nvGrpSpPr>
            <p:grpSpPr bwMode="auto">
              <a:xfrm>
                <a:off x="2983" y="2573"/>
                <a:ext cx="1364" cy="1091"/>
                <a:chOff x="3592" y="2663"/>
                <a:chExt cx="1364" cy="1091"/>
              </a:xfrm>
            </p:grpSpPr>
            <p:sp>
              <p:nvSpPr>
                <p:cNvPr id="305176" name="Freeform 24"/>
                <p:cNvSpPr>
                  <a:spLocks/>
                </p:cNvSpPr>
                <p:nvPr/>
              </p:nvSpPr>
              <p:spPr bwMode="auto">
                <a:xfrm>
                  <a:off x="4920" y="2667"/>
                  <a:ext cx="33" cy="172"/>
                </a:xfrm>
                <a:custGeom>
                  <a:avLst/>
                  <a:gdLst/>
                  <a:ahLst/>
                  <a:cxnLst>
                    <a:cxn ang="0">
                      <a:pos x="0" y="172"/>
                    </a:cxn>
                    <a:cxn ang="0">
                      <a:pos x="33" y="125"/>
                    </a:cxn>
                    <a:cxn ang="0">
                      <a:pos x="33" y="0"/>
                    </a:cxn>
                    <a:cxn ang="0">
                      <a:pos x="0" y="48"/>
                    </a:cxn>
                    <a:cxn ang="0">
                      <a:pos x="0" y="172"/>
                    </a:cxn>
                  </a:cxnLst>
                  <a:rect l="0" t="0" r="r" b="b"/>
                  <a:pathLst>
                    <a:path w="33" h="172">
                      <a:moveTo>
                        <a:pt x="0" y="172"/>
                      </a:moveTo>
                      <a:lnTo>
                        <a:pt x="33" y="125"/>
                      </a:lnTo>
                      <a:lnTo>
                        <a:pt x="33" y="0"/>
                      </a:lnTo>
                      <a:lnTo>
                        <a:pt x="0" y="48"/>
                      </a:lnTo>
                      <a:lnTo>
                        <a:pt x="0" y="172"/>
                      </a:lnTo>
                      <a:close/>
                    </a:path>
                  </a:pathLst>
                </a:custGeom>
                <a:solidFill>
                  <a:srgbClr val="990000"/>
                </a:solidFill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000000"/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zh-TW" altLang="en-US"/>
                </a:p>
              </p:txBody>
            </p:sp>
            <p:sp>
              <p:nvSpPr>
                <p:cNvPr id="305177" name="Freeform 25"/>
                <p:cNvSpPr>
                  <a:spLocks/>
                </p:cNvSpPr>
                <p:nvPr/>
              </p:nvSpPr>
              <p:spPr bwMode="auto">
                <a:xfrm>
                  <a:off x="3591" y="2710"/>
                  <a:ext cx="1341" cy="1048"/>
                </a:xfrm>
                <a:custGeom>
                  <a:avLst/>
                  <a:gdLst/>
                  <a:ahLst/>
                  <a:cxnLst>
                    <a:cxn ang="0">
                      <a:pos x="1341" y="0"/>
                    </a:cxn>
                    <a:cxn ang="0">
                      <a:pos x="0" y="922"/>
                    </a:cxn>
                    <a:cxn ang="0">
                      <a:pos x="0" y="1048"/>
                    </a:cxn>
                    <a:cxn ang="0">
                      <a:pos x="1341" y="124"/>
                    </a:cxn>
                    <a:cxn ang="0">
                      <a:pos x="1341" y="0"/>
                    </a:cxn>
                  </a:cxnLst>
                  <a:rect l="0" t="0" r="r" b="b"/>
                  <a:pathLst>
                    <a:path w="1341" h="1048">
                      <a:moveTo>
                        <a:pt x="1341" y="0"/>
                      </a:moveTo>
                      <a:lnTo>
                        <a:pt x="0" y="922"/>
                      </a:lnTo>
                      <a:lnTo>
                        <a:pt x="0" y="1048"/>
                      </a:lnTo>
                      <a:lnTo>
                        <a:pt x="1341" y="124"/>
                      </a:lnTo>
                      <a:lnTo>
                        <a:pt x="1341" y="0"/>
                      </a:lnTo>
                      <a:close/>
                    </a:path>
                  </a:pathLst>
                </a:custGeom>
                <a:solidFill>
                  <a:srgbClr val="663300"/>
                </a:solidFill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000000"/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zh-TW" altLang="en-US"/>
                </a:p>
              </p:txBody>
            </p:sp>
          </p:grpSp>
        </p:grpSp>
        <p:pic>
          <p:nvPicPr>
            <p:cNvPr id="43023" name="Picture 2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10" y="3330"/>
              <a:ext cx="1392" cy="8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3400"/>
            <a:ext cx="8439150" cy="12954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Analysis for Nominal data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idx="1"/>
          </p:nvPr>
        </p:nvSpPr>
        <p:spPr>
          <a:xfrm>
            <a:off x="518864" y="1700808"/>
            <a:ext cx="8229600" cy="443011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 smtClean="0"/>
              <a:t>The only allowable calculation on nominal data is to count the </a:t>
            </a:r>
            <a:r>
              <a:rPr lang="en-US" altLang="zh-TW" sz="4800" b="1" dirty="0" smtClean="0">
                <a:solidFill>
                  <a:schemeClr val="folHlink"/>
                </a:solidFill>
              </a:rPr>
              <a:t>frequency</a:t>
            </a:r>
            <a:r>
              <a:rPr lang="en-US" altLang="zh-TW" sz="4800" dirty="0" smtClean="0"/>
              <a:t> of each value of a variable and compute the </a:t>
            </a:r>
            <a:r>
              <a:rPr lang="en-US" altLang="zh-TW" sz="4800" b="1" dirty="0" smtClean="0">
                <a:solidFill>
                  <a:schemeClr val="folHlink"/>
                </a:solidFill>
              </a:rPr>
              <a:t>proportion</a:t>
            </a:r>
          </a:p>
        </p:txBody>
      </p:sp>
      <p:sp>
        <p:nvSpPr>
          <p:cNvPr id="4403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1824490-B386-46CD-8367-F48D28C5B0EE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4403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DA5E6F85-D76D-4381-9697-9E1C7ED1F34C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76808"/>
            <a:ext cx="8428806" cy="1107976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Relative Frequency</a:t>
            </a:r>
            <a:endParaRPr lang="zh-TW" altLang="en-US" dirty="0" smtClean="0"/>
          </a:p>
        </p:txBody>
      </p:sp>
      <p:sp>
        <p:nvSpPr>
          <p:cNvPr id="41574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3500438"/>
            <a:ext cx="8697913" cy="32416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TW" smtClean="0"/>
              <a:t>It is often preferable to show the relative frequency (proportion) of observations falling into each category, rather than the frequency itself.</a:t>
            </a:r>
            <a:endParaRPr lang="zh-TW" altLang="en-US" smtClean="0"/>
          </a:p>
        </p:txBody>
      </p:sp>
      <p:sp>
        <p:nvSpPr>
          <p:cNvPr id="45058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3DF8FC7-AABD-440A-82C7-997C1C556A5E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4505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1EF37633-7750-4463-8734-0B648617D922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18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pSp>
        <p:nvGrpSpPr>
          <p:cNvPr id="45062" name="Group 11"/>
          <p:cNvGrpSpPr>
            <a:grpSpLocks/>
          </p:cNvGrpSpPr>
          <p:nvPr/>
        </p:nvGrpSpPr>
        <p:grpSpPr bwMode="auto">
          <a:xfrm>
            <a:off x="381000" y="1268413"/>
            <a:ext cx="8296275" cy="2232025"/>
            <a:chOff x="240" y="799"/>
            <a:chExt cx="5226" cy="1406"/>
          </a:xfrm>
        </p:grpSpPr>
        <p:sp>
          <p:nvSpPr>
            <p:cNvPr id="415749" name="Text Box 5"/>
            <p:cNvSpPr txBox="1">
              <a:spLocks noChangeArrowheads="1"/>
            </p:cNvSpPr>
            <p:nvPr/>
          </p:nvSpPr>
          <p:spPr bwMode="auto">
            <a:xfrm>
              <a:off x="240" y="799"/>
              <a:ext cx="1914" cy="1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kumimoji="0" lang="en-US" altLang="zh-TW" sz="44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Category </a:t>
              </a:r>
              <a:r>
                <a:rPr kumimoji="0" lang="en-US" altLang="zh-TW" sz="4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Relative</a:t>
              </a:r>
              <a:r>
                <a:rPr kumimoji="0" lang="en-US" altLang="zh-TW" sz="44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</a:t>
              </a:r>
            </a:p>
            <a:p>
              <a:pPr eaLnBrk="0" hangingPunct="0">
                <a:defRPr/>
              </a:pPr>
              <a:r>
                <a:rPr kumimoji="0" lang="en-US" altLang="zh-TW" sz="44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Frequency</a:t>
              </a:r>
              <a:r>
                <a:rPr kumimoji="0" lang="en-US" altLang="zh-TW" sz="4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 </a:t>
              </a:r>
            </a:p>
          </p:txBody>
        </p:sp>
        <p:sp>
          <p:nvSpPr>
            <p:cNvPr id="415750" name="Text Box 6"/>
            <p:cNvSpPr txBox="1">
              <a:spLocks noChangeArrowheads="1"/>
            </p:cNvSpPr>
            <p:nvPr/>
          </p:nvSpPr>
          <p:spPr bwMode="auto">
            <a:xfrm>
              <a:off x="2526" y="1387"/>
              <a:ext cx="2544" cy="8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90000"/>
                </a:lnSpc>
                <a:defRPr/>
              </a:pPr>
              <a:r>
                <a:rPr kumimoji="0" lang="en-US" altLang="zh-TW" sz="44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Total Number </a:t>
              </a:r>
            </a:p>
            <a:p>
              <a:pPr eaLnBrk="0" hangingPunct="0">
                <a:lnSpc>
                  <a:spcPct val="90000"/>
                </a:lnSpc>
                <a:defRPr/>
              </a:pPr>
              <a:r>
                <a:rPr kumimoji="0" lang="en-US" altLang="zh-TW" sz="44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of Observations</a:t>
              </a:r>
            </a:p>
          </p:txBody>
        </p:sp>
        <p:sp>
          <p:nvSpPr>
            <p:cNvPr id="415751" name="Line 7"/>
            <p:cNvSpPr>
              <a:spLocks noChangeShapeType="1"/>
            </p:cNvSpPr>
            <p:nvPr/>
          </p:nvSpPr>
          <p:spPr bwMode="auto">
            <a:xfrm>
              <a:off x="2290" y="1389"/>
              <a:ext cx="31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15752" name="Text Box 8"/>
            <p:cNvSpPr txBox="1">
              <a:spLocks noChangeArrowheads="1"/>
            </p:cNvSpPr>
            <p:nvPr/>
          </p:nvSpPr>
          <p:spPr bwMode="auto">
            <a:xfrm>
              <a:off x="2245" y="844"/>
              <a:ext cx="3218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en-US" altLang="zh-TW" sz="44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Category Frequency</a:t>
              </a:r>
            </a:p>
          </p:txBody>
        </p:sp>
        <p:sp>
          <p:nvSpPr>
            <p:cNvPr id="415753" name="Text Box 9"/>
            <p:cNvSpPr txBox="1">
              <a:spLocks noChangeArrowheads="1"/>
            </p:cNvSpPr>
            <p:nvPr/>
          </p:nvSpPr>
          <p:spPr bwMode="auto">
            <a:xfrm>
              <a:off x="1882" y="1117"/>
              <a:ext cx="449" cy="57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TW" altLang="en-US" sz="54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=</a:t>
              </a: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5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47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71872"/>
            <a:ext cx="8439150" cy="1905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Graphical Techniques for Nominal (Ordinal) Data</a:t>
            </a:r>
          </a:p>
        </p:txBody>
      </p:sp>
      <p:sp>
        <p:nvSpPr>
          <p:cNvPr id="369667" name="Rectangle 3"/>
          <p:cNvSpPr>
            <a:spLocks noGrp="1" noChangeArrowheads="1"/>
          </p:cNvSpPr>
          <p:nvPr>
            <p:ph idx="1"/>
          </p:nvPr>
        </p:nvSpPr>
        <p:spPr>
          <a:xfrm>
            <a:off x="827088" y="2276475"/>
            <a:ext cx="8064500" cy="41052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Collect data</a:t>
            </a:r>
          </a:p>
          <a:p>
            <a:pPr eaLnBrk="1" hangingPunct="1">
              <a:defRPr/>
            </a:pPr>
            <a:r>
              <a:rPr lang="en-US" altLang="zh-TW" dirty="0" smtClean="0"/>
              <a:t>Count frequency for each category</a:t>
            </a:r>
          </a:p>
          <a:p>
            <a:pPr eaLnBrk="1" hangingPunct="1">
              <a:defRPr/>
            </a:pPr>
            <a:r>
              <a:rPr lang="en-US" altLang="zh-TW" dirty="0" smtClean="0"/>
              <a:t>Compute relative frequency (proportion) for each category</a:t>
            </a:r>
            <a:endParaRPr lang="zh-TW" altLang="en-US" dirty="0" smtClean="0"/>
          </a:p>
        </p:txBody>
      </p:sp>
      <p:sp>
        <p:nvSpPr>
          <p:cNvPr id="46082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0710FD4-4F59-4517-9613-3975C6BF69C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4608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39472632-C1F4-45B5-AB49-CF4BE7263078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19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41784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Introduction &amp; Re-cap…</a:t>
            </a:r>
          </a:p>
        </p:txBody>
      </p:sp>
      <p:sp>
        <p:nvSpPr>
          <p:cNvPr id="272387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485900"/>
            <a:ext cx="8856662" cy="34559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b="1" dirty="0" smtClean="0">
                <a:solidFill>
                  <a:schemeClr val="folHlink"/>
                </a:solidFill>
              </a:rPr>
              <a:t>Descriptive statistics</a:t>
            </a:r>
            <a:r>
              <a:rPr lang="en-US" altLang="zh-TW" dirty="0" smtClean="0"/>
              <a:t> involves arranging, summarizing, and presenting a </a:t>
            </a:r>
            <a:r>
              <a:rPr lang="en-US" altLang="zh-TW" b="1" dirty="0" smtClean="0">
                <a:solidFill>
                  <a:srgbClr val="FFFF00"/>
                </a:solidFill>
              </a:rPr>
              <a:t>set of data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in such a way that useful </a:t>
            </a:r>
            <a:r>
              <a:rPr lang="en-US" altLang="zh-TW" b="1" dirty="0" smtClean="0">
                <a:solidFill>
                  <a:srgbClr val="FFFF00"/>
                </a:solidFill>
              </a:rPr>
              <a:t>information</a:t>
            </a:r>
            <a:r>
              <a:rPr lang="en-US" altLang="zh-TW" dirty="0" smtClean="0">
                <a:solidFill>
                  <a:schemeClr val="folHlink"/>
                </a:solidFill>
              </a:rPr>
              <a:t> </a:t>
            </a:r>
            <a:r>
              <a:rPr lang="en-US" altLang="zh-TW" dirty="0" smtClean="0"/>
              <a:t>is produced. </a:t>
            </a:r>
          </a:p>
        </p:txBody>
      </p:sp>
      <p:sp>
        <p:nvSpPr>
          <p:cNvPr id="24578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BF0A473-3AA6-4912-816C-B4C8653BD43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457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AA070A06-6CBC-428C-96FD-5421CA10B32C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2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72388" name="Rectangle 4"/>
          <p:cNvSpPr>
            <a:spLocks noChangeArrowheads="1"/>
          </p:cNvSpPr>
          <p:nvPr/>
        </p:nvSpPr>
        <p:spPr bwMode="auto">
          <a:xfrm>
            <a:off x="381000" y="5923681"/>
            <a:ext cx="2438400" cy="601663"/>
          </a:xfrm>
          <a:prstGeom prst="rect">
            <a:avLst/>
          </a:prstGeom>
          <a:solidFill>
            <a:srgbClr val="6633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Data</a:t>
            </a:r>
          </a:p>
        </p:txBody>
      </p:sp>
      <p:sp>
        <p:nvSpPr>
          <p:cNvPr id="272389" name="Rectangle 5"/>
          <p:cNvSpPr>
            <a:spLocks noChangeArrowheads="1"/>
          </p:cNvSpPr>
          <p:nvPr/>
        </p:nvSpPr>
        <p:spPr bwMode="auto">
          <a:xfrm>
            <a:off x="3352800" y="4653160"/>
            <a:ext cx="2438400" cy="1080021"/>
          </a:xfrm>
          <a:prstGeom prst="rect">
            <a:avLst/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kumimoji="0" lang="en-US" altLang="zh-TW" sz="3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Descriptive Statistics</a:t>
            </a:r>
            <a:endParaRPr kumimoji="0" lang="en-US" altLang="zh-TW" sz="36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72390" name="Rectangle 6"/>
          <p:cNvSpPr>
            <a:spLocks noChangeArrowheads="1"/>
          </p:cNvSpPr>
          <p:nvPr/>
        </p:nvSpPr>
        <p:spPr bwMode="auto">
          <a:xfrm>
            <a:off x="6324600" y="5923681"/>
            <a:ext cx="2640013" cy="601663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Information</a:t>
            </a:r>
          </a:p>
        </p:txBody>
      </p:sp>
      <p:sp>
        <p:nvSpPr>
          <p:cNvPr id="272391" name="Line 7"/>
          <p:cNvSpPr>
            <a:spLocks noChangeShapeType="1"/>
          </p:cNvSpPr>
          <p:nvPr/>
        </p:nvSpPr>
        <p:spPr bwMode="auto">
          <a:xfrm flipV="1">
            <a:off x="2819400" y="5733181"/>
            <a:ext cx="528638" cy="1905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72392" name="Line 8"/>
          <p:cNvSpPr>
            <a:spLocks noChangeShapeType="1"/>
          </p:cNvSpPr>
          <p:nvPr/>
        </p:nvSpPr>
        <p:spPr bwMode="auto">
          <a:xfrm>
            <a:off x="5795963" y="5733181"/>
            <a:ext cx="528637" cy="1905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72393" name="Line 9"/>
          <p:cNvSpPr>
            <a:spLocks noChangeShapeType="1"/>
          </p:cNvSpPr>
          <p:nvPr/>
        </p:nvSpPr>
        <p:spPr bwMode="auto">
          <a:xfrm flipH="1">
            <a:off x="1547812" y="3429000"/>
            <a:ext cx="2808163" cy="252008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72394" name="Line 10"/>
          <p:cNvSpPr>
            <a:spLocks noChangeShapeType="1"/>
          </p:cNvSpPr>
          <p:nvPr/>
        </p:nvSpPr>
        <p:spPr bwMode="auto">
          <a:xfrm>
            <a:off x="6732240" y="4149080"/>
            <a:ext cx="506760" cy="173650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32656"/>
            <a:ext cx="8496944" cy="17526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Graphical Techniques for Nominal data</a:t>
            </a:r>
          </a:p>
        </p:txBody>
      </p:sp>
      <p:sp>
        <p:nvSpPr>
          <p:cNvPr id="307203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916113"/>
            <a:ext cx="8667750" cy="352901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mtClean="0"/>
              <a:t>When the raw data can be naturally categorized in a meaningful manner, we can display frequencies (Proportion) by</a:t>
            </a:r>
          </a:p>
        </p:txBody>
      </p:sp>
      <p:sp>
        <p:nvSpPr>
          <p:cNvPr id="47106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15C4B5D-4D6F-415C-80B8-D03F97C974F9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4710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8578C989-7E29-464F-A450-7B1B61A0D7B9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20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307204" name="Rectangle 4"/>
          <p:cNvSpPr>
            <a:spLocks noChangeArrowheads="1"/>
          </p:cNvSpPr>
          <p:nvPr/>
        </p:nvSpPr>
        <p:spPr bwMode="auto">
          <a:xfrm>
            <a:off x="2771800" y="4797152"/>
            <a:ext cx="3888432" cy="151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Pie chart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Bar chart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332656"/>
            <a:ext cx="8353176" cy="136857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Pie Charts</a:t>
            </a:r>
          </a:p>
        </p:txBody>
      </p:sp>
      <p:sp>
        <p:nvSpPr>
          <p:cNvPr id="30822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700808"/>
            <a:ext cx="8280151" cy="44846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TW" dirty="0" smtClean="0"/>
              <a:t>A very popular tool used to represent the </a:t>
            </a:r>
            <a:r>
              <a:rPr lang="en-US" altLang="zh-TW" b="1" dirty="0" smtClean="0">
                <a:solidFill>
                  <a:schemeClr val="folHlink"/>
                </a:solidFill>
              </a:rPr>
              <a:t>proportions (relative frequency distributions)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of appearance for </a:t>
            </a:r>
            <a:r>
              <a:rPr lang="en-US" altLang="zh-TW" b="1" dirty="0" smtClean="0">
                <a:solidFill>
                  <a:schemeClr val="folHlink"/>
                </a:solidFill>
              </a:rPr>
              <a:t>nominal</a:t>
            </a:r>
            <a:r>
              <a:rPr lang="en-US" altLang="zh-TW" dirty="0" smtClean="0"/>
              <a:t> data.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TW" dirty="0" smtClean="0"/>
              <a:t>Emphasize the proportion of occurrences of each category.</a:t>
            </a:r>
          </a:p>
        </p:txBody>
      </p:sp>
      <p:sp>
        <p:nvSpPr>
          <p:cNvPr id="48130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0667B3D-C032-4174-930D-2FAEAED840DA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4813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C3C34BFE-820F-432B-AB56-D928B1E489B1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21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992242" y="446931"/>
            <a:ext cx="1900238" cy="1685925"/>
            <a:chOff x="4046" y="1209"/>
            <a:chExt cx="1197" cy="1062"/>
          </a:xfrm>
        </p:grpSpPr>
        <p:sp>
          <p:nvSpPr>
            <p:cNvPr id="308229" name="Freeform 5"/>
            <p:cNvSpPr>
              <a:spLocks/>
            </p:cNvSpPr>
            <p:nvPr/>
          </p:nvSpPr>
          <p:spPr bwMode="auto">
            <a:xfrm>
              <a:off x="4503" y="1226"/>
              <a:ext cx="83" cy="13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6" y="9"/>
                </a:cxn>
                <a:cxn ang="0">
                  <a:pos x="25" y="6"/>
                </a:cxn>
                <a:cxn ang="0">
                  <a:pos x="43" y="4"/>
                </a:cxn>
                <a:cxn ang="0">
                  <a:pos x="63" y="2"/>
                </a:cxn>
                <a:cxn ang="0">
                  <a:pos x="83" y="0"/>
                </a:cxn>
                <a:cxn ang="0">
                  <a:pos x="83" y="13"/>
                </a:cxn>
                <a:cxn ang="0">
                  <a:pos x="36" y="11"/>
                </a:cxn>
                <a:cxn ang="0">
                  <a:pos x="0" y="9"/>
                </a:cxn>
              </a:cxnLst>
              <a:rect l="0" t="0" r="r" b="b"/>
              <a:pathLst>
                <a:path w="83" h="13">
                  <a:moveTo>
                    <a:pt x="0" y="9"/>
                  </a:moveTo>
                  <a:lnTo>
                    <a:pt x="6" y="9"/>
                  </a:lnTo>
                  <a:lnTo>
                    <a:pt x="25" y="6"/>
                  </a:lnTo>
                  <a:lnTo>
                    <a:pt x="43" y="4"/>
                  </a:lnTo>
                  <a:lnTo>
                    <a:pt x="63" y="2"/>
                  </a:lnTo>
                  <a:lnTo>
                    <a:pt x="83" y="0"/>
                  </a:lnTo>
                  <a:lnTo>
                    <a:pt x="83" y="13"/>
                  </a:lnTo>
                  <a:lnTo>
                    <a:pt x="36" y="1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F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30" name="Freeform 6"/>
            <p:cNvSpPr>
              <a:spLocks/>
            </p:cNvSpPr>
            <p:nvPr/>
          </p:nvSpPr>
          <p:spPr bwMode="auto">
            <a:xfrm>
              <a:off x="4422" y="1235"/>
              <a:ext cx="164" cy="20"/>
            </a:xfrm>
            <a:custGeom>
              <a:avLst/>
              <a:gdLst/>
              <a:ahLst/>
              <a:cxnLst>
                <a:cxn ang="0">
                  <a:pos x="81" y="0"/>
                </a:cxn>
                <a:cxn ang="0">
                  <a:pos x="70" y="4"/>
                </a:cxn>
                <a:cxn ang="0">
                  <a:pos x="53" y="6"/>
                </a:cxn>
                <a:cxn ang="0">
                  <a:pos x="36" y="9"/>
                </a:cxn>
                <a:cxn ang="0">
                  <a:pos x="20" y="13"/>
                </a:cxn>
                <a:cxn ang="0">
                  <a:pos x="4" y="18"/>
                </a:cxn>
                <a:cxn ang="0">
                  <a:pos x="0" y="18"/>
                </a:cxn>
                <a:cxn ang="0">
                  <a:pos x="4" y="18"/>
                </a:cxn>
                <a:cxn ang="0">
                  <a:pos x="60" y="18"/>
                </a:cxn>
                <a:cxn ang="0">
                  <a:pos x="60" y="18"/>
                </a:cxn>
                <a:cxn ang="0">
                  <a:pos x="164" y="20"/>
                </a:cxn>
                <a:cxn ang="0">
                  <a:pos x="164" y="4"/>
                </a:cxn>
                <a:cxn ang="0">
                  <a:pos x="117" y="2"/>
                </a:cxn>
                <a:cxn ang="0">
                  <a:pos x="81" y="0"/>
                </a:cxn>
              </a:cxnLst>
              <a:rect l="0" t="0" r="r" b="b"/>
              <a:pathLst>
                <a:path w="164" h="20">
                  <a:moveTo>
                    <a:pt x="81" y="0"/>
                  </a:moveTo>
                  <a:lnTo>
                    <a:pt x="70" y="4"/>
                  </a:lnTo>
                  <a:lnTo>
                    <a:pt x="53" y="6"/>
                  </a:lnTo>
                  <a:lnTo>
                    <a:pt x="36" y="9"/>
                  </a:lnTo>
                  <a:lnTo>
                    <a:pt x="20" y="13"/>
                  </a:lnTo>
                  <a:lnTo>
                    <a:pt x="4" y="18"/>
                  </a:lnTo>
                  <a:lnTo>
                    <a:pt x="0" y="18"/>
                  </a:lnTo>
                  <a:lnTo>
                    <a:pt x="4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164" y="20"/>
                  </a:lnTo>
                  <a:lnTo>
                    <a:pt x="164" y="4"/>
                  </a:lnTo>
                  <a:lnTo>
                    <a:pt x="117" y="2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F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31" name="Freeform 7"/>
            <p:cNvSpPr>
              <a:spLocks/>
            </p:cNvSpPr>
            <p:nvPr/>
          </p:nvSpPr>
          <p:spPr bwMode="auto">
            <a:xfrm>
              <a:off x="4365" y="1253"/>
              <a:ext cx="221" cy="20"/>
            </a:xfrm>
            <a:custGeom>
              <a:avLst/>
              <a:gdLst/>
              <a:ahLst/>
              <a:cxnLst>
                <a:cxn ang="0">
                  <a:pos x="221" y="2"/>
                </a:cxn>
                <a:cxn ang="0">
                  <a:pos x="221" y="20"/>
                </a:cxn>
                <a:cxn ang="0">
                  <a:pos x="117" y="16"/>
                </a:cxn>
                <a:cxn ang="0">
                  <a:pos x="117" y="16"/>
                </a:cxn>
                <a:cxn ang="0">
                  <a:pos x="61" y="16"/>
                </a:cxn>
                <a:cxn ang="0">
                  <a:pos x="5" y="20"/>
                </a:cxn>
                <a:cxn ang="0">
                  <a:pos x="0" y="20"/>
                </a:cxn>
                <a:cxn ang="0">
                  <a:pos x="3" y="18"/>
                </a:cxn>
                <a:cxn ang="0">
                  <a:pos x="17" y="12"/>
                </a:cxn>
                <a:cxn ang="0">
                  <a:pos x="31" y="9"/>
                </a:cxn>
                <a:cxn ang="0">
                  <a:pos x="45" y="4"/>
                </a:cxn>
                <a:cxn ang="0">
                  <a:pos x="57" y="0"/>
                </a:cxn>
                <a:cxn ang="0">
                  <a:pos x="61" y="0"/>
                </a:cxn>
                <a:cxn ang="0">
                  <a:pos x="117" y="0"/>
                </a:cxn>
                <a:cxn ang="0">
                  <a:pos x="117" y="0"/>
                </a:cxn>
                <a:cxn ang="0">
                  <a:pos x="221" y="2"/>
                </a:cxn>
              </a:cxnLst>
              <a:rect l="0" t="0" r="r" b="b"/>
              <a:pathLst>
                <a:path w="221" h="20">
                  <a:moveTo>
                    <a:pt x="221" y="2"/>
                  </a:moveTo>
                  <a:lnTo>
                    <a:pt x="221" y="20"/>
                  </a:lnTo>
                  <a:lnTo>
                    <a:pt x="117" y="16"/>
                  </a:lnTo>
                  <a:lnTo>
                    <a:pt x="117" y="16"/>
                  </a:lnTo>
                  <a:lnTo>
                    <a:pt x="61" y="16"/>
                  </a:lnTo>
                  <a:lnTo>
                    <a:pt x="5" y="20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7" y="12"/>
                  </a:lnTo>
                  <a:lnTo>
                    <a:pt x="31" y="9"/>
                  </a:lnTo>
                  <a:lnTo>
                    <a:pt x="45" y="4"/>
                  </a:lnTo>
                  <a:lnTo>
                    <a:pt x="57" y="0"/>
                  </a:lnTo>
                  <a:lnTo>
                    <a:pt x="61" y="0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221" y="2"/>
                  </a:lnTo>
                  <a:close/>
                </a:path>
              </a:pathLst>
            </a:custGeom>
            <a:solidFill>
              <a:srgbClr val="0000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32" name="Freeform 8"/>
            <p:cNvSpPr>
              <a:spLocks/>
            </p:cNvSpPr>
            <p:nvPr/>
          </p:nvSpPr>
          <p:spPr bwMode="auto">
            <a:xfrm>
              <a:off x="4322" y="1269"/>
              <a:ext cx="264" cy="23"/>
            </a:xfrm>
            <a:custGeom>
              <a:avLst/>
              <a:gdLst/>
              <a:ahLst/>
              <a:cxnLst>
                <a:cxn ang="0">
                  <a:pos x="264" y="4"/>
                </a:cxn>
                <a:cxn ang="0">
                  <a:pos x="264" y="20"/>
                </a:cxn>
                <a:cxn ang="0">
                  <a:pos x="160" y="16"/>
                </a:cxn>
                <a:cxn ang="0">
                  <a:pos x="160" y="16"/>
                </a:cxn>
                <a:cxn ang="0">
                  <a:pos x="106" y="16"/>
                </a:cxn>
                <a:cxn ang="0">
                  <a:pos x="50" y="20"/>
                </a:cxn>
                <a:cxn ang="0">
                  <a:pos x="0" y="23"/>
                </a:cxn>
                <a:cxn ang="0">
                  <a:pos x="6" y="21"/>
                </a:cxn>
                <a:cxn ang="0">
                  <a:pos x="18" y="14"/>
                </a:cxn>
                <a:cxn ang="0">
                  <a:pos x="31" y="9"/>
                </a:cxn>
                <a:cxn ang="0">
                  <a:pos x="43" y="4"/>
                </a:cxn>
                <a:cxn ang="0">
                  <a:pos x="48" y="4"/>
                </a:cxn>
                <a:cxn ang="0">
                  <a:pos x="104" y="0"/>
                </a:cxn>
                <a:cxn ang="0">
                  <a:pos x="160" y="0"/>
                </a:cxn>
                <a:cxn ang="0">
                  <a:pos x="160" y="0"/>
                </a:cxn>
                <a:cxn ang="0">
                  <a:pos x="264" y="4"/>
                </a:cxn>
              </a:cxnLst>
              <a:rect l="0" t="0" r="r" b="b"/>
              <a:pathLst>
                <a:path w="264" h="23">
                  <a:moveTo>
                    <a:pt x="264" y="4"/>
                  </a:moveTo>
                  <a:lnTo>
                    <a:pt x="264" y="20"/>
                  </a:lnTo>
                  <a:lnTo>
                    <a:pt x="160" y="16"/>
                  </a:lnTo>
                  <a:lnTo>
                    <a:pt x="160" y="16"/>
                  </a:lnTo>
                  <a:lnTo>
                    <a:pt x="106" y="16"/>
                  </a:lnTo>
                  <a:lnTo>
                    <a:pt x="50" y="20"/>
                  </a:lnTo>
                  <a:lnTo>
                    <a:pt x="0" y="23"/>
                  </a:lnTo>
                  <a:lnTo>
                    <a:pt x="6" y="21"/>
                  </a:lnTo>
                  <a:lnTo>
                    <a:pt x="18" y="14"/>
                  </a:lnTo>
                  <a:lnTo>
                    <a:pt x="31" y="9"/>
                  </a:lnTo>
                  <a:lnTo>
                    <a:pt x="43" y="4"/>
                  </a:lnTo>
                  <a:lnTo>
                    <a:pt x="48" y="4"/>
                  </a:lnTo>
                  <a:lnTo>
                    <a:pt x="104" y="0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264" y="4"/>
                  </a:lnTo>
                  <a:close/>
                </a:path>
              </a:pathLst>
            </a:custGeom>
            <a:solidFill>
              <a:srgbClr val="0000F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33" name="Freeform 9"/>
            <p:cNvSpPr>
              <a:spLocks/>
            </p:cNvSpPr>
            <p:nvPr/>
          </p:nvSpPr>
          <p:spPr bwMode="auto">
            <a:xfrm>
              <a:off x="4288" y="1285"/>
              <a:ext cx="298" cy="27"/>
            </a:xfrm>
            <a:custGeom>
              <a:avLst/>
              <a:gdLst/>
              <a:ahLst/>
              <a:cxnLst>
                <a:cxn ang="0">
                  <a:pos x="298" y="4"/>
                </a:cxn>
                <a:cxn ang="0">
                  <a:pos x="298" y="20"/>
                </a:cxn>
                <a:cxn ang="0">
                  <a:pos x="194" y="16"/>
                </a:cxn>
                <a:cxn ang="0">
                  <a:pos x="194" y="16"/>
                </a:cxn>
                <a:cxn ang="0">
                  <a:pos x="140" y="16"/>
                </a:cxn>
                <a:cxn ang="0">
                  <a:pos x="85" y="20"/>
                </a:cxn>
                <a:cxn ang="0">
                  <a:pos x="31" y="25"/>
                </a:cxn>
                <a:cxn ang="0">
                  <a:pos x="0" y="27"/>
                </a:cxn>
                <a:cxn ang="0">
                  <a:pos x="1" y="27"/>
                </a:cxn>
                <a:cxn ang="0">
                  <a:pos x="14" y="20"/>
                </a:cxn>
                <a:cxn ang="0">
                  <a:pos x="27" y="12"/>
                </a:cxn>
                <a:cxn ang="0">
                  <a:pos x="34" y="7"/>
                </a:cxn>
                <a:cxn ang="0">
                  <a:pos x="84" y="4"/>
                </a:cxn>
                <a:cxn ang="0">
                  <a:pos x="140" y="0"/>
                </a:cxn>
                <a:cxn ang="0">
                  <a:pos x="194" y="0"/>
                </a:cxn>
                <a:cxn ang="0">
                  <a:pos x="194" y="0"/>
                </a:cxn>
                <a:cxn ang="0">
                  <a:pos x="298" y="4"/>
                </a:cxn>
              </a:cxnLst>
              <a:rect l="0" t="0" r="r" b="b"/>
              <a:pathLst>
                <a:path w="298" h="27">
                  <a:moveTo>
                    <a:pt x="298" y="4"/>
                  </a:moveTo>
                  <a:lnTo>
                    <a:pt x="298" y="20"/>
                  </a:lnTo>
                  <a:lnTo>
                    <a:pt x="194" y="16"/>
                  </a:lnTo>
                  <a:lnTo>
                    <a:pt x="194" y="16"/>
                  </a:lnTo>
                  <a:lnTo>
                    <a:pt x="140" y="16"/>
                  </a:lnTo>
                  <a:lnTo>
                    <a:pt x="85" y="20"/>
                  </a:lnTo>
                  <a:lnTo>
                    <a:pt x="31" y="25"/>
                  </a:lnTo>
                  <a:lnTo>
                    <a:pt x="0" y="27"/>
                  </a:lnTo>
                  <a:lnTo>
                    <a:pt x="1" y="27"/>
                  </a:lnTo>
                  <a:lnTo>
                    <a:pt x="14" y="20"/>
                  </a:lnTo>
                  <a:lnTo>
                    <a:pt x="27" y="12"/>
                  </a:lnTo>
                  <a:lnTo>
                    <a:pt x="34" y="7"/>
                  </a:lnTo>
                  <a:lnTo>
                    <a:pt x="84" y="4"/>
                  </a:lnTo>
                  <a:lnTo>
                    <a:pt x="140" y="0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98" y="4"/>
                  </a:lnTo>
                  <a:close/>
                </a:path>
              </a:pathLst>
            </a:custGeom>
            <a:solidFill>
              <a:srgbClr val="0000E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34" name="Freeform 10"/>
            <p:cNvSpPr>
              <a:spLocks/>
            </p:cNvSpPr>
            <p:nvPr/>
          </p:nvSpPr>
          <p:spPr bwMode="auto">
            <a:xfrm>
              <a:off x="4259" y="1301"/>
              <a:ext cx="327" cy="32"/>
            </a:xfrm>
            <a:custGeom>
              <a:avLst/>
              <a:gdLst/>
              <a:ahLst/>
              <a:cxnLst>
                <a:cxn ang="0">
                  <a:pos x="327" y="4"/>
                </a:cxn>
                <a:cxn ang="0">
                  <a:pos x="327" y="20"/>
                </a:cxn>
                <a:cxn ang="0">
                  <a:pos x="223" y="16"/>
                </a:cxn>
                <a:cxn ang="0">
                  <a:pos x="223" y="16"/>
                </a:cxn>
                <a:cxn ang="0">
                  <a:pos x="169" y="18"/>
                </a:cxn>
                <a:cxn ang="0">
                  <a:pos x="116" y="20"/>
                </a:cxn>
                <a:cxn ang="0">
                  <a:pos x="63" y="25"/>
                </a:cxn>
                <a:cxn ang="0">
                  <a:pos x="8" y="30"/>
                </a:cxn>
                <a:cxn ang="0">
                  <a:pos x="0" y="32"/>
                </a:cxn>
                <a:cxn ang="0">
                  <a:pos x="6" y="28"/>
                </a:cxn>
                <a:cxn ang="0">
                  <a:pos x="19" y="20"/>
                </a:cxn>
                <a:cxn ang="0">
                  <a:pos x="29" y="11"/>
                </a:cxn>
                <a:cxn ang="0">
                  <a:pos x="60" y="9"/>
                </a:cxn>
                <a:cxn ang="0">
                  <a:pos x="114" y="4"/>
                </a:cxn>
                <a:cxn ang="0">
                  <a:pos x="169" y="0"/>
                </a:cxn>
                <a:cxn ang="0">
                  <a:pos x="223" y="0"/>
                </a:cxn>
                <a:cxn ang="0">
                  <a:pos x="223" y="0"/>
                </a:cxn>
                <a:cxn ang="0">
                  <a:pos x="327" y="4"/>
                </a:cxn>
              </a:cxnLst>
              <a:rect l="0" t="0" r="r" b="b"/>
              <a:pathLst>
                <a:path w="327" h="32">
                  <a:moveTo>
                    <a:pt x="327" y="4"/>
                  </a:moveTo>
                  <a:lnTo>
                    <a:pt x="327" y="20"/>
                  </a:lnTo>
                  <a:lnTo>
                    <a:pt x="223" y="16"/>
                  </a:lnTo>
                  <a:lnTo>
                    <a:pt x="223" y="16"/>
                  </a:lnTo>
                  <a:lnTo>
                    <a:pt x="169" y="18"/>
                  </a:lnTo>
                  <a:lnTo>
                    <a:pt x="116" y="20"/>
                  </a:lnTo>
                  <a:lnTo>
                    <a:pt x="63" y="25"/>
                  </a:lnTo>
                  <a:lnTo>
                    <a:pt x="8" y="30"/>
                  </a:lnTo>
                  <a:lnTo>
                    <a:pt x="0" y="32"/>
                  </a:lnTo>
                  <a:lnTo>
                    <a:pt x="6" y="28"/>
                  </a:lnTo>
                  <a:lnTo>
                    <a:pt x="19" y="20"/>
                  </a:lnTo>
                  <a:lnTo>
                    <a:pt x="29" y="11"/>
                  </a:lnTo>
                  <a:lnTo>
                    <a:pt x="60" y="9"/>
                  </a:lnTo>
                  <a:lnTo>
                    <a:pt x="114" y="4"/>
                  </a:lnTo>
                  <a:lnTo>
                    <a:pt x="169" y="0"/>
                  </a:lnTo>
                  <a:lnTo>
                    <a:pt x="223" y="0"/>
                  </a:lnTo>
                  <a:lnTo>
                    <a:pt x="223" y="0"/>
                  </a:lnTo>
                  <a:lnTo>
                    <a:pt x="327" y="4"/>
                  </a:lnTo>
                  <a:close/>
                </a:path>
              </a:pathLst>
            </a:custGeom>
            <a:solidFill>
              <a:srgbClr val="0000EB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35" name="Freeform 11"/>
            <p:cNvSpPr>
              <a:spLocks/>
            </p:cNvSpPr>
            <p:nvPr/>
          </p:nvSpPr>
          <p:spPr bwMode="auto">
            <a:xfrm>
              <a:off x="4235" y="1317"/>
              <a:ext cx="351" cy="36"/>
            </a:xfrm>
            <a:custGeom>
              <a:avLst/>
              <a:gdLst/>
              <a:ahLst/>
              <a:cxnLst>
                <a:cxn ang="0">
                  <a:pos x="351" y="4"/>
                </a:cxn>
                <a:cxn ang="0">
                  <a:pos x="351" y="20"/>
                </a:cxn>
                <a:cxn ang="0">
                  <a:pos x="247" y="16"/>
                </a:cxn>
                <a:cxn ang="0">
                  <a:pos x="247" y="16"/>
                </a:cxn>
                <a:cxn ang="0">
                  <a:pos x="194" y="18"/>
                </a:cxn>
                <a:cxn ang="0">
                  <a:pos x="141" y="20"/>
                </a:cxn>
                <a:cxn ang="0">
                  <a:pos x="88" y="25"/>
                </a:cxn>
                <a:cxn ang="0">
                  <a:pos x="35" y="30"/>
                </a:cxn>
                <a:cxn ang="0">
                  <a:pos x="0" y="36"/>
                </a:cxn>
                <a:cxn ang="0">
                  <a:pos x="5" y="30"/>
                </a:cxn>
                <a:cxn ang="0">
                  <a:pos x="18" y="21"/>
                </a:cxn>
                <a:cxn ang="0">
                  <a:pos x="24" y="16"/>
                </a:cxn>
                <a:cxn ang="0">
                  <a:pos x="32" y="14"/>
                </a:cxn>
                <a:cxn ang="0">
                  <a:pos x="87" y="9"/>
                </a:cxn>
                <a:cxn ang="0">
                  <a:pos x="140" y="4"/>
                </a:cxn>
                <a:cxn ang="0">
                  <a:pos x="193" y="2"/>
                </a:cxn>
                <a:cxn ang="0">
                  <a:pos x="247" y="0"/>
                </a:cxn>
                <a:cxn ang="0">
                  <a:pos x="247" y="0"/>
                </a:cxn>
                <a:cxn ang="0">
                  <a:pos x="351" y="4"/>
                </a:cxn>
              </a:cxnLst>
              <a:rect l="0" t="0" r="r" b="b"/>
              <a:pathLst>
                <a:path w="351" h="36">
                  <a:moveTo>
                    <a:pt x="351" y="4"/>
                  </a:moveTo>
                  <a:lnTo>
                    <a:pt x="351" y="20"/>
                  </a:lnTo>
                  <a:lnTo>
                    <a:pt x="247" y="16"/>
                  </a:lnTo>
                  <a:lnTo>
                    <a:pt x="247" y="16"/>
                  </a:lnTo>
                  <a:lnTo>
                    <a:pt x="194" y="18"/>
                  </a:lnTo>
                  <a:lnTo>
                    <a:pt x="141" y="20"/>
                  </a:lnTo>
                  <a:lnTo>
                    <a:pt x="88" y="25"/>
                  </a:lnTo>
                  <a:lnTo>
                    <a:pt x="35" y="30"/>
                  </a:lnTo>
                  <a:lnTo>
                    <a:pt x="0" y="36"/>
                  </a:lnTo>
                  <a:lnTo>
                    <a:pt x="5" y="30"/>
                  </a:lnTo>
                  <a:lnTo>
                    <a:pt x="18" y="21"/>
                  </a:lnTo>
                  <a:lnTo>
                    <a:pt x="24" y="16"/>
                  </a:lnTo>
                  <a:lnTo>
                    <a:pt x="32" y="14"/>
                  </a:lnTo>
                  <a:lnTo>
                    <a:pt x="87" y="9"/>
                  </a:lnTo>
                  <a:lnTo>
                    <a:pt x="140" y="4"/>
                  </a:lnTo>
                  <a:lnTo>
                    <a:pt x="193" y="2"/>
                  </a:lnTo>
                  <a:lnTo>
                    <a:pt x="247" y="0"/>
                  </a:lnTo>
                  <a:lnTo>
                    <a:pt x="247" y="0"/>
                  </a:lnTo>
                  <a:lnTo>
                    <a:pt x="351" y="4"/>
                  </a:lnTo>
                  <a:close/>
                </a:path>
              </a:pathLst>
            </a:custGeom>
            <a:solidFill>
              <a:srgbClr val="0000E8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36" name="Freeform 12"/>
            <p:cNvSpPr>
              <a:spLocks/>
            </p:cNvSpPr>
            <p:nvPr/>
          </p:nvSpPr>
          <p:spPr bwMode="auto">
            <a:xfrm>
              <a:off x="4212" y="1333"/>
              <a:ext cx="374" cy="41"/>
            </a:xfrm>
            <a:custGeom>
              <a:avLst/>
              <a:gdLst/>
              <a:ahLst/>
              <a:cxnLst>
                <a:cxn ang="0">
                  <a:pos x="374" y="4"/>
                </a:cxn>
                <a:cxn ang="0">
                  <a:pos x="374" y="20"/>
                </a:cxn>
                <a:cxn ang="0">
                  <a:pos x="323" y="18"/>
                </a:cxn>
                <a:cxn ang="0">
                  <a:pos x="270" y="16"/>
                </a:cxn>
                <a:cxn ang="0">
                  <a:pos x="270" y="16"/>
                </a:cxn>
                <a:cxn ang="0">
                  <a:pos x="217" y="18"/>
                </a:cxn>
                <a:cxn ang="0">
                  <a:pos x="166" y="20"/>
                </a:cxn>
                <a:cxn ang="0">
                  <a:pos x="113" y="25"/>
                </a:cxn>
                <a:cxn ang="0">
                  <a:pos x="61" y="30"/>
                </a:cxn>
                <a:cxn ang="0">
                  <a:pos x="8" y="39"/>
                </a:cxn>
                <a:cxn ang="0">
                  <a:pos x="0" y="41"/>
                </a:cxn>
                <a:cxn ang="0">
                  <a:pos x="5" y="35"/>
                </a:cxn>
                <a:cxn ang="0">
                  <a:pos x="17" y="25"/>
                </a:cxn>
                <a:cxn ang="0">
                  <a:pos x="23" y="20"/>
                </a:cxn>
                <a:cxn ang="0">
                  <a:pos x="58" y="14"/>
                </a:cxn>
                <a:cxn ang="0">
                  <a:pos x="111" y="9"/>
                </a:cxn>
                <a:cxn ang="0">
                  <a:pos x="164" y="4"/>
                </a:cxn>
                <a:cxn ang="0">
                  <a:pos x="217" y="2"/>
                </a:cxn>
                <a:cxn ang="0">
                  <a:pos x="270" y="0"/>
                </a:cxn>
                <a:cxn ang="0">
                  <a:pos x="270" y="0"/>
                </a:cxn>
                <a:cxn ang="0">
                  <a:pos x="374" y="4"/>
                </a:cxn>
              </a:cxnLst>
              <a:rect l="0" t="0" r="r" b="b"/>
              <a:pathLst>
                <a:path w="374" h="41">
                  <a:moveTo>
                    <a:pt x="374" y="4"/>
                  </a:moveTo>
                  <a:lnTo>
                    <a:pt x="374" y="20"/>
                  </a:lnTo>
                  <a:lnTo>
                    <a:pt x="323" y="18"/>
                  </a:lnTo>
                  <a:lnTo>
                    <a:pt x="270" y="16"/>
                  </a:lnTo>
                  <a:lnTo>
                    <a:pt x="270" y="16"/>
                  </a:lnTo>
                  <a:lnTo>
                    <a:pt x="217" y="18"/>
                  </a:lnTo>
                  <a:lnTo>
                    <a:pt x="166" y="20"/>
                  </a:lnTo>
                  <a:lnTo>
                    <a:pt x="113" y="25"/>
                  </a:lnTo>
                  <a:lnTo>
                    <a:pt x="61" y="30"/>
                  </a:lnTo>
                  <a:lnTo>
                    <a:pt x="8" y="39"/>
                  </a:lnTo>
                  <a:lnTo>
                    <a:pt x="0" y="41"/>
                  </a:lnTo>
                  <a:lnTo>
                    <a:pt x="5" y="35"/>
                  </a:lnTo>
                  <a:lnTo>
                    <a:pt x="17" y="25"/>
                  </a:lnTo>
                  <a:lnTo>
                    <a:pt x="23" y="20"/>
                  </a:lnTo>
                  <a:lnTo>
                    <a:pt x="58" y="14"/>
                  </a:lnTo>
                  <a:lnTo>
                    <a:pt x="111" y="9"/>
                  </a:lnTo>
                  <a:lnTo>
                    <a:pt x="164" y="4"/>
                  </a:lnTo>
                  <a:lnTo>
                    <a:pt x="217" y="2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374" y="4"/>
                  </a:lnTo>
                  <a:close/>
                </a:path>
              </a:pathLst>
            </a:custGeom>
            <a:solidFill>
              <a:srgbClr val="0000E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37" name="Freeform 13"/>
            <p:cNvSpPr>
              <a:spLocks/>
            </p:cNvSpPr>
            <p:nvPr/>
          </p:nvSpPr>
          <p:spPr bwMode="auto">
            <a:xfrm>
              <a:off x="4190" y="1349"/>
              <a:ext cx="396" cy="44"/>
            </a:xfrm>
            <a:custGeom>
              <a:avLst/>
              <a:gdLst/>
              <a:ahLst/>
              <a:cxnLst>
                <a:cxn ang="0">
                  <a:pos x="396" y="4"/>
                </a:cxn>
                <a:cxn ang="0">
                  <a:pos x="396" y="21"/>
                </a:cxn>
                <a:cxn ang="0">
                  <a:pos x="343" y="18"/>
                </a:cxn>
                <a:cxn ang="0">
                  <a:pos x="292" y="18"/>
                </a:cxn>
                <a:cxn ang="0">
                  <a:pos x="292" y="18"/>
                </a:cxn>
                <a:cxn ang="0">
                  <a:pos x="241" y="18"/>
                </a:cxn>
                <a:cxn ang="0">
                  <a:pos x="188" y="21"/>
                </a:cxn>
                <a:cxn ang="0">
                  <a:pos x="136" y="25"/>
                </a:cxn>
                <a:cxn ang="0">
                  <a:pos x="85" y="30"/>
                </a:cxn>
                <a:cxn ang="0">
                  <a:pos x="33" y="39"/>
                </a:cxn>
                <a:cxn ang="0">
                  <a:pos x="0" y="44"/>
                </a:cxn>
                <a:cxn ang="0">
                  <a:pos x="3" y="43"/>
                </a:cxn>
                <a:cxn ang="0">
                  <a:pos x="15" y="30"/>
                </a:cxn>
                <a:cxn ang="0">
                  <a:pos x="22" y="25"/>
                </a:cxn>
                <a:cxn ang="0">
                  <a:pos x="30" y="23"/>
                </a:cxn>
                <a:cxn ang="0">
                  <a:pos x="83" y="14"/>
                </a:cxn>
                <a:cxn ang="0">
                  <a:pos x="135" y="9"/>
                </a:cxn>
                <a:cxn ang="0">
                  <a:pos x="188" y="4"/>
                </a:cxn>
                <a:cxn ang="0">
                  <a:pos x="239" y="2"/>
                </a:cxn>
                <a:cxn ang="0">
                  <a:pos x="292" y="0"/>
                </a:cxn>
                <a:cxn ang="0">
                  <a:pos x="292" y="0"/>
                </a:cxn>
                <a:cxn ang="0">
                  <a:pos x="345" y="2"/>
                </a:cxn>
                <a:cxn ang="0">
                  <a:pos x="396" y="4"/>
                </a:cxn>
              </a:cxnLst>
              <a:rect l="0" t="0" r="r" b="b"/>
              <a:pathLst>
                <a:path w="396" h="44">
                  <a:moveTo>
                    <a:pt x="396" y="4"/>
                  </a:moveTo>
                  <a:lnTo>
                    <a:pt x="396" y="21"/>
                  </a:lnTo>
                  <a:lnTo>
                    <a:pt x="343" y="18"/>
                  </a:lnTo>
                  <a:lnTo>
                    <a:pt x="292" y="18"/>
                  </a:lnTo>
                  <a:lnTo>
                    <a:pt x="292" y="18"/>
                  </a:lnTo>
                  <a:lnTo>
                    <a:pt x="241" y="18"/>
                  </a:lnTo>
                  <a:lnTo>
                    <a:pt x="188" y="21"/>
                  </a:lnTo>
                  <a:lnTo>
                    <a:pt x="136" y="25"/>
                  </a:lnTo>
                  <a:lnTo>
                    <a:pt x="85" y="30"/>
                  </a:lnTo>
                  <a:lnTo>
                    <a:pt x="33" y="39"/>
                  </a:lnTo>
                  <a:lnTo>
                    <a:pt x="0" y="44"/>
                  </a:lnTo>
                  <a:lnTo>
                    <a:pt x="3" y="43"/>
                  </a:lnTo>
                  <a:lnTo>
                    <a:pt x="15" y="30"/>
                  </a:lnTo>
                  <a:lnTo>
                    <a:pt x="22" y="25"/>
                  </a:lnTo>
                  <a:lnTo>
                    <a:pt x="30" y="23"/>
                  </a:lnTo>
                  <a:lnTo>
                    <a:pt x="83" y="14"/>
                  </a:lnTo>
                  <a:lnTo>
                    <a:pt x="135" y="9"/>
                  </a:lnTo>
                  <a:lnTo>
                    <a:pt x="188" y="4"/>
                  </a:lnTo>
                  <a:lnTo>
                    <a:pt x="239" y="2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345" y="2"/>
                  </a:lnTo>
                  <a:lnTo>
                    <a:pt x="396" y="4"/>
                  </a:lnTo>
                  <a:close/>
                </a:path>
              </a:pathLst>
            </a:custGeom>
            <a:solidFill>
              <a:srgbClr val="0000E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38" name="Freeform 14"/>
            <p:cNvSpPr>
              <a:spLocks/>
            </p:cNvSpPr>
            <p:nvPr/>
          </p:nvSpPr>
          <p:spPr bwMode="auto">
            <a:xfrm>
              <a:off x="4170" y="1367"/>
              <a:ext cx="416" cy="48"/>
            </a:xfrm>
            <a:custGeom>
              <a:avLst/>
              <a:gdLst/>
              <a:ahLst/>
              <a:cxnLst>
                <a:cxn ang="0">
                  <a:pos x="416" y="3"/>
                </a:cxn>
                <a:cxn ang="0">
                  <a:pos x="416" y="19"/>
                </a:cxn>
                <a:cxn ang="0">
                  <a:pos x="363" y="16"/>
                </a:cxn>
                <a:cxn ang="0">
                  <a:pos x="312" y="16"/>
                </a:cxn>
                <a:cxn ang="0">
                  <a:pos x="312" y="16"/>
                </a:cxn>
                <a:cxn ang="0">
                  <a:pos x="261" y="16"/>
                </a:cxn>
                <a:cxn ang="0">
                  <a:pos x="209" y="19"/>
                </a:cxn>
                <a:cxn ang="0">
                  <a:pos x="158" y="23"/>
                </a:cxn>
                <a:cxn ang="0">
                  <a:pos x="108" y="28"/>
                </a:cxn>
                <a:cxn ang="0">
                  <a:pos x="56" y="37"/>
                </a:cxn>
                <a:cxn ang="0">
                  <a:pos x="6" y="46"/>
                </a:cxn>
                <a:cxn ang="0">
                  <a:pos x="0" y="48"/>
                </a:cxn>
                <a:cxn ang="0">
                  <a:pos x="12" y="35"/>
                </a:cxn>
                <a:cxn ang="0">
                  <a:pos x="20" y="26"/>
                </a:cxn>
                <a:cxn ang="0">
                  <a:pos x="53" y="21"/>
                </a:cxn>
                <a:cxn ang="0">
                  <a:pos x="105" y="12"/>
                </a:cxn>
                <a:cxn ang="0">
                  <a:pos x="156" y="7"/>
                </a:cxn>
                <a:cxn ang="0">
                  <a:pos x="208" y="3"/>
                </a:cxn>
                <a:cxn ang="0">
                  <a:pos x="261" y="0"/>
                </a:cxn>
                <a:cxn ang="0">
                  <a:pos x="312" y="0"/>
                </a:cxn>
                <a:cxn ang="0">
                  <a:pos x="312" y="0"/>
                </a:cxn>
                <a:cxn ang="0">
                  <a:pos x="363" y="0"/>
                </a:cxn>
                <a:cxn ang="0">
                  <a:pos x="416" y="3"/>
                </a:cxn>
              </a:cxnLst>
              <a:rect l="0" t="0" r="r" b="b"/>
              <a:pathLst>
                <a:path w="416" h="48">
                  <a:moveTo>
                    <a:pt x="416" y="3"/>
                  </a:moveTo>
                  <a:lnTo>
                    <a:pt x="416" y="19"/>
                  </a:lnTo>
                  <a:lnTo>
                    <a:pt x="363" y="16"/>
                  </a:lnTo>
                  <a:lnTo>
                    <a:pt x="312" y="16"/>
                  </a:lnTo>
                  <a:lnTo>
                    <a:pt x="312" y="16"/>
                  </a:lnTo>
                  <a:lnTo>
                    <a:pt x="261" y="16"/>
                  </a:lnTo>
                  <a:lnTo>
                    <a:pt x="209" y="19"/>
                  </a:lnTo>
                  <a:lnTo>
                    <a:pt x="158" y="23"/>
                  </a:lnTo>
                  <a:lnTo>
                    <a:pt x="108" y="28"/>
                  </a:lnTo>
                  <a:lnTo>
                    <a:pt x="56" y="37"/>
                  </a:lnTo>
                  <a:lnTo>
                    <a:pt x="6" y="46"/>
                  </a:lnTo>
                  <a:lnTo>
                    <a:pt x="0" y="48"/>
                  </a:lnTo>
                  <a:lnTo>
                    <a:pt x="12" y="35"/>
                  </a:lnTo>
                  <a:lnTo>
                    <a:pt x="20" y="26"/>
                  </a:lnTo>
                  <a:lnTo>
                    <a:pt x="53" y="21"/>
                  </a:lnTo>
                  <a:lnTo>
                    <a:pt x="105" y="12"/>
                  </a:lnTo>
                  <a:lnTo>
                    <a:pt x="156" y="7"/>
                  </a:lnTo>
                  <a:lnTo>
                    <a:pt x="208" y="3"/>
                  </a:lnTo>
                  <a:lnTo>
                    <a:pt x="261" y="0"/>
                  </a:lnTo>
                  <a:lnTo>
                    <a:pt x="312" y="0"/>
                  </a:lnTo>
                  <a:lnTo>
                    <a:pt x="312" y="0"/>
                  </a:lnTo>
                  <a:lnTo>
                    <a:pt x="363" y="0"/>
                  </a:lnTo>
                  <a:lnTo>
                    <a:pt x="416" y="3"/>
                  </a:lnTo>
                  <a:close/>
                </a:path>
              </a:pathLst>
            </a:custGeom>
            <a:solidFill>
              <a:srgbClr val="0000E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39" name="Freeform 15"/>
            <p:cNvSpPr>
              <a:spLocks/>
            </p:cNvSpPr>
            <p:nvPr/>
          </p:nvSpPr>
          <p:spPr bwMode="auto">
            <a:xfrm>
              <a:off x="4152" y="1383"/>
              <a:ext cx="434" cy="51"/>
            </a:xfrm>
            <a:custGeom>
              <a:avLst/>
              <a:gdLst/>
              <a:ahLst/>
              <a:cxnLst>
                <a:cxn ang="0">
                  <a:pos x="434" y="3"/>
                </a:cxn>
                <a:cxn ang="0">
                  <a:pos x="434" y="19"/>
                </a:cxn>
                <a:cxn ang="0">
                  <a:pos x="380" y="16"/>
                </a:cxn>
                <a:cxn ang="0">
                  <a:pos x="330" y="16"/>
                </a:cxn>
                <a:cxn ang="0">
                  <a:pos x="330" y="16"/>
                </a:cxn>
                <a:cxn ang="0">
                  <a:pos x="280" y="16"/>
                </a:cxn>
                <a:cxn ang="0">
                  <a:pos x="228" y="19"/>
                </a:cxn>
                <a:cxn ang="0">
                  <a:pos x="178" y="23"/>
                </a:cxn>
                <a:cxn ang="0">
                  <a:pos x="127" y="28"/>
                </a:cxn>
                <a:cxn ang="0">
                  <a:pos x="77" y="37"/>
                </a:cxn>
                <a:cxn ang="0">
                  <a:pos x="28" y="46"/>
                </a:cxn>
                <a:cxn ang="0">
                  <a:pos x="0" y="51"/>
                </a:cxn>
                <a:cxn ang="0">
                  <a:pos x="5" y="46"/>
                </a:cxn>
                <a:cxn ang="0">
                  <a:pos x="17" y="33"/>
                </a:cxn>
                <a:cxn ang="0">
                  <a:pos x="18" y="32"/>
                </a:cxn>
                <a:cxn ang="0">
                  <a:pos x="24" y="30"/>
                </a:cxn>
                <a:cxn ang="0">
                  <a:pos x="74" y="21"/>
                </a:cxn>
                <a:cxn ang="0">
                  <a:pos x="126" y="12"/>
                </a:cxn>
                <a:cxn ang="0">
                  <a:pos x="176" y="7"/>
                </a:cxn>
                <a:cxn ang="0">
                  <a:pos x="227" y="3"/>
                </a:cxn>
                <a:cxn ang="0">
                  <a:pos x="279" y="0"/>
                </a:cxn>
                <a:cxn ang="0">
                  <a:pos x="330" y="0"/>
                </a:cxn>
                <a:cxn ang="0">
                  <a:pos x="330" y="0"/>
                </a:cxn>
                <a:cxn ang="0">
                  <a:pos x="381" y="0"/>
                </a:cxn>
                <a:cxn ang="0">
                  <a:pos x="434" y="3"/>
                </a:cxn>
              </a:cxnLst>
              <a:rect l="0" t="0" r="r" b="b"/>
              <a:pathLst>
                <a:path w="434" h="51">
                  <a:moveTo>
                    <a:pt x="434" y="3"/>
                  </a:moveTo>
                  <a:lnTo>
                    <a:pt x="434" y="19"/>
                  </a:lnTo>
                  <a:lnTo>
                    <a:pt x="380" y="16"/>
                  </a:lnTo>
                  <a:lnTo>
                    <a:pt x="330" y="16"/>
                  </a:lnTo>
                  <a:lnTo>
                    <a:pt x="330" y="16"/>
                  </a:lnTo>
                  <a:lnTo>
                    <a:pt x="280" y="16"/>
                  </a:lnTo>
                  <a:lnTo>
                    <a:pt x="228" y="19"/>
                  </a:lnTo>
                  <a:lnTo>
                    <a:pt x="178" y="23"/>
                  </a:lnTo>
                  <a:lnTo>
                    <a:pt x="127" y="28"/>
                  </a:lnTo>
                  <a:lnTo>
                    <a:pt x="77" y="37"/>
                  </a:lnTo>
                  <a:lnTo>
                    <a:pt x="28" y="46"/>
                  </a:lnTo>
                  <a:lnTo>
                    <a:pt x="0" y="51"/>
                  </a:lnTo>
                  <a:lnTo>
                    <a:pt x="5" y="46"/>
                  </a:lnTo>
                  <a:lnTo>
                    <a:pt x="17" y="33"/>
                  </a:lnTo>
                  <a:lnTo>
                    <a:pt x="18" y="32"/>
                  </a:lnTo>
                  <a:lnTo>
                    <a:pt x="24" y="30"/>
                  </a:lnTo>
                  <a:lnTo>
                    <a:pt x="74" y="21"/>
                  </a:lnTo>
                  <a:lnTo>
                    <a:pt x="126" y="12"/>
                  </a:lnTo>
                  <a:lnTo>
                    <a:pt x="176" y="7"/>
                  </a:lnTo>
                  <a:lnTo>
                    <a:pt x="227" y="3"/>
                  </a:lnTo>
                  <a:lnTo>
                    <a:pt x="279" y="0"/>
                  </a:lnTo>
                  <a:lnTo>
                    <a:pt x="330" y="0"/>
                  </a:lnTo>
                  <a:lnTo>
                    <a:pt x="330" y="0"/>
                  </a:lnTo>
                  <a:lnTo>
                    <a:pt x="381" y="0"/>
                  </a:lnTo>
                  <a:lnTo>
                    <a:pt x="434" y="3"/>
                  </a:lnTo>
                  <a:close/>
                </a:path>
              </a:pathLst>
            </a:custGeom>
            <a:solidFill>
              <a:srgbClr val="0000D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40" name="Freeform 16"/>
            <p:cNvSpPr>
              <a:spLocks/>
            </p:cNvSpPr>
            <p:nvPr/>
          </p:nvSpPr>
          <p:spPr bwMode="auto">
            <a:xfrm>
              <a:off x="4135" y="1399"/>
              <a:ext cx="451" cy="57"/>
            </a:xfrm>
            <a:custGeom>
              <a:avLst/>
              <a:gdLst/>
              <a:ahLst/>
              <a:cxnLst>
                <a:cxn ang="0">
                  <a:pos x="451" y="3"/>
                </a:cxn>
                <a:cxn ang="0">
                  <a:pos x="451" y="19"/>
                </a:cxn>
                <a:cxn ang="0">
                  <a:pos x="397" y="16"/>
                </a:cxn>
                <a:cxn ang="0">
                  <a:pos x="347" y="16"/>
                </a:cxn>
                <a:cxn ang="0">
                  <a:pos x="347" y="16"/>
                </a:cxn>
                <a:cxn ang="0">
                  <a:pos x="297" y="16"/>
                </a:cxn>
                <a:cxn ang="0">
                  <a:pos x="247" y="19"/>
                </a:cxn>
                <a:cxn ang="0">
                  <a:pos x="197" y="23"/>
                </a:cxn>
                <a:cxn ang="0">
                  <a:pos x="147" y="28"/>
                </a:cxn>
                <a:cxn ang="0">
                  <a:pos x="97" y="37"/>
                </a:cxn>
                <a:cxn ang="0">
                  <a:pos x="48" y="46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0" y="44"/>
                </a:cxn>
                <a:cxn ang="0">
                  <a:pos x="17" y="35"/>
                </a:cxn>
                <a:cxn ang="0">
                  <a:pos x="45" y="30"/>
                </a:cxn>
                <a:cxn ang="0">
                  <a:pos x="94" y="21"/>
                </a:cxn>
                <a:cxn ang="0">
                  <a:pos x="144" y="12"/>
                </a:cxn>
                <a:cxn ang="0">
                  <a:pos x="195" y="7"/>
                </a:cxn>
                <a:cxn ang="0">
                  <a:pos x="245" y="3"/>
                </a:cxn>
                <a:cxn ang="0">
                  <a:pos x="297" y="0"/>
                </a:cxn>
                <a:cxn ang="0">
                  <a:pos x="347" y="0"/>
                </a:cxn>
                <a:cxn ang="0">
                  <a:pos x="347" y="0"/>
                </a:cxn>
                <a:cxn ang="0">
                  <a:pos x="397" y="0"/>
                </a:cxn>
                <a:cxn ang="0">
                  <a:pos x="451" y="3"/>
                </a:cxn>
              </a:cxnLst>
              <a:rect l="0" t="0" r="r" b="b"/>
              <a:pathLst>
                <a:path w="451" h="57">
                  <a:moveTo>
                    <a:pt x="451" y="3"/>
                  </a:moveTo>
                  <a:lnTo>
                    <a:pt x="451" y="19"/>
                  </a:lnTo>
                  <a:lnTo>
                    <a:pt x="397" y="16"/>
                  </a:lnTo>
                  <a:lnTo>
                    <a:pt x="347" y="16"/>
                  </a:lnTo>
                  <a:lnTo>
                    <a:pt x="347" y="16"/>
                  </a:lnTo>
                  <a:lnTo>
                    <a:pt x="297" y="16"/>
                  </a:lnTo>
                  <a:lnTo>
                    <a:pt x="247" y="19"/>
                  </a:lnTo>
                  <a:lnTo>
                    <a:pt x="197" y="23"/>
                  </a:lnTo>
                  <a:lnTo>
                    <a:pt x="147" y="28"/>
                  </a:lnTo>
                  <a:lnTo>
                    <a:pt x="97" y="37"/>
                  </a:lnTo>
                  <a:lnTo>
                    <a:pt x="48" y="46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0" y="44"/>
                  </a:lnTo>
                  <a:lnTo>
                    <a:pt x="17" y="35"/>
                  </a:lnTo>
                  <a:lnTo>
                    <a:pt x="45" y="30"/>
                  </a:lnTo>
                  <a:lnTo>
                    <a:pt x="94" y="21"/>
                  </a:lnTo>
                  <a:lnTo>
                    <a:pt x="144" y="12"/>
                  </a:lnTo>
                  <a:lnTo>
                    <a:pt x="195" y="7"/>
                  </a:lnTo>
                  <a:lnTo>
                    <a:pt x="245" y="3"/>
                  </a:lnTo>
                  <a:lnTo>
                    <a:pt x="297" y="0"/>
                  </a:lnTo>
                  <a:lnTo>
                    <a:pt x="347" y="0"/>
                  </a:lnTo>
                  <a:lnTo>
                    <a:pt x="347" y="0"/>
                  </a:lnTo>
                  <a:lnTo>
                    <a:pt x="397" y="0"/>
                  </a:lnTo>
                  <a:lnTo>
                    <a:pt x="451" y="3"/>
                  </a:lnTo>
                  <a:close/>
                </a:path>
              </a:pathLst>
            </a:custGeom>
            <a:solidFill>
              <a:srgbClr val="0000DB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41" name="Freeform 17"/>
            <p:cNvSpPr>
              <a:spLocks/>
            </p:cNvSpPr>
            <p:nvPr/>
          </p:nvSpPr>
          <p:spPr bwMode="auto">
            <a:xfrm>
              <a:off x="4123" y="1415"/>
              <a:ext cx="463" cy="60"/>
            </a:xfrm>
            <a:custGeom>
              <a:avLst/>
              <a:gdLst/>
              <a:ahLst/>
              <a:cxnLst>
                <a:cxn ang="0">
                  <a:pos x="463" y="3"/>
                </a:cxn>
                <a:cxn ang="0">
                  <a:pos x="463" y="19"/>
                </a:cxn>
                <a:cxn ang="0">
                  <a:pos x="409" y="17"/>
                </a:cxn>
                <a:cxn ang="0">
                  <a:pos x="359" y="16"/>
                </a:cxn>
                <a:cxn ang="0">
                  <a:pos x="359" y="16"/>
                </a:cxn>
                <a:cxn ang="0">
                  <a:pos x="309" y="17"/>
                </a:cxn>
                <a:cxn ang="0">
                  <a:pos x="260" y="19"/>
                </a:cxn>
                <a:cxn ang="0">
                  <a:pos x="210" y="23"/>
                </a:cxn>
                <a:cxn ang="0">
                  <a:pos x="162" y="30"/>
                </a:cxn>
                <a:cxn ang="0">
                  <a:pos x="112" y="37"/>
                </a:cxn>
                <a:cxn ang="0">
                  <a:pos x="63" y="46"/>
                </a:cxn>
                <a:cxn ang="0">
                  <a:pos x="16" y="57"/>
                </a:cxn>
                <a:cxn ang="0">
                  <a:pos x="0" y="60"/>
                </a:cxn>
                <a:cxn ang="0">
                  <a:pos x="3" y="55"/>
                </a:cxn>
                <a:cxn ang="0">
                  <a:pos x="10" y="42"/>
                </a:cxn>
                <a:cxn ang="0">
                  <a:pos x="12" y="41"/>
                </a:cxn>
                <a:cxn ang="0">
                  <a:pos x="12" y="41"/>
                </a:cxn>
                <a:cxn ang="0">
                  <a:pos x="60" y="30"/>
                </a:cxn>
                <a:cxn ang="0">
                  <a:pos x="109" y="21"/>
                </a:cxn>
                <a:cxn ang="0">
                  <a:pos x="159" y="12"/>
                </a:cxn>
                <a:cxn ang="0">
                  <a:pos x="209" y="7"/>
                </a:cxn>
                <a:cxn ang="0">
                  <a:pos x="259" y="3"/>
                </a:cxn>
                <a:cxn ang="0">
                  <a:pos x="309" y="0"/>
                </a:cxn>
                <a:cxn ang="0">
                  <a:pos x="359" y="0"/>
                </a:cxn>
                <a:cxn ang="0">
                  <a:pos x="359" y="0"/>
                </a:cxn>
                <a:cxn ang="0">
                  <a:pos x="409" y="0"/>
                </a:cxn>
                <a:cxn ang="0">
                  <a:pos x="463" y="3"/>
                </a:cxn>
              </a:cxnLst>
              <a:rect l="0" t="0" r="r" b="b"/>
              <a:pathLst>
                <a:path w="463" h="60">
                  <a:moveTo>
                    <a:pt x="463" y="3"/>
                  </a:moveTo>
                  <a:lnTo>
                    <a:pt x="463" y="19"/>
                  </a:lnTo>
                  <a:lnTo>
                    <a:pt x="409" y="17"/>
                  </a:lnTo>
                  <a:lnTo>
                    <a:pt x="359" y="16"/>
                  </a:lnTo>
                  <a:lnTo>
                    <a:pt x="359" y="16"/>
                  </a:lnTo>
                  <a:lnTo>
                    <a:pt x="309" y="17"/>
                  </a:lnTo>
                  <a:lnTo>
                    <a:pt x="260" y="19"/>
                  </a:lnTo>
                  <a:lnTo>
                    <a:pt x="210" y="23"/>
                  </a:lnTo>
                  <a:lnTo>
                    <a:pt x="162" y="30"/>
                  </a:lnTo>
                  <a:lnTo>
                    <a:pt x="112" y="37"/>
                  </a:lnTo>
                  <a:lnTo>
                    <a:pt x="63" y="46"/>
                  </a:lnTo>
                  <a:lnTo>
                    <a:pt x="16" y="57"/>
                  </a:lnTo>
                  <a:lnTo>
                    <a:pt x="0" y="60"/>
                  </a:lnTo>
                  <a:lnTo>
                    <a:pt x="3" y="55"/>
                  </a:lnTo>
                  <a:lnTo>
                    <a:pt x="10" y="42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60" y="30"/>
                  </a:lnTo>
                  <a:lnTo>
                    <a:pt x="109" y="21"/>
                  </a:lnTo>
                  <a:lnTo>
                    <a:pt x="159" y="12"/>
                  </a:lnTo>
                  <a:lnTo>
                    <a:pt x="209" y="7"/>
                  </a:lnTo>
                  <a:lnTo>
                    <a:pt x="259" y="3"/>
                  </a:lnTo>
                  <a:lnTo>
                    <a:pt x="309" y="0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409" y="0"/>
                  </a:lnTo>
                  <a:lnTo>
                    <a:pt x="463" y="3"/>
                  </a:lnTo>
                  <a:close/>
                </a:path>
              </a:pathLst>
            </a:custGeom>
            <a:solidFill>
              <a:srgbClr val="0000D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42" name="Freeform 18"/>
            <p:cNvSpPr>
              <a:spLocks/>
            </p:cNvSpPr>
            <p:nvPr/>
          </p:nvSpPr>
          <p:spPr bwMode="auto">
            <a:xfrm>
              <a:off x="4113" y="1431"/>
              <a:ext cx="473" cy="64"/>
            </a:xfrm>
            <a:custGeom>
              <a:avLst/>
              <a:gdLst/>
              <a:ahLst/>
              <a:cxnLst>
                <a:cxn ang="0">
                  <a:pos x="473" y="3"/>
                </a:cxn>
                <a:cxn ang="0">
                  <a:pos x="473" y="19"/>
                </a:cxn>
                <a:cxn ang="0">
                  <a:pos x="418" y="17"/>
                </a:cxn>
                <a:cxn ang="0">
                  <a:pos x="369" y="16"/>
                </a:cxn>
                <a:cxn ang="0">
                  <a:pos x="369" y="16"/>
                </a:cxn>
                <a:cxn ang="0">
                  <a:pos x="320" y="17"/>
                </a:cxn>
                <a:cxn ang="0">
                  <a:pos x="272" y="19"/>
                </a:cxn>
                <a:cxn ang="0">
                  <a:pos x="222" y="23"/>
                </a:cxn>
                <a:cxn ang="0">
                  <a:pos x="173" y="30"/>
                </a:cxn>
                <a:cxn ang="0">
                  <a:pos x="126" y="37"/>
                </a:cxn>
                <a:cxn ang="0">
                  <a:pos x="77" y="46"/>
                </a:cxn>
                <a:cxn ang="0">
                  <a:pos x="30" y="57"/>
                </a:cxn>
                <a:cxn ang="0">
                  <a:pos x="0" y="64"/>
                </a:cxn>
                <a:cxn ang="0">
                  <a:pos x="6" y="51"/>
                </a:cxn>
                <a:cxn ang="0">
                  <a:pos x="10" y="44"/>
                </a:cxn>
                <a:cxn ang="0">
                  <a:pos x="26" y="41"/>
                </a:cxn>
                <a:cxn ang="0">
                  <a:pos x="73" y="30"/>
                </a:cxn>
                <a:cxn ang="0">
                  <a:pos x="122" y="21"/>
                </a:cxn>
                <a:cxn ang="0">
                  <a:pos x="172" y="14"/>
                </a:cxn>
                <a:cxn ang="0">
                  <a:pos x="220" y="7"/>
                </a:cxn>
                <a:cxn ang="0">
                  <a:pos x="270" y="3"/>
                </a:cxn>
                <a:cxn ang="0">
                  <a:pos x="319" y="1"/>
                </a:cxn>
                <a:cxn ang="0">
                  <a:pos x="369" y="0"/>
                </a:cxn>
                <a:cxn ang="0">
                  <a:pos x="369" y="0"/>
                </a:cxn>
                <a:cxn ang="0">
                  <a:pos x="419" y="1"/>
                </a:cxn>
                <a:cxn ang="0">
                  <a:pos x="473" y="3"/>
                </a:cxn>
              </a:cxnLst>
              <a:rect l="0" t="0" r="r" b="b"/>
              <a:pathLst>
                <a:path w="473" h="64">
                  <a:moveTo>
                    <a:pt x="473" y="3"/>
                  </a:moveTo>
                  <a:lnTo>
                    <a:pt x="473" y="19"/>
                  </a:lnTo>
                  <a:lnTo>
                    <a:pt x="418" y="17"/>
                  </a:lnTo>
                  <a:lnTo>
                    <a:pt x="369" y="16"/>
                  </a:lnTo>
                  <a:lnTo>
                    <a:pt x="369" y="16"/>
                  </a:lnTo>
                  <a:lnTo>
                    <a:pt x="320" y="17"/>
                  </a:lnTo>
                  <a:lnTo>
                    <a:pt x="272" y="19"/>
                  </a:lnTo>
                  <a:lnTo>
                    <a:pt x="222" y="23"/>
                  </a:lnTo>
                  <a:lnTo>
                    <a:pt x="173" y="30"/>
                  </a:lnTo>
                  <a:lnTo>
                    <a:pt x="126" y="37"/>
                  </a:lnTo>
                  <a:lnTo>
                    <a:pt x="77" y="46"/>
                  </a:lnTo>
                  <a:lnTo>
                    <a:pt x="30" y="57"/>
                  </a:lnTo>
                  <a:lnTo>
                    <a:pt x="0" y="64"/>
                  </a:lnTo>
                  <a:lnTo>
                    <a:pt x="6" y="51"/>
                  </a:lnTo>
                  <a:lnTo>
                    <a:pt x="10" y="44"/>
                  </a:lnTo>
                  <a:lnTo>
                    <a:pt x="26" y="41"/>
                  </a:lnTo>
                  <a:lnTo>
                    <a:pt x="73" y="30"/>
                  </a:lnTo>
                  <a:lnTo>
                    <a:pt x="122" y="21"/>
                  </a:lnTo>
                  <a:lnTo>
                    <a:pt x="172" y="14"/>
                  </a:lnTo>
                  <a:lnTo>
                    <a:pt x="220" y="7"/>
                  </a:lnTo>
                  <a:lnTo>
                    <a:pt x="270" y="3"/>
                  </a:lnTo>
                  <a:lnTo>
                    <a:pt x="319" y="1"/>
                  </a:lnTo>
                  <a:lnTo>
                    <a:pt x="369" y="0"/>
                  </a:lnTo>
                  <a:lnTo>
                    <a:pt x="369" y="0"/>
                  </a:lnTo>
                  <a:lnTo>
                    <a:pt x="419" y="1"/>
                  </a:lnTo>
                  <a:lnTo>
                    <a:pt x="473" y="3"/>
                  </a:lnTo>
                  <a:close/>
                </a:path>
              </a:pathLst>
            </a:custGeom>
            <a:solidFill>
              <a:srgbClr val="0000D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43" name="Freeform 19"/>
            <p:cNvSpPr>
              <a:spLocks/>
            </p:cNvSpPr>
            <p:nvPr/>
          </p:nvSpPr>
          <p:spPr bwMode="auto">
            <a:xfrm>
              <a:off x="4103" y="1447"/>
              <a:ext cx="483" cy="67"/>
            </a:xfrm>
            <a:custGeom>
              <a:avLst/>
              <a:gdLst/>
              <a:ahLst/>
              <a:cxnLst>
                <a:cxn ang="0">
                  <a:pos x="483" y="3"/>
                </a:cxn>
                <a:cxn ang="0">
                  <a:pos x="483" y="19"/>
                </a:cxn>
                <a:cxn ang="0">
                  <a:pos x="428" y="17"/>
                </a:cxn>
                <a:cxn ang="0">
                  <a:pos x="379" y="16"/>
                </a:cxn>
                <a:cxn ang="0">
                  <a:pos x="379" y="16"/>
                </a:cxn>
                <a:cxn ang="0">
                  <a:pos x="330" y="17"/>
                </a:cxn>
                <a:cxn ang="0">
                  <a:pos x="282" y="19"/>
                </a:cxn>
                <a:cxn ang="0">
                  <a:pos x="235" y="23"/>
                </a:cxn>
                <a:cxn ang="0">
                  <a:pos x="186" y="30"/>
                </a:cxn>
                <a:cxn ang="0">
                  <a:pos x="139" y="37"/>
                </a:cxn>
                <a:cxn ang="0">
                  <a:pos x="90" y="46"/>
                </a:cxn>
                <a:cxn ang="0">
                  <a:pos x="43" y="56"/>
                </a:cxn>
                <a:cxn ang="0">
                  <a:pos x="0" y="67"/>
                </a:cxn>
                <a:cxn ang="0">
                  <a:pos x="3" y="60"/>
                </a:cxn>
                <a:cxn ang="0">
                  <a:pos x="9" y="48"/>
                </a:cxn>
                <a:cxn ang="0">
                  <a:pos x="10" y="48"/>
                </a:cxn>
                <a:cxn ang="0">
                  <a:pos x="40" y="41"/>
                </a:cxn>
                <a:cxn ang="0">
                  <a:pos x="87" y="30"/>
                </a:cxn>
                <a:cxn ang="0">
                  <a:pos x="136" y="21"/>
                </a:cxn>
                <a:cxn ang="0">
                  <a:pos x="183" y="14"/>
                </a:cxn>
                <a:cxn ang="0">
                  <a:pos x="232" y="7"/>
                </a:cxn>
                <a:cxn ang="0">
                  <a:pos x="282" y="3"/>
                </a:cxn>
                <a:cxn ang="0">
                  <a:pos x="330" y="1"/>
                </a:cxn>
                <a:cxn ang="0">
                  <a:pos x="379" y="0"/>
                </a:cxn>
                <a:cxn ang="0">
                  <a:pos x="379" y="0"/>
                </a:cxn>
                <a:cxn ang="0">
                  <a:pos x="428" y="1"/>
                </a:cxn>
                <a:cxn ang="0">
                  <a:pos x="483" y="3"/>
                </a:cxn>
              </a:cxnLst>
              <a:rect l="0" t="0" r="r" b="b"/>
              <a:pathLst>
                <a:path w="483" h="67">
                  <a:moveTo>
                    <a:pt x="483" y="3"/>
                  </a:moveTo>
                  <a:lnTo>
                    <a:pt x="483" y="19"/>
                  </a:lnTo>
                  <a:lnTo>
                    <a:pt x="428" y="17"/>
                  </a:lnTo>
                  <a:lnTo>
                    <a:pt x="379" y="16"/>
                  </a:lnTo>
                  <a:lnTo>
                    <a:pt x="379" y="16"/>
                  </a:lnTo>
                  <a:lnTo>
                    <a:pt x="330" y="17"/>
                  </a:lnTo>
                  <a:lnTo>
                    <a:pt x="282" y="19"/>
                  </a:lnTo>
                  <a:lnTo>
                    <a:pt x="235" y="23"/>
                  </a:lnTo>
                  <a:lnTo>
                    <a:pt x="186" y="30"/>
                  </a:lnTo>
                  <a:lnTo>
                    <a:pt x="139" y="37"/>
                  </a:lnTo>
                  <a:lnTo>
                    <a:pt x="90" y="46"/>
                  </a:lnTo>
                  <a:lnTo>
                    <a:pt x="43" y="56"/>
                  </a:lnTo>
                  <a:lnTo>
                    <a:pt x="0" y="67"/>
                  </a:lnTo>
                  <a:lnTo>
                    <a:pt x="3" y="60"/>
                  </a:lnTo>
                  <a:lnTo>
                    <a:pt x="9" y="48"/>
                  </a:lnTo>
                  <a:lnTo>
                    <a:pt x="10" y="48"/>
                  </a:lnTo>
                  <a:lnTo>
                    <a:pt x="40" y="41"/>
                  </a:lnTo>
                  <a:lnTo>
                    <a:pt x="87" y="30"/>
                  </a:lnTo>
                  <a:lnTo>
                    <a:pt x="136" y="21"/>
                  </a:lnTo>
                  <a:lnTo>
                    <a:pt x="183" y="14"/>
                  </a:lnTo>
                  <a:lnTo>
                    <a:pt x="232" y="7"/>
                  </a:lnTo>
                  <a:lnTo>
                    <a:pt x="282" y="3"/>
                  </a:lnTo>
                  <a:lnTo>
                    <a:pt x="330" y="1"/>
                  </a:lnTo>
                  <a:lnTo>
                    <a:pt x="379" y="0"/>
                  </a:lnTo>
                  <a:lnTo>
                    <a:pt x="379" y="0"/>
                  </a:lnTo>
                  <a:lnTo>
                    <a:pt x="428" y="1"/>
                  </a:lnTo>
                  <a:lnTo>
                    <a:pt x="483" y="3"/>
                  </a:lnTo>
                  <a:close/>
                </a:path>
              </a:pathLst>
            </a:custGeom>
            <a:solidFill>
              <a:srgbClr val="0000D4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44" name="Freeform 20"/>
            <p:cNvSpPr>
              <a:spLocks/>
            </p:cNvSpPr>
            <p:nvPr/>
          </p:nvSpPr>
          <p:spPr bwMode="auto">
            <a:xfrm>
              <a:off x="4094" y="1463"/>
              <a:ext cx="492" cy="71"/>
            </a:xfrm>
            <a:custGeom>
              <a:avLst/>
              <a:gdLst/>
              <a:ahLst/>
              <a:cxnLst>
                <a:cxn ang="0">
                  <a:pos x="492" y="3"/>
                </a:cxn>
                <a:cxn ang="0">
                  <a:pos x="492" y="21"/>
                </a:cxn>
                <a:cxn ang="0">
                  <a:pos x="435" y="17"/>
                </a:cxn>
                <a:cxn ang="0">
                  <a:pos x="388" y="16"/>
                </a:cxn>
                <a:cxn ang="0">
                  <a:pos x="388" y="16"/>
                </a:cxn>
                <a:cxn ang="0">
                  <a:pos x="341" y="17"/>
                </a:cxn>
                <a:cxn ang="0">
                  <a:pos x="292" y="19"/>
                </a:cxn>
                <a:cxn ang="0">
                  <a:pos x="245" y="25"/>
                </a:cxn>
                <a:cxn ang="0">
                  <a:pos x="198" y="30"/>
                </a:cxn>
                <a:cxn ang="0">
                  <a:pos x="151" y="37"/>
                </a:cxn>
                <a:cxn ang="0">
                  <a:pos x="103" y="46"/>
                </a:cxn>
                <a:cxn ang="0">
                  <a:pos x="56" y="55"/>
                </a:cxn>
                <a:cxn ang="0">
                  <a:pos x="10" y="67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6" y="56"/>
                </a:cxn>
                <a:cxn ang="0">
                  <a:pos x="9" y="51"/>
                </a:cxn>
                <a:cxn ang="0">
                  <a:pos x="52" y="40"/>
                </a:cxn>
                <a:cxn ang="0">
                  <a:pos x="99" y="30"/>
                </a:cxn>
                <a:cxn ang="0">
                  <a:pos x="148" y="21"/>
                </a:cxn>
                <a:cxn ang="0">
                  <a:pos x="195" y="14"/>
                </a:cxn>
                <a:cxn ang="0">
                  <a:pos x="244" y="7"/>
                </a:cxn>
                <a:cxn ang="0">
                  <a:pos x="291" y="3"/>
                </a:cxn>
                <a:cxn ang="0">
                  <a:pos x="339" y="1"/>
                </a:cxn>
                <a:cxn ang="0">
                  <a:pos x="388" y="0"/>
                </a:cxn>
                <a:cxn ang="0">
                  <a:pos x="388" y="0"/>
                </a:cxn>
                <a:cxn ang="0">
                  <a:pos x="437" y="1"/>
                </a:cxn>
                <a:cxn ang="0">
                  <a:pos x="492" y="3"/>
                </a:cxn>
              </a:cxnLst>
              <a:rect l="0" t="0" r="r" b="b"/>
              <a:pathLst>
                <a:path w="492" h="71">
                  <a:moveTo>
                    <a:pt x="492" y="3"/>
                  </a:moveTo>
                  <a:lnTo>
                    <a:pt x="492" y="21"/>
                  </a:lnTo>
                  <a:lnTo>
                    <a:pt x="435" y="17"/>
                  </a:lnTo>
                  <a:lnTo>
                    <a:pt x="388" y="16"/>
                  </a:lnTo>
                  <a:lnTo>
                    <a:pt x="388" y="16"/>
                  </a:lnTo>
                  <a:lnTo>
                    <a:pt x="341" y="17"/>
                  </a:lnTo>
                  <a:lnTo>
                    <a:pt x="292" y="19"/>
                  </a:lnTo>
                  <a:lnTo>
                    <a:pt x="245" y="25"/>
                  </a:lnTo>
                  <a:lnTo>
                    <a:pt x="198" y="30"/>
                  </a:lnTo>
                  <a:lnTo>
                    <a:pt x="151" y="37"/>
                  </a:lnTo>
                  <a:lnTo>
                    <a:pt x="103" y="46"/>
                  </a:lnTo>
                  <a:lnTo>
                    <a:pt x="56" y="55"/>
                  </a:lnTo>
                  <a:lnTo>
                    <a:pt x="10" y="67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6" y="56"/>
                  </a:lnTo>
                  <a:lnTo>
                    <a:pt x="9" y="51"/>
                  </a:lnTo>
                  <a:lnTo>
                    <a:pt x="52" y="40"/>
                  </a:lnTo>
                  <a:lnTo>
                    <a:pt x="99" y="30"/>
                  </a:lnTo>
                  <a:lnTo>
                    <a:pt x="148" y="21"/>
                  </a:lnTo>
                  <a:lnTo>
                    <a:pt x="195" y="14"/>
                  </a:lnTo>
                  <a:lnTo>
                    <a:pt x="244" y="7"/>
                  </a:lnTo>
                  <a:lnTo>
                    <a:pt x="291" y="3"/>
                  </a:lnTo>
                  <a:lnTo>
                    <a:pt x="339" y="1"/>
                  </a:lnTo>
                  <a:lnTo>
                    <a:pt x="388" y="0"/>
                  </a:lnTo>
                  <a:lnTo>
                    <a:pt x="388" y="0"/>
                  </a:lnTo>
                  <a:lnTo>
                    <a:pt x="437" y="1"/>
                  </a:lnTo>
                  <a:lnTo>
                    <a:pt x="492" y="3"/>
                  </a:lnTo>
                  <a:close/>
                </a:path>
              </a:pathLst>
            </a:custGeom>
            <a:solidFill>
              <a:srgbClr val="0000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45" name="Freeform 21"/>
            <p:cNvSpPr>
              <a:spLocks/>
            </p:cNvSpPr>
            <p:nvPr/>
          </p:nvSpPr>
          <p:spPr bwMode="auto">
            <a:xfrm>
              <a:off x="4087" y="1479"/>
              <a:ext cx="499" cy="72"/>
            </a:xfrm>
            <a:custGeom>
              <a:avLst/>
              <a:gdLst/>
              <a:ahLst/>
              <a:cxnLst>
                <a:cxn ang="0">
                  <a:pos x="499" y="5"/>
                </a:cxn>
                <a:cxn ang="0">
                  <a:pos x="499" y="21"/>
                </a:cxn>
                <a:cxn ang="0">
                  <a:pos x="442" y="17"/>
                </a:cxn>
                <a:cxn ang="0">
                  <a:pos x="395" y="17"/>
                </a:cxn>
                <a:cxn ang="0">
                  <a:pos x="395" y="17"/>
                </a:cxn>
                <a:cxn ang="0">
                  <a:pos x="348" y="17"/>
                </a:cxn>
                <a:cxn ang="0">
                  <a:pos x="301" y="19"/>
                </a:cxn>
                <a:cxn ang="0">
                  <a:pos x="253" y="24"/>
                </a:cxn>
                <a:cxn ang="0">
                  <a:pos x="206" y="30"/>
                </a:cxn>
                <a:cxn ang="0">
                  <a:pos x="160" y="37"/>
                </a:cxn>
                <a:cxn ang="0">
                  <a:pos x="113" y="46"/>
                </a:cxn>
                <a:cxn ang="0">
                  <a:pos x="68" y="55"/>
                </a:cxn>
                <a:cxn ang="0">
                  <a:pos x="22" y="67"/>
                </a:cxn>
                <a:cxn ang="0">
                  <a:pos x="0" y="72"/>
                </a:cxn>
                <a:cxn ang="0">
                  <a:pos x="3" y="67"/>
                </a:cxn>
                <a:cxn ang="0">
                  <a:pos x="7" y="55"/>
                </a:cxn>
                <a:cxn ang="0">
                  <a:pos x="17" y="51"/>
                </a:cxn>
                <a:cxn ang="0">
                  <a:pos x="63" y="39"/>
                </a:cxn>
                <a:cxn ang="0">
                  <a:pos x="110" y="30"/>
                </a:cxn>
                <a:cxn ang="0">
                  <a:pos x="158" y="21"/>
                </a:cxn>
                <a:cxn ang="0">
                  <a:pos x="205" y="14"/>
                </a:cxn>
                <a:cxn ang="0">
                  <a:pos x="252" y="9"/>
                </a:cxn>
                <a:cxn ang="0">
                  <a:pos x="299" y="3"/>
                </a:cxn>
                <a:cxn ang="0">
                  <a:pos x="348" y="1"/>
                </a:cxn>
                <a:cxn ang="0">
                  <a:pos x="395" y="0"/>
                </a:cxn>
                <a:cxn ang="0">
                  <a:pos x="395" y="0"/>
                </a:cxn>
                <a:cxn ang="0">
                  <a:pos x="442" y="1"/>
                </a:cxn>
                <a:cxn ang="0">
                  <a:pos x="499" y="5"/>
                </a:cxn>
              </a:cxnLst>
              <a:rect l="0" t="0" r="r" b="b"/>
              <a:pathLst>
                <a:path w="499" h="72">
                  <a:moveTo>
                    <a:pt x="499" y="5"/>
                  </a:moveTo>
                  <a:lnTo>
                    <a:pt x="499" y="21"/>
                  </a:lnTo>
                  <a:lnTo>
                    <a:pt x="442" y="17"/>
                  </a:lnTo>
                  <a:lnTo>
                    <a:pt x="395" y="17"/>
                  </a:lnTo>
                  <a:lnTo>
                    <a:pt x="395" y="17"/>
                  </a:lnTo>
                  <a:lnTo>
                    <a:pt x="348" y="17"/>
                  </a:lnTo>
                  <a:lnTo>
                    <a:pt x="301" y="19"/>
                  </a:lnTo>
                  <a:lnTo>
                    <a:pt x="253" y="24"/>
                  </a:lnTo>
                  <a:lnTo>
                    <a:pt x="206" y="30"/>
                  </a:lnTo>
                  <a:lnTo>
                    <a:pt x="160" y="37"/>
                  </a:lnTo>
                  <a:lnTo>
                    <a:pt x="113" y="46"/>
                  </a:lnTo>
                  <a:lnTo>
                    <a:pt x="68" y="55"/>
                  </a:lnTo>
                  <a:lnTo>
                    <a:pt x="22" y="67"/>
                  </a:lnTo>
                  <a:lnTo>
                    <a:pt x="0" y="72"/>
                  </a:lnTo>
                  <a:lnTo>
                    <a:pt x="3" y="67"/>
                  </a:lnTo>
                  <a:lnTo>
                    <a:pt x="7" y="55"/>
                  </a:lnTo>
                  <a:lnTo>
                    <a:pt x="17" y="51"/>
                  </a:lnTo>
                  <a:lnTo>
                    <a:pt x="63" y="39"/>
                  </a:lnTo>
                  <a:lnTo>
                    <a:pt x="110" y="30"/>
                  </a:lnTo>
                  <a:lnTo>
                    <a:pt x="158" y="21"/>
                  </a:lnTo>
                  <a:lnTo>
                    <a:pt x="205" y="14"/>
                  </a:lnTo>
                  <a:lnTo>
                    <a:pt x="252" y="9"/>
                  </a:lnTo>
                  <a:lnTo>
                    <a:pt x="299" y="3"/>
                  </a:lnTo>
                  <a:lnTo>
                    <a:pt x="348" y="1"/>
                  </a:lnTo>
                  <a:lnTo>
                    <a:pt x="395" y="0"/>
                  </a:lnTo>
                  <a:lnTo>
                    <a:pt x="395" y="0"/>
                  </a:lnTo>
                  <a:lnTo>
                    <a:pt x="442" y="1"/>
                  </a:lnTo>
                  <a:lnTo>
                    <a:pt x="499" y="5"/>
                  </a:lnTo>
                  <a:close/>
                </a:path>
              </a:pathLst>
            </a:custGeom>
            <a:solidFill>
              <a:srgbClr val="0000C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46" name="Freeform 22"/>
            <p:cNvSpPr>
              <a:spLocks/>
            </p:cNvSpPr>
            <p:nvPr/>
          </p:nvSpPr>
          <p:spPr bwMode="auto">
            <a:xfrm>
              <a:off x="4080" y="1496"/>
              <a:ext cx="506" cy="75"/>
            </a:xfrm>
            <a:custGeom>
              <a:avLst/>
              <a:gdLst/>
              <a:ahLst/>
              <a:cxnLst>
                <a:cxn ang="0">
                  <a:pos x="506" y="4"/>
                </a:cxn>
                <a:cxn ang="0">
                  <a:pos x="506" y="20"/>
                </a:cxn>
                <a:cxn ang="0">
                  <a:pos x="449" y="16"/>
                </a:cxn>
                <a:cxn ang="0">
                  <a:pos x="402" y="16"/>
                </a:cxn>
                <a:cxn ang="0">
                  <a:pos x="402" y="16"/>
                </a:cxn>
                <a:cxn ang="0">
                  <a:pos x="355" y="16"/>
                </a:cxn>
                <a:cxn ang="0">
                  <a:pos x="309" y="18"/>
                </a:cxn>
                <a:cxn ang="0">
                  <a:pos x="262" y="23"/>
                </a:cxn>
                <a:cxn ang="0">
                  <a:pos x="216" y="29"/>
                </a:cxn>
                <a:cxn ang="0">
                  <a:pos x="170" y="36"/>
                </a:cxn>
                <a:cxn ang="0">
                  <a:pos x="125" y="45"/>
                </a:cxn>
                <a:cxn ang="0">
                  <a:pos x="79" y="54"/>
                </a:cxn>
                <a:cxn ang="0">
                  <a:pos x="33" y="66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4" y="63"/>
                </a:cxn>
                <a:cxn ang="0">
                  <a:pos x="7" y="55"/>
                </a:cxn>
                <a:cxn ang="0">
                  <a:pos x="29" y="50"/>
                </a:cxn>
                <a:cxn ang="0">
                  <a:pos x="75" y="38"/>
                </a:cxn>
                <a:cxn ang="0">
                  <a:pos x="120" y="29"/>
                </a:cxn>
                <a:cxn ang="0">
                  <a:pos x="167" y="20"/>
                </a:cxn>
                <a:cxn ang="0">
                  <a:pos x="213" y="13"/>
                </a:cxn>
                <a:cxn ang="0">
                  <a:pos x="260" y="7"/>
                </a:cxn>
                <a:cxn ang="0">
                  <a:pos x="308" y="2"/>
                </a:cxn>
                <a:cxn ang="0">
                  <a:pos x="355" y="0"/>
                </a:cxn>
                <a:cxn ang="0">
                  <a:pos x="402" y="0"/>
                </a:cxn>
                <a:cxn ang="0">
                  <a:pos x="402" y="0"/>
                </a:cxn>
                <a:cxn ang="0">
                  <a:pos x="449" y="0"/>
                </a:cxn>
                <a:cxn ang="0">
                  <a:pos x="506" y="4"/>
                </a:cxn>
              </a:cxnLst>
              <a:rect l="0" t="0" r="r" b="b"/>
              <a:pathLst>
                <a:path w="506" h="75">
                  <a:moveTo>
                    <a:pt x="506" y="4"/>
                  </a:moveTo>
                  <a:lnTo>
                    <a:pt x="506" y="20"/>
                  </a:lnTo>
                  <a:lnTo>
                    <a:pt x="449" y="16"/>
                  </a:lnTo>
                  <a:lnTo>
                    <a:pt x="402" y="16"/>
                  </a:lnTo>
                  <a:lnTo>
                    <a:pt x="402" y="16"/>
                  </a:lnTo>
                  <a:lnTo>
                    <a:pt x="355" y="16"/>
                  </a:lnTo>
                  <a:lnTo>
                    <a:pt x="309" y="18"/>
                  </a:lnTo>
                  <a:lnTo>
                    <a:pt x="262" y="23"/>
                  </a:lnTo>
                  <a:lnTo>
                    <a:pt x="216" y="29"/>
                  </a:lnTo>
                  <a:lnTo>
                    <a:pt x="170" y="36"/>
                  </a:lnTo>
                  <a:lnTo>
                    <a:pt x="125" y="45"/>
                  </a:lnTo>
                  <a:lnTo>
                    <a:pt x="79" y="54"/>
                  </a:lnTo>
                  <a:lnTo>
                    <a:pt x="33" y="66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4" y="63"/>
                  </a:lnTo>
                  <a:lnTo>
                    <a:pt x="7" y="55"/>
                  </a:lnTo>
                  <a:lnTo>
                    <a:pt x="29" y="50"/>
                  </a:lnTo>
                  <a:lnTo>
                    <a:pt x="75" y="38"/>
                  </a:lnTo>
                  <a:lnTo>
                    <a:pt x="120" y="29"/>
                  </a:lnTo>
                  <a:lnTo>
                    <a:pt x="167" y="20"/>
                  </a:lnTo>
                  <a:lnTo>
                    <a:pt x="213" y="13"/>
                  </a:lnTo>
                  <a:lnTo>
                    <a:pt x="260" y="7"/>
                  </a:lnTo>
                  <a:lnTo>
                    <a:pt x="308" y="2"/>
                  </a:lnTo>
                  <a:lnTo>
                    <a:pt x="355" y="0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449" y="0"/>
                  </a:lnTo>
                  <a:lnTo>
                    <a:pt x="506" y="4"/>
                  </a:lnTo>
                  <a:close/>
                </a:path>
              </a:pathLst>
            </a:cu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47" name="Freeform 23"/>
            <p:cNvSpPr>
              <a:spLocks/>
            </p:cNvSpPr>
            <p:nvPr/>
          </p:nvSpPr>
          <p:spPr bwMode="auto">
            <a:xfrm>
              <a:off x="4073" y="1512"/>
              <a:ext cx="513" cy="79"/>
            </a:xfrm>
            <a:custGeom>
              <a:avLst/>
              <a:gdLst/>
              <a:ahLst/>
              <a:cxnLst>
                <a:cxn ang="0">
                  <a:pos x="513" y="4"/>
                </a:cxn>
                <a:cxn ang="0">
                  <a:pos x="513" y="20"/>
                </a:cxn>
                <a:cxn ang="0">
                  <a:pos x="455" y="16"/>
                </a:cxn>
                <a:cxn ang="0">
                  <a:pos x="409" y="16"/>
                </a:cxn>
                <a:cxn ang="0">
                  <a:pos x="409" y="16"/>
                </a:cxn>
                <a:cxn ang="0">
                  <a:pos x="363" y="16"/>
                </a:cxn>
                <a:cxn ang="0">
                  <a:pos x="317" y="20"/>
                </a:cxn>
                <a:cxn ang="0">
                  <a:pos x="272" y="23"/>
                </a:cxn>
                <a:cxn ang="0">
                  <a:pos x="226" y="29"/>
                </a:cxn>
                <a:cxn ang="0">
                  <a:pos x="180" y="36"/>
                </a:cxn>
                <a:cxn ang="0">
                  <a:pos x="134" y="43"/>
                </a:cxn>
                <a:cxn ang="0">
                  <a:pos x="90" y="54"/>
                </a:cxn>
                <a:cxn ang="0">
                  <a:pos x="46" y="66"/>
                </a:cxn>
                <a:cxn ang="0">
                  <a:pos x="1" y="79"/>
                </a:cxn>
                <a:cxn ang="0">
                  <a:pos x="0" y="79"/>
                </a:cxn>
                <a:cxn ang="0">
                  <a:pos x="3" y="71"/>
                </a:cxn>
                <a:cxn ang="0">
                  <a:pos x="7" y="59"/>
                </a:cxn>
                <a:cxn ang="0">
                  <a:pos x="40" y="50"/>
                </a:cxn>
                <a:cxn ang="0">
                  <a:pos x="86" y="38"/>
                </a:cxn>
                <a:cxn ang="0">
                  <a:pos x="132" y="29"/>
                </a:cxn>
                <a:cxn ang="0">
                  <a:pos x="177" y="20"/>
                </a:cxn>
                <a:cxn ang="0">
                  <a:pos x="223" y="13"/>
                </a:cxn>
                <a:cxn ang="0">
                  <a:pos x="269" y="7"/>
                </a:cxn>
                <a:cxn ang="0">
                  <a:pos x="316" y="2"/>
                </a:cxn>
                <a:cxn ang="0">
                  <a:pos x="362" y="0"/>
                </a:cxn>
                <a:cxn ang="0">
                  <a:pos x="409" y="0"/>
                </a:cxn>
                <a:cxn ang="0">
                  <a:pos x="409" y="0"/>
                </a:cxn>
                <a:cxn ang="0">
                  <a:pos x="456" y="0"/>
                </a:cxn>
                <a:cxn ang="0">
                  <a:pos x="513" y="4"/>
                </a:cxn>
              </a:cxnLst>
              <a:rect l="0" t="0" r="r" b="b"/>
              <a:pathLst>
                <a:path w="513" h="79">
                  <a:moveTo>
                    <a:pt x="513" y="4"/>
                  </a:moveTo>
                  <a:lnTo>
                    <a:pt x="513" y="20"/>
                  </a:lnTo>
                  <a:lnTo>
                    <a:pt x="455" y="16"/>
                  </a:lnTo>
                  <a:lnTo>
                    <a:pt x="409" y="16"/>
                  </a:lnTo>
                  <a:lnTo>
                    <a:pt x="409" y="16"/>
                  </a:lnTo>
                  <a:lnTo>
                    <a:pt x="363" y="16"/>
                  </a:lnTo>
                  <a:lnTo>
                    <a:pt x="317" y="20"/>
                  </a:lnTo>
                  <a:lnTo>
                    <a:pt x="272" y="23"/>
                  </a:lnTo>
                  <a:lnTo>
                    <a:pt x="226" y="29"/>
                  </a:lnTo>
                  <a:lnTo>
                    <a:pt x="180" y="36"/>
                  </a:lnTo>
                  <a:lnTo>
                    <a:pt x="134" y="43"/>
                  </a:lnTo>
                  <a:lnTo>
                    <a:pt x="90" y="54"/>
                  </a:lnTo>
                  <a:lnTo>
                    <a:pt x="46" y="66"/>
                  </a:lnTo>
                  <a:lnTo>
                    <a:pt x="1" y="79"/>
                  </a:lnTo>
                  <a:lnTo>
                    <a:pt x="0" y="79"/>
                  </a:lnTo>
                  <a:lnTo>
                    <a:pt x="3" y="71"/>
                  </a:lnTo>
                  <a:lnTo>
                    <a:pt x="7" y="59"/>
                  </a:lnTo>
                  <a:lnTo>
                    <a:pt x="40" y="50"/>
                  </a:lnTo>
                  <a:lnTo>
                    <a:pt x="86" y="38"/>
                  </a:lnTo>
                  <a:lnTo>
                    <a:pt x="132" y="29"/>
                  </a:lnTo>
                  <a:lnTo>
                    <a:pt x="177" y="20"/>
                  </a:lnTo>
                  <a:lnTo>
                    <a:pt x="223" y="13"/>
                  </a:lnTo>
                  <a:lnTo>
                    <a:pt x="269" y="7"/>
                  </a:lnTo>
                  <a:lnTo>
                    <a:pt x="316" y="2"/>
                  </a:lnTo>
                  <a:lnTo>
                    <a:pt x="362" y="0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56" y="0"/>
                  </a:lnTo>
                  <a:lnTo>
                    <a:pt x="513" y="4"/>
                  </a:lnTo>
                  <a:close/>
                </a:path>
              </a:pathLst>
            </a:custGeom>
            <a:solidFill>
              <a:srgbClr val="0000CA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48" name="Freeform 24"/>
            <p:cNvSpPr>
              <a:spLocks/>
            </p:cNvSpPr>
            <p:nvPr/>
          </p:nvSpPr>
          <p:spPr bwMode="auto">
            <a:xfrm>
              <a:off x="4067" y="1528"/>
              <a:ext cx="519" cy="82"/>
            </a:xfrm>
            <a:custGeom>
              <a:avLst/>
              <a:gdLst/>
              <a:ahLst/>
              <a:cxnLst>
                <a:cxn ang="0">
                  <a:pos x="519" y="4"/>
                </a:cxn>
                <a:cxn ang="0">
                  <a:pos x="519" y="20"/>
                </a:cxn>
                <a:cxn ang="0">
                  <a:pos x="461" y="16"/>
                </a:cxn>
                <a:cxn ang="0">
                  <a:pos x="415" y="16"/>
                </a:cxn>
                <a:cxn ang="0">
                  <a:pos x="415" y="16"/>
                </a:cxn>
                <a:cxn ang="0">
                  <a:pos x="369" y="16"/>
                </a:cxn>
                <a:cxn ang="0">
                  <a:pos x="323" y="20"/>
                </a:cxn>
                <a:cxn ang="0">
                  <a:pos x="279" y="23"/>
                </a:cxn>
                <a:cxn ang="0">
                  <a:pos x="233" y="29"/>
                </a:cxn>
                <a:cxn ang="0">
                  <a:pos x="189" y="36"/>
                </a:cxn>
                <a:cxn ang="0">
                  <a:pos x="145" y="43"/>
                </a:cxn>
                <a:cxn ang="0">
                  <a:pos x="100" y="54"/>
                </a:cxn>
                <a:cxn ang="0">
                  <a:pos x="56" y="64"/>
                </a:cxn>
                <a:cxn ang="0">
                  <a:pos x="13" y="77"/>
                </a:cxn>
                <a:cxn ang="0">
                  <a:pos x="0" y="82"/>
                </a:cxn>
                <a:cxn ang="0">
                  <a:pos x="2" y="79"/>
                </a:cxn>
                <a:cxn ang="0">
                  <a:pos x="5" y="68"/>
                </a:cxn>
                <a:cxn ang="0">
                  <a:pos x="6" y="63"/>
                </a:cxn>
                <a:cxn ang="0">
                  <a:pos x="7" y="63"/>
                </a:cxn>
                <a:cxn ang="0">
                  <a:pos x="52" y="50"/>
                </a:cxn>
                <a:cxn ang="0">
                  <a:pos x="96" y="38"/>
                </a:cxn>
                <a:cxn ang="0">
                  <a:pos x="140" y="27"/>
                </a:cxn>
                <a:cxn ang="0">
                  <a:pos x="186" y="20"/>
                </a:cxn>
                <a:cxn ang="0">
                  <a:pos x="232" y="13"/>
                </a:cxn>
                <a:cxn ang="0">
                  <a:pos x="278" y="7"/>
                </a:cxn>
                <a:cxn ang="0">
                  <a:pos x="323" y="4"/>
                </a:cxn>
                <a:cxn ang="0">
                  <a:pos x="369" y="0"/>
                </a:cxn>
                <a:cxn ang="0">
                  <a:pos x="415" y="0"/>
                </a:cxn>
                <a:cxn ang="0">
                  <a:pos x="415" y="0"/>
                </a:cxn>
                <a:cxn ang="0">
                  <a:pos x="461" y="0"/>
                </a:cxn>
                <a:cxn ang="0">
                  <a:pos x="519" y="4"/>
                </a:cxn>
              </a:cxnLst>
              <a:rect l="0" t="0" r="r" b="b"/>
              <a:pathLst>
                <a:path w="519" h="82">
                  <a:moveTo>
                    <a:pt x="519" y="4"/>
                  </a:moveTo>
                  <a:lnTo>
                    <a:pt x="519" y="20"/>
                  </a:lnTo>
                  <a:lnTo>
                    <a:pt x="461" y="16"/>
                  </a:lnTo>
                  <a:lnTo>
                    <a:pt x="415" y="16"/>
                  </a:lnTo>
                  <a:lnTo>
                    <a:pt x="415" y="16"/>
                  </a:lnTo>
                  <a:lnTo>
                    <a:pt x="369" y="16"/>
                  </a:lnTo>
                  <a:lnTo>
                    <a:pt x="323" y="20"/>
                  </a:lnTo>
                  <a:lnTo>
                    <a:pt x="279" y="23"/>
                  </a:lnTo>
                  <a:lnTo>
                    <a:pt x="233" y="29"/>
                  </a:lnTo>
                  <a:lnTo>
                    <a:pt x="189" y="36"/>
                  </a:lnTo>
                  <a:lnTo>
                    <a:pt x="145" y="43"/>
                  </a:lnTo>
                  <a:lnTo>
                    <a:pt x="100" y="54"/>
                  </a:lnTo>
                  <a:lnTo>
                    <a:pt x="56" y="64"/>
                  </a:lnTo>
                  <a:lnTo>
                    <a:pt x="13" y="77"/>
                  </a:lnTo>
                  <a:lnTo>
                    <a:pt x="0" y="82"/>
                  </a:lnTo>
                  <a:lnTo>
                    <a:pt x="2" y="79"/>
                  </a:lnTo>
                  <a:lnTo>
                    <a:pt x="5" y="68"/>
                  </a:lnTo>
                  <a:lnTo>
                    <a:pt x="6" y="63"/>
                  </a:lnTo>
                  <a:lnTo>
                    <a:pt x="7" y="63"/>
                  </a:lnTo>
                  <a:lnTo>
                    <a:pt x="52" y="50"/>
                  </a:lnTo>
                  <a:lnTo>
                    <a:pt x="96" y="38"/>
                  </a:lnTo>
                  <a:lnTo>
                    <a:pt x="140" y="27"/>
                  </a:lnTo>
                  <a:lnTo>
                    <a:pt x="186" y="20"/>
                  </a:lnTo>
                  <a:lnTo>
                    <a:pt x="232" y="13"/>
                  </a:lnTo>
                  <a:lnTo>
                    <a:pt x="278" y="7"/>
                  </a:lnTo>
                  <a:lnTo>
                    <a:pt x="323" y="4"/>
                  </a:lnTo>
                  <a:lnTo>
                    <a:pt x="369" y="0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61" y="0"/>
                  </a:lnTo>
                  <a:lnTo>
                    <a:pt x="519" y="4"/>
                  </a:lnTo>
                  <a:close/>
                </a:path>
              </a:pathLst>
            </a:custGeom>
            <a:solidFill>
              <a:srgbClr val="0000C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49" name="Freeform 25"/>
            <p:cNvSpPr>
              <a:spLocks/>
            </p:cNvSpPr>
            <p:nvPr/>
          </p:nvSpPr>
          <p:spPr bwMode="auto">
            <a:xfrm>
              <a:off x="4063" y="1544"/>
              <a:ext cx="523" cy="84"/>
            </a:xfrm>
            <a:custGeom>
              <a:avLst/>
              <a:gdLst/>
              <a:ahLst/>
              <a:cxnLst>
                <a:cxn ang="0">
                  <a:pos x="523" y="4"/>
                </a:cxn>
                <a:cxn ang="0">
                  <a:pos x="523" y="20"/>
                </a:cxn>
                <a:cxn ang="0">
                  <a:pos x="463" y="18"/>
                </a:cxn>
                <a:cxn ang="0">
                  <a:pos x="419" y="16"/>
                </a:cxn>
                <a:cxn ang="0">
                  <a:pos x="419" y="16"/>
                </a:cxn>
                <a:cxn ang="0">
                  <a:pos x="375" y="18"/>
                </a:cxn>
                <a:cxn ang="0">
                  <a:pos x="329" y="20"/>
                </a:cxn>
                <a:cxn ang="0">
                  <a:pos x="285" y="23"/>
                </a:cxn>
                <a:cxn ang="0">
                  <a:pos x="240" y="29"/>
                </a:cxn>
                <a:cxn ang="0">
                  <a:pos x="196" y="36"/>
                </a:cxn>
                <a:cxn ang="0">
                  <a:pos x="152" y="43"/>
                </a:cxn>
                <a:cxn ang="0">
                  <a:pos x="109" y="54"/>
                </a:cxn>
                <a:cxn ang="0">
                  <a:pos x="64" y="64"/>
                </a:cxn>
                <a:cxn ang="0">
                  <a:pos x="21" y="77"/>
                </a:cxn>
                <a:cxn ang="0">
                  <a:pos x="0" y="84"/>
                </a:cxn>
                <a:cxn ang="0">
                  <a:pos x="1" y="75"/>
                </a:cxn>
                <a:cxn ang="0">
                  <a:pos x="4" y="66"/>
                </a:cxn>
                <a:cxn ang="0">
                  <a:pos x="17" y="61"/>
                </a:cxn>
                <a:cxn ang="0">
                  <a:pos x="60" y="48"/>
                </a:cxn>
                <a:cxn ang="0">
                  <a:pos x="104" y="38"/>
                </a:cxn>
                <a:cxn ang="0">
                  <a:pos x="149" y="27"/>
                </a:cxn>
                <a:cxn ang="0">
                  <a:pos x="193" y="20"/>
                </a:cxn>
                <a:cxn ang="0">
                  <a:pos x="237" y="13"/>
                </a:cxn>
                <a:cxn ang="0">
                  <a:pos x="283" y="7"/>
                </a:cxn>
                <a:cxn ang="0">
                  <a:pos x="327" y="4"/>
                </a:cxn>
                <a:cxn ang="0">
                  <a:pos x="373" y="0"/>
                </a:cxn>
                <a:cxn ang="0">
                  <a:pos x="419" y="0"/>
                </a:cxn>
                <a:cxn ang="0">
                  <a:pos x="419" y="0"/>
                </a:cxn>
                <a:cxn ang="0">
                  <a:pos x="465" y="0"/>
                </a:cxn>
                <a:cxn ang="0">
                  <a:pos x="523" y="4"/>
                </a:cxn>
              </a:cxnLst>
              <a:rect l="0" t="0" r="r" b="b"/>
              <a:pathLst>
                <a:path w="523" h="84">
                  <a:moveTo>
                    <a:pt x="523" y="4"/>
                  </a:moveTo>
                  <a:lnTo>
                    <a:pt x="523" y="20"/>
                  </a:lnTo>
                  <a:lnTo>
                    <a:pt x="463" y="18"/>
                  </a:lnTo>
                  <a:lnTo>
                    <a:pt x="419" y="16"/>
                  </a:lnTo>
                  <a:lnTo>
                    <a:pt x="419" y="16"/>
                  </a:lnTo>
                  <a:lnTo>
                    <a:pt x="375" y="18"/>
                  </a:lnTo>
                  <a:lnTo>
                    <a:pt x="329" y="20"/>
                  </a:lnTo>
                  <a:lnTo>
                    <a:pt x="285" y="23"/>
                  </a:lnTo>
                  <a:lnTo>
                    <a:pt x="240" y="29"/>
                  </a:lnTo>
                  <a:lnTo>
                    <a:pt x="196" y="36"/>
                  </a:lnTo>
                  <a:lnTo>
                    <a:pt x="152" y="43"/>
                  </a:lnTo>
                  <a:lnTo>
                    <a:pt x="109" y="54"/>
                  </a:lnTo>
                  <a:lnTo>
                    <a:pt x="64" y="64"/>
                  </a:lnTo>
                  <a:lnTo>
                    <a:pt x="21" y="77"/>
                  </a:lnTo>
                  <a:lnTo>
                    <a:pt x="0" y="84"/>
                  </a:lnTo>
                  <a:lnTo>
                    <a:pt x="1" y="75"/>
                  </a:lnTo>
                  <a:lnTo>
                    <a:pt x="4" y="66"/>
                  </a:lnTo>
                  <a:lnTo>
                    <a:pt x="17" y="61"/>
                  </a:lnTo>
                  <a:lnTo>
                    <a:pt x="60" y="48"/>
                  </a:lnTo>
                  <a:lnTo>
                    <a:pt x="104" y="38"/>
                  </a:lnTo>
                  <a:lnTo>
                    <a:pt x="149" y="27"/>
                  </a:lnTo>
                  <a:lnTo>
                    <a:pt x="193" y="20"/>
                  </a:lnTo>
                  <a:lnTo>
                    <a:pt x="237" y="13"/>
                  </a:lnTo>
                  <a:lnTo>
                    <a:pt x="283" y="7"/>
                  </a:lnTo>
                  <a:lnTo>
                    <a:pt x="327" y="4"/>
                  </a:lnTo>
                  <a:lnTo>
                    <a:pt x="373" y="0"/>
                  </a:lnTo>
                  <a:lnTo>
                    <a:pt x="419" y="0"/>
                  </a:lnTo>
                  <a:lnTo>
                    <a:pt x="419" y="0"/>
                  </a:lnTo>
                  <a:lnTo>
                    <a:pt x="465" y="0"/>
                  </a:lnTo>
                  <a:lnTo>
                    <a:pt x="523" y="4"/>
                  </a:lnTo>
                  <a:close/>
                </a:path>
              </a:pathLst>
            </a:custGeom>
            <a:solidFill>
              <a:srgbClr val="0000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50" name="Freeform 26"/>
            <p:cNvSpPr>
              <a:spLocks/>
            </p:cNvSpPr>
            <p:nvPr/>
          </p:nvSpPr>
          <p:spPr bwMode="auto">
            <a:xfrm>
              <a:off x="4059" y="1560"/>
              <a:ext cx="527" cy="87"/>
            </a:xfrm>
            <a:custGeom>
              <a:avLst/>
              <a:gdLst/>
              <a:ahLst/>
              <a:cxnLst>
                <a:cxn ang="0">
                  <a:pos x="527" y="4"/>
                </a:cxn>
                <a:cxn ang="0">
                  <a:pos x="527" y="22"/>
                </a:cxn>
                <a:cxn ang="0">
                  <a:pos x="467" y="18"/>
                </a:cxn>
                <a:cxn ang="0">
                  <a:pos x="423" y="16"/>
                </a:cxn>
                <a:cxn ang="0">
                  <a:pos x="423" y="16"/>
                </a:cxn>
                <a:cxn ang="0">
                  <a:pos x="379" y="18"/>
                </a:cxn>
                <a:cxn ang="0">
                  <a:pos x="334" y="20"/>
                </a:cxn>
                <a:cxn ang="0">
                  <a:pos x="290" y="23"/>
                </a:cxn>
                <a:cxn ang="0">
                  <a:pos x="247" y="29"/>
                </a:cxn>
                <a:cxn ang="0">
                  <a:pos x="203" y="36"/>
                </a:cxn>
                <a:cxn ang="0">
                  <a:pos x="160" y="43"/>
                </a:cxn>
                <a:cxn ang="0">
                  <a:pos x="116" y="54"/>
                </a:cxn>
                <a:cxn ang="0">
                  <a:pos x="74" y="64"/>
                </a:cxn>
                <a:cxn ang="0">
                  <a:pos x="31" y="77"/>
                </a:cxn>
                <a:cxn ang="0">
                  <a:pos x="0" y="87"/>
                </a:cxn>
                <a:cxn ang="0">
                  <a:pos x="0" y="84"/>
                </a:cxn>
                <a:cxn ang="0">
                  <a:pos x="3" y="71"/>
                </a:cxn>
                <a:cxn ang="0">
                  <a:pos x="4" y="68"/>
                </a:cxn>
                <a:cxn ang="0">
                  <a:pos x="25" y="61"/>
                </a:cxn>
                <a:cxn ang="0">
                  <a:pos x="68" y="48"/>
                </a:cxn>
                <a:cxn ang="0">
                  <a:pos x="113" y="38"/>
                </a:cxn>
                <a:cxn ang="0">
                  <a:pos x="156" y="27"/>
                </a:cxn>
                <a:cxn ang="0">
                  <a:pos x="200" y="20"/>
                </a:cxn>
                <a:cxn ang="0">
                  <a:pos x="244" y="13"/>
                </a:cxn>
                <a:cxn ang="0">
                  <a:pos x="289" y="7"/>
                </a:cxn>
                <a:cxn ang="0">
                  <a:pos x="333" y="4"/>
                </a:cxn>
                <a:cxn ang="0">
                  <a:pos x="379" y="2"/>
                </a:cxn>
                <a:cxn ang="0">
                  <a:pos x="423" y="0"/>
                </a:cxn>
                <a:cxn ang="0">
                  <a:pos x="423" y="0"/>
                </a:cxn>
                <a:cxn ang="0">
                  <a:pos x="467" y="2"/>
                </a:cxn>
                <a:cxn ang="0">
                  <a:pos x="527" y="4"/>
                </a:cxn>
              </a:cxnLst>
              <a:rect l="0" t="0" r="r" b="b"/>
              <a:pathLst>
                <a:path w="527" h="87">
                  <a:moveTo>
                    <a:pt x="527" y="4"/>
                  </a:moveTo>
                  <a:lnTo>
                    <a:pt x="527" y="22"/>
                  </a:lnTo>
                  <a:lnTo>
                    <a:pt x="467" y="18"/>
                  </a:lnTo>
                  <a:lnTo>
                    <a:pt x="423" y="16"/>
                  </a:lnTo>
                  <a:lnTo>
                    <a:pt x="423" y="16"/>
                  </a:lnTo>
                  <a:lnTo>
                    <a:pt x="379" y="18"/>
                  </a:lnTo>
                  <a:lnTo>
                    <a:pt x="334" y="20"/>
                  </a:lnTo>
                  <a:lnTo>
                    <a:pt x="290" y="23"/>
                  </a:lnTo>
                  <a:lnTo>
                    <a:pt x="247" y="29"/>
                  </a:lnTo>
                  <a:lnTo>
                    <a:pt x="203" y="36"/>
                  </a:lnTo>
                  <a:lnTo>
                    <a:pt x="160" y="43"/>
                  </a:lnTo>
                  <a:lnTo>
                    <a:pt x="116" y="54"/>
                  </a:lnTo>
                  <a:lnTo>
                    <a:pt x="74" y="64"/>
                  </a:lnTo>
                  <a:lnTo>
                    <a:pt x="31" y="77"/>
                  </a:lnTo>
                  <a:lnTo>
                    <a:pt x="0" y="87"/>
                  </a:lnTo>
                  <a:lnTo>
                    <a:pt x="0" y="84"/>
                  </a:lnTo>
                  <a:lnTo>
                    <a:pt x="3" y="71"/>
                  </a:lnTo>
                  <a:lnTo>
                    <a:pt x="4" y="68"/>
                  </a:lnTo>
                  <a:lnTo>
                    <a:pt x="25" y="61"/>
                  </a:lnTo>
                  <a:lnTo>
                    <a:pt x="68" y="48"/>
                  </a:lnTo>
                  <a:lnTo>
                    <a:pt x="113" y="38"/>
                  </a:lnTo>
                  <a:lnTo>
                    <a:pt x="156" y="27"/>
                  </a:lnTo>
                  <a:lnTo>
                    <a:pt x="200" y="20"/>
                  </a:lnTo>
                  <a:lnTo>
                    <a:pt x="244" y="13"/>
                  </a:lnTo>
                  <a:lnTo>
                    <a:pt x="289" y="7"/>
                  </a:lnTo>
                  <a:lnTo>
                    <a:pt x="333" y="4"/>
                  </a:lnTo>
                  <a:lnTo>
                    <a:pt x="379" y="2"/>
                  </a:lnTo>
                  <a:lnTo>
                    <a:pt x="423" y="0"/>
                  </a:lnTo>
                  <a:lnTo>
                    <a:pt x="423" y="0"/>
                  </a:lnTo>
                  <a:lnTo>
                    <a:pt x="467" y="2"/>
                  </a:lnTo>
                  <a:lnTo>
                    <a:pt x="527" y="4"/>
                  </a:lnTo>
                  <a:close/>
                </a:path>
              </a:pathLst>
            </a:custGeom>
            <a:solidFill>
              <a:srgbClr val="0000C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51" name="Freeform 27"/>
            <p:cNvSpPr>
              <a:spLocks/>
            </p:cNvSpPr>
            <p:nvPr/>
          </p:nvSpPr>
          <p:spPr bwMode="auto">
            <a:xfrm>
              <a:off x="4054" y="1576"/>
              <a:ext cx="532" cy="89"/>
            </a:xfrm>
            <a:custGeom>
              <a:avLst/>
              <a:gdLst/>
              <a:ahLst/>
              <a:cxnLst>
                <a:cxn ang="0">
                  <a:pos x="532" y="6"/>
                </a:cxn>
                <a:cxn ang="0">
                  <a:pos x="532" y="22"/>
                </a:cxn>
                <a:cxn ang="0">
                  <a:pos x="472" y="18"/>
                </a:cxn>
                <a:cxn ang="0">
                  <a:pos x="428" y="16"/>
                </a:cxn>
                <a:cxn ang="0">
                  <a:pos x="428" y="16"/>
                </a:cxn>
                <a:cxn ang="0">
                  <a:pos x="384" y="18"/>
                </a:cxn>
                <a:cxn ang="0">
                  <a:pos x="341" y="20"/>
                </a:cxn>
                <a:cxn ang="0">
                  <a:pos x="298" y="23"/>
                </a:cxn>
                <a:cxn ang="0">
                  <a:pos x="254" y="29"/>
                </a:cxn>
                <a:cxn ang="0">
                  <a:pos x="211" y="36"/>
                </a:cxn>
                <a:cxn ang="0">
                  <a:pos x="168" y="43"/>
                </a:cxn>
                <a:cxn ang="0">
                  <a:pos x="125" y="54"/>
                </a:cxn>
                <a:cxn ang="0">
                  <a:pos x="83" y="64"/>
                </a:cxn>
                <a:cxn ang="0">
                  <a:pos x="42" y="77"/>
                </a:cxn>
                <a:cxn ang="0">
                  <a:pos x="0" y="89"/>
                </a:cxn>
                <a:cxn ang="0">
                  <a:pos x="2" y="80"/>
                </a:cxn>
                <a:cxn ang="0">
                  <a:pos x="5" y="71"/>
                </a:cxn>
                <a:cxn ang="0">
                  <a:pos x="36" y="61"/>
                </a:cxn>
                <a:cxn ang="0">
                  <a:pos x="79" y="48"/>
                </a:cxn>
                <a:cxn ang="0">
                  <a:pos x="121" y="38"/>
                </a:cxn>
                <a:cxn ang="0">
                  <a:pos x="165" y="27"/>
                </a:cxn>
                <a:cxn ang="0">
                  <a:pos x="208" y="20"/>
                </a:cxn>
                <a:cxn ang="0">
                  <a:pos x="252" y="13"/>
                </a:cxn>
                <a:cxn ang="0">
                  <a:pos x="295" y="7"/>
                </a:cxn>
                <a:cxn ang="0">
                  <a:pos x="339" y="4"/>
                </a:cxn>
                <a:cxn ang="0">
                  <a:pos x="384" y="2"/>
                </a:cxn>
                <a:cxn ang="0">
                  <a:pos x="428" y="0"/>
                </a:cxn>
                <a:cxn ang="0">
                  <a:pos x="428" y="0"/>
                </a:cxn>
                <a:cxn ang="0">
                  <a:pos x="472" y="2"/>
                </a:cxn>
                <a:cxn ang="0">
                  <a:pos x="532" y="6"/>
                </a:cxn>
              </a:cxnLst>
              <a:rect l="0" t="0" r="r" b="b"/>
              <a:pathLst>
                <a:path w="532" h="89">
                  <a:moveTo>
                    <a:pt x="532" y="6"/>
                  </a:moveTo>
                  <a:lnTo>
                    <a:pt x="532" y="22"/>
                  </a:lnTo>
                  <a:lnTo>
                    <a:pt x="472" y="18"/>
                  </a:lnTo>
                  <a:lnTo>
                    <a:pt x="428" y="16"/>
                  </a:lnTo>
                  <a:lnTo>
                    <a:pt x="428" y="16"/>
                  </a:lnTo>
                  <a:lnTo>
                    <a:pt x="384" y="18"/>
                  </a:lnTo>
                  <a:lnTo>
                    <a:pt x="341" y="20"/>
                  </a:lnTo>
                  <a:lnTo>
                    <a:pt x="298" y="23"/>
                  </a:lnTo>
                  <a:lnTo>
                    <a:pt x="254" y="29"/>
                  </a:lnTo>
                  <a:lnTo>
                    <a:pt x="211" y="36"/>
                  </a:lnTo>
                  <a:lnTo>
                    <a:pt x="168" y="43"/>
                  </a:lnTo>
                  <a:lnTo>
                    <a:pt x="125" y="54"/>
                  </a:lnTo>
                  <a:lnTo>
                    <a:pt x="83" y="64"/>
                  </a:lnTo>
                  <a:lnTo>
                    <a:pt x="42" y="77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5" y="71"/>
                  </a:lnTo>
                  <a:lnTo>
                    <a:pt x="36" y="61"/>
                  </a:lnTo>
                  <a:lnTo>
                    <a:pt x="79" y="48"/>
                  </a:lnTo>
                  <a:lnTo>
                    <a:pt x="121" y="38"/>
                  </a:lnTo>
                  <a:lnTo>
                    <a:pt x="165" y="27"/>
                  </a:lnTo>
                  <a:lnTo>
                    <a:pt x="208" y="20"/>
                  </a:lnTo>
                  <a:lnTo>
                    <a:pt x="252" y="13"/>
                  </a:lnTo>
                  <a:lnTo>
                    <a:pt x="295" y="7"/>
                  </a:lnTo>
                  <a:lnTo>
                    <a:pt x="339" y="4"/>
                  </a:lnTo>
                  <a:lnTo>
                    <a:pt x="384" y="2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72" y="2"/>
                  </a:lnTo>
                  <a:lnTo>
                    <a:pt x="532" y="6"/>
                  </a:lnTo>
                  <a:close/>
                </a:path>
              </a:pathLst>
            </a:custGeom>
            <a:solidFill>
              <a:srgbClr val="0000B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52" name="Freeform 28"/>
            <p:cNvSpPr>
              <a:spLocks/>
            </p:cNvSpPr>
            <p:nvPr/>
          </p:nvSpPr>
          <p:spPr bwMode="auto">
            <a:xfrm>
              <a:off x="4052" y="1592"/>
              <a:ext cx="534" cy="91"/>
            </a:xfrm>
            <a:custGeom>
              <a:avLst/>
              <a:gdLst/>
              <a:ahLst/>
              <a:cxnLst>
                <a:cxn ang="0">
                  <a:pos x="534" y="6"/>
                </a:cxn>
                <a:cxn ang="0">
                  <a:pos x="534" y="22"/>
                </a:cxn>
                <a:cxn ang="0">
                  <a:pos x="473" y="18"/>
                </a:cxn>
                <a:cxn ang="0">
                  <a:pos x="430" y="18"/>
                </a:cxn>
                <a:cxn ang="0">
                  <a:pos x="430" y="18"/>
                </a:cxn>
                <a:cxn ang="0">
                  <a:pos x="387" y="18"/>
                </a:cxn>
                <a:cxn ang="0">
                  <a:pos x="344" y="20"/>
                </a:cxn>
                <a:cxn ang="0">
                  <a:pos x="301" y="23"/>
                </a:cxn>
                <a:cxn ang="0">
                  <a:pos x="258" y="29"/>
                </a:cxn>
                <a:cxn ang="0">
                  <a:pos x="215" y="36"/>
                </a:cxn>
                <a:cxn ang="0">
                  <a:pos x="174" y="43"/>
                </a:cxn>
                <a:cxn ang="0">
                  <a:pos x="131" y="52"/>
                </a:cxn>
                <a:cxn ang="0">
                  <a:pos x="90" y="62"/>
                </a:cxn>
                <a:cxn ang="0">
                  <a:pos x="48" y="75"/>
                </a:cxn>
                <a:cxn ang="0">
                  <a:pos x="8" y="89"/>
                </a:cxn>
                <a:cxn ang="0">
                  <a:pos x="0" y="91"/>
                </a:cxn>
                <a:cxn ang="0">
                  <a:pos x="0" y="89"/>
                </a:cxn>
                <a:cxn ang="0">
                  <a:pos x="2" y="77"/>
                </a:cxn>
                <a:cxn ang="0">
                  <a:pos x="2" y="73"/>
                </a:cxn>
                <a:cxn ang="0">
                  <a:pos x="44" y="61"/>
                </a:cxn>
                <a:cxn ang="0">
                  <a:pos x="85" y="48"/>
                </a:cxn>
                <a:cxn ang="0">
                  <a:pos x="127" y="38"/>
                </a:cxn>
                <a:cxn ang="0">
                  <a:pos x="170" y="27"/>
                </a:cxn>
                <a:cxn ang="0">
                  <a:pos x="213" y="20"/>
                </a:cxn>
                <a:cxn ang="0">
                  <a:pos x="256" y="13"/>
                </a:cxn>
                <a:cxn ang="0">
                  <a:pos x="300" y="7"/>
                </a:cxn>
                <a:cxn ang="0">
                  <a:pos x="343" y="4"/>
                </a:cxn>
                <a:cxn ang="0">
                  <a:pos x="386" y="2"/>
                </a:cxn>
                <a:cxn ang="0">
                  <a:pos x="430" y="0"/>
                </a:cxn>
                <a:cxn ang="0">
                  <a:pos x="430" y="0"/>
                </a:cxn>
                <a:cxn ang="0">
                  <a:pos x="474" y="2"/>
                </a:cxn>
                <a:cxn ang="0">
                  <a:pos x="534" y="6"/>
                </a:cxn>
              </a:cxnLst>
              <a:rect l="0" t="0" r="r" b="b"/>
              <a:pathLst>
                <a:path w="534" h="91">
                  <a:moveTo>
                    <a:pt x="534" y="6"/>
                  </a:moveTo>
                  <a:lnTo>
                    <a:pt x="534" y="22"/>
                  </a:lnTo>
                  <a:lnTo>
                    <a:pt x="473" y="18"/>
                  </a:lnTo>
                  <a:lnTo>
                    <a:pt x="430" y="18"/>
                  </a:lnTo>
                  <a:lnTo>
                    <a:pt x="430" y="18"/>
                  </a:lnTo>
                  <a:lnTo>
                    <a:pt x="387" y="18"/>
                  </a:lnTo>
                  <a:lnTo>
                    <a:pt x="344" y="20"/>
                  </a:lnTo>
                  <a:lnTo>
                    <a:pt x="301" y="23"/>
                  </a:lnTo>
                  <a:lnTo>
                    <a:pt x="258" y="29"/>
                  </a:lnTo>
                  <a:lnTo>
                    <a:pt x="215" y="36"/>
                  </a:lnTo>
                  <a:lnTo>
                    <a:pt x="174" y="43"/>
                  </a:lnTo>
                  <a:lnTo>
                    <a:pt x="131" y="52"/>
                  </a:lnTo>
                  <a:lnTo>
                    <a:pt x="90" y="62"/>
                  </a:lnTo>
                  <a:lnTo>
                    <a:pt x="48" y="75"/>
                  </a:lnTo>
                  <a:lnTo>
                    <a:pt x="8" y="89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77"/>
                  </a:lnTo>
                  <a:lnTo>
                    <a:pt x="2" y="73"/>
                  </a:lnTo>
                  <a:lnTo>
                    <a:pt x="44" y="61"/>
                  </a:lnTo>
                  <a:lnTo>
                    <a:pt x="85" y="48"/>
                  </a:lnTo>
                  <a:lnTo>
                    <a:pt x="127" y="38"/>
                  </a:lnTo>
                  <a:lnTo>
                    <a:pt x="170" y="27"/>
                  </a:lnTo>
                  <a:lnTo>
                    <a:pt x="213" y="20"/>
                  </a:lnTo>
                  <a:lnTo>
                    <a:pt x="256" y="13"/>
                  </a:lnTo>
                  <a:lnTo>
                    <a:pt x="300" y="7"/>
                  </a:lnTo>
                  <a:lnTo>
                    <a:pt x="343" y="4"/>
                  </a:lnTo>
                  <a:lnTo>
                    <a:pt x="386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74" y="2"/>
                  </a:lnTo>
                  <a:lnTo>
                    <a:pt x="534" y="6"/>
                  </a:lnTo>
                  <a:close/>
                </a:path>
              </a:pathLst>
            </a:custGeom>
            <a:solidFill>
              <a:srgbClr val="0000B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53" name="Freeform 29"/>
            <p:cNvSpPr>
              <a:spLocks/>
            </p:cNvSpPr>
            <p:nvPr/>
          </p:nvSpPr>
          <p:spPr bwMode="auto">
            <a:xfrm>
              <a:off x="4049" y="1610"/>
              <a:ext cx="537" cy="92"/>
            </a:xfrm>
            <a:custGeom>
              <a:avLst/>
              <a:gdLst/>
              <a:ahLst/>
              <a:cxnLst>
                <a:cxn ang="0">
                  <a:pos x="537" y="4"/>
                </a:cxn>
                <a:cxn ang="0">
                  <a:pos x="537" y="20"/>
                </a:cxn>
                <a:cxn ang="0">
                  <a:pos x="476" y="16"/>
                </a:cxn>
                <a:cxn ang="0">
                  <a:pos x="433" y="16"/>
                </a:cxn>
                <a:cxn ang="0">
                  <a:pos x="433" y="16"/>
                </a:cxn>
                <a:cxn ang="0">
                  <a:pos x="390" y="16"/>
                </a:cxn>
                <a:cxn ang="0">
                  <a:pos x="349" y="18"/>
                </a:cxn>
                <a:cxn ang="0">
                  <a:pos x="306" y="21"/>
                </a:cxn>
                <a:cxn ang="0">
                  <a:pos x="263" y="27"/>
                </a:cxn>
                <a:cxn ang="0">
                  <a:pos x="221" y="34"/>
                </a:cxn>
                <a:cxn ang="0">
                  <a:pos x="180" y="41"/>
                </a:cxn>
                <a:cxn ang="0">
                  <a:pos x="138" y="50"/>
                </a:cxn>
                <a:cxn ang="0">
                  <a:pos x="97" y="60"/>
                </a:cxn>
                <a:cxn ang="0">
                  <a:pos x="57" y="73"/>
                </a:cxn>
                <a:cxn ang="0">
                  <a:pos x="17" y="85"/>
                </a:cxn>
                <a:cxn ang="0">
                  <a:pos x="0" y="92"/>
                </a:cxn>
                <a:cxn ang="0">
                  <a:pos x="1" y="82"/>
                </a:cxn>
                <a:cxn ang="0">
                  <a:pos x="3" y="73"/>
                </a:cxn>
                <a:cxn ang="0">
                  <a:pos x="11" y="71"/>
                </a:cxn>
                <a:cxn ang="0">
                  <a:pos x="51" y="57"/>
                </a:cxn>
                <a:cxn ang="0">
                  <a:pos x="93" y="44"/>
                </a:cxn>
                <a:cxn ang="0">
                  <a:pos x="134" y="34"/>
                </a:cxn>
                <a:cxn ang="0">
                  <a:pos x="177" y="25"/>
                </a:cxn>
                <a:cxn ang="0">
                  <a:pos x="218" y="18"/>
                </a:cxn>
                <a:cxn ang="0">
                  <a:pos x="261" y="11"/>
                </a:cxn>
                <a:cxn ang="0">
                  <a:pos x="304" y="5"/>
                </a:cxn>
                <a:cxn ang="0">
                  <a:pos x="347" y="2"/>
                </a:cxn>
                <a:cxn ang="0">
                  <a:pos x="390" y="0"/>
                </a:cxn>
                <a:cxn ang="0">
                  <a:pos x="433" y="0"/>
                </a:cxn>
                <a:cxn ang="0">
                  <a:pos x="433" y="0"/>
                </a:cxn>
                <a:cxn ang="0">
                  <a:pos x="476" y="0"/>
                </a:cxn>
                <a:cxn ang="0">
                  <a:pos x="537" y="4"/>
                </a:cxn>
              </a:cxnLst>
              <a:rect l="0" t="0" r="r" b="b"/>
              <a:pathLst>
                <a:path w="537" h="92">
                  <a:moveTo>
                    <a:pt x="537" y="4"/>
                  </a:moveTo>
                  <a:lnTo>
                    <a:pt x="537" y="20"/>
                  </a:lnTo>
                  <a:lnTo>
                    <a:pt x="476" y="16"/>
                  </a:lnTo>
                  <a:lnTo>
                    <a:pt x="433" y="16"/>
                  </a:lnTo>
                  <a:lnTo>
                    <a:pt x="433" y="16"/>
                  </a:lnTo>
                  <a:lnTo>
                    <a:pt x="390" y="16"/>
                  </a:lnTo>
                  <a:lnTo>
                    <a:pt x="349" y="18"/>
                  </a:lnTo>
                  <a:lnTo>
                    <a:pt x="306" y="21"/>
                  </a:lnTo>
                  <a:lnTo>
                    <a:pt x="263" y="27"/>
                  </a:lnTo>
                  <a:lnTo>
                    <a:pt x="221" y="34"/>
                  </a:lnTo>
                  <a:lnTo>
                    <a:pt x="180" y="41"/>
                  </a:lnTo>
                  <a:lnTo>
                    <a:pt x="138" y="50"/>
                  </a:lnTo>
                  <a:lnTo>
                    <a:pt x="97" y="60"/>
                  </a:lnTo>
                  <a:lnTo>
                    <a:pt x="57" y="73"/>
                  </a:lnTo>
                  <a:lnTo>
                    <a:pt x="17" y="85"/>
                  </a:lnTo>
                  <a:lnTo>
                    <a:pt x="0" y="92"/>
                  </a:lnTo>
                  <a:lnTo>
                    <a:pt x="1" y="82"/>
                  </a:lnTo>
                  <a:lnTo>
                    <a:pt x="3" y="73"/>
                  </a:lnTo>
                  <a:lnTo>
                    <a:pt x="11" y="71"/>
                  </a:lnTo>
                  <a:lnTo>
                    <a:pt x="51" y="57"/>
                  </a:lnTo>
                  <a:lnTo>
                    <a:pt x="93" y="44"/>
                  </a:lnTo>
                  <a:lnTo>
                    <a:pt x="134" y="34"/>
                  </a:lnTo>
                  <a:lnTo>
                    <a:pt x="177" y="25"/>
                  </a:lnTo>
                  <a:lnTo>
                    <a:pt x="218" y="18"/>
                  </a:lnTo>
                  <a:lnTo>
                    <a:pt x="261" y="11"/>
                  </a:lnTo>
                  <a:lnTo>
                    <a:pt x="304" y="5"/>
                  </a:lnTo>
                  <a:lnTo>
                    <a:pt x="347" y="2"/>
                  </a:lnTo>
                  <a:lnTo>
                    <a:pt x="390" y="0"/>
                  </a:lnTo>
                  <a:lnTo>
                    <a:pt x="433" y="0"/>
                  </a:lnTo>
                  <a:lnTo>
                    <a:pt x="433" y="0"/>
                  </a:lnTo>
                  <a:lnTo>
                    <a:pt x="476" y="0"/>
                  </a:lnTo>
                  <a:lnTo>
                    <a:pt x="537" y="4"/>
                  </a:lnTo>
                  <a:close/>
                </a:path>
              </a:pathLst>
            </a:custGeom>
            <a:solidFill>
              <a:srgbClr val="0000BA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54" name="Freeform 30"/>
            <p:cNvSpPr>
              <a:spLocks/>
            </p:cNvSpPr>
            <p:nvPr/>
          </p:nvSpPr>
          <p:spPr bwMode="auto">
            <a:xfrm>
              <a:off x="4047" y="1626"/>
              <a:ext cx="539" cy="94"/>
            </a:xfrm>
            <a:custGeom>
              <a:avLst/>
              <a:gdLst/>
              <a:ahLst/>
              <a:cxnLst>
                <a:cxn ang="0">
                  <a:pos x="539" y="4"/>
                </a:cxn>
                <a:cxn ang="0">
                  <a:pos x="539" y="20"/>
                </a:cxn>
                <a:cxn ang="0">
                  <a:pos x="476" y="16"/>
                </a:cxn>
                <a:cxn ang="0">
                  <a:pos x="435" y="16"/>
                </a:cxn>
                <a:cxn ang="0">
                  <a:pos x="435" y="16"/>
                </a:cxn>
                <a:cxn ang="0">
                  <a:pos x="394" y="16"/>
                </a:cxn>
                <a:cxn ang="0">
                  <a:pos x="351" y="18"/>
                </a:cxn>
                <a:cxn ang="0">
                  <a:pos x="309" y="21"/>
                </a:cxn>
                <a:cxn ang="0">
                  <a:pos x="268" y="27"/>
                </a:cxn>
                <a:cxn ang="0">
                  <a:pos x="226" y="34"/>
                </a:cxn>
                <a:cxn ang="0">
                  <a:pos x="185" y="41"/>
                </a:cxn>
                <a:cxn ang="0">
                  <a:pos x="145" y="50"/>
                </a:cxn>
                <a:cxn ang="0">
                  <a:pos x="105" y="60"/>
                </a:cxn>
                <a:cxn ang="0">
                  <a:pos x="65" y="73"/>
                </a:cxn>
                <a:cxn ang="0">
                  <a:pos x="25" y="85"/>
                </a:cxn>
                <a:cxn ang="0">
                  <a:pos x="0" y="94"/>
                </a:cxn>
                <a:cxn ang="0">
                  <a:pos x="0" y="91"/>
                </a:cxn>
                <a:cxn ang="0">
                  <a:pos x="2" y="78"/>
                </a:cxn>
                <a:cxn ang="0">
                  <a:pos x="2" y="76"/>
                </a:cxn>
                <a:cxn ang="0">
                  <a:pos x="19" y="69"/>
                </a:cxn>
                <a:cxn ang="0">
                  <a:pos x="59" y="57"/>
                </a:cxn>
                <a:cxn ang="0">
                  <a:pos x="99" y="44"/>
                </a:cxn>
                <a:cxn ang="0">
                  <a:pos x="140" y="34"/>
                </a:cxn>
                <a:cxn ang="0">
                  <a:pos x="182" y="25"/>
                </a:cxn>
                <a:cxn ang="0">
                  <a:pos x="223" y="18"/>
                </a:cxn>
                <a:cxn ang="0">
                  <a:pos x="265" y="11"/>
                </a:cxn>
                <a:cxn ang="0">
                  <a:pos x="308" y="5"/>
                </a:cxn>
                <a:cxn ang="0">
                  <a:pos x="351" y="2"/>
                </a:cxn>
                <a:cxn ang="0">
                  <a:pos x="392" y="0"/>
                </a:cxn>
                <a:cxn ang="0">
                  <a:pos x="435" y="0"/>
                </a:cxn>
                <a:cxn ang="0">
                  <a:pos x="435" y="0"/>
                </a:cxn>
                <a:cxn ang="0">
                  <a:pos x="478" y="0"/>
                </a:cxn>
                <a:cxn ang="0">
                  <a:pos x="539" y="4"/>
                </a:cxn>
              </a:cxnLst>
              <a:rect l="0" t="0" r="r" b="b"/>
              <a:pathLst>
                <a:path w="539" h="94">
                  <a:moveTo>
                    <a:pt x="539" y="4"/>
                  </a:moveTo>
                  <a:lnTo>
                    <a:pt x="539" y="20"/>
                  </a:lnTo>
                  <a:lnTo>
                    <a:pt x="476" y="16"/>
                  </a:lnTo>
                  <a:lnTo>
                    <a:pt x="435" y="16"/>
                  </a:lnTo>
                  <a:lnTo>
                    <a:pt x="435" y="16"/>
                  </a:lnTo>
                  <a:lnTo>
                    <a:pt x="394" y="16"/>
                  </a:lnTo>
                  <a:lnTo>
                    <a:pt x="351" y="18"/>
                  </a:lnTo>
                  <a:lnTo>
                    <a:pt x="309" y="21"/>
                  </a:lnTo>
                  <a:lnTo>
                    <a:pt x="268" y="27"/>
                  </a:lnTo>
                  <a:lnTo>
                    <a:pt x="226" y="34"/>
                  </a:lnTo>
                  <a:lnTo>
                    <a:pt x="185" y="41"/>
                  </a:lnTo>
                  <a:lnTo>
                    <a:pt x="145" y="50"/>
                  </a:lnTo>
                  <a:lnTo>
                    <a:pt x="105" y="60"/>
                  </a:lnTo>
                  <a:lnTo>
                    <a:pt x="65" y="73"/>
                  </a:lnTo>
                  <a:lnTo>
                    <a:pt x="25" y="85"/>
                  </a:lnTo>
                  <a:lnTo>
                    <a:pt x="0" y="94"/>
                  </a:lnTo>
                  <a:lnTo>
                    <a:pt x="0" y="91"/>
                  </a:lnTo>
                  <a:lnTo>
                    <a:pt x="2" y="78"/>
                  </a:lnTo>
                  <a:lnTo>
                    <a:pt x="2" y="76"/>
                  </a:lnTo>
                  <a:lnTo>
                    <a:pt x="19" y="69"/>
                  </a:lnTo>
                  <a:lnTo>
                    <a:pt x="59" y="57"/>
                  </a:lnTo>
                  <a:lnTo>
                    <a:pt x="99" y="44"/>
                  </a:lnTo>
                  <a:lnTo>
                    <a:pt x="140" y="34"/>
                  </a:lnTo>
                  <a:lnTo>
                    <a:pt x="182" y="25"/>
                  </a:lnTo>
                  <a:lnTo>
                    <a:pt x="223" y="18"/>
                  </a:lnTo>
                  <a:lnTo>
                    <a:pt x="265" y="11"/>
                  </a:lnTo>
                  <a:lnTo>
                    <a:pt x="308" y="5"/>
                  </a:lnTo>
                  <a:lnTo>
                    <a:pt x="351" y="2"/>
                  </a:lnTo>
                  <a:lnTo>
                    <a:pt x="392" y="0"/>
                  </a:lnTo>
                  <a:lnTo>
                    <a:pt x="435" y="0"/>
                  </a:lnTo>
                  <a:lnTo>
                    <a:pt x="435" y="0"/>
                  </a:lnTo>
                  <a:lnTo>
                    <a:pt x="478" y="0"/>
                  </a:lnTo>
                  <a:lnTo>
                    <a:pt x="539" y="4"/>
                  </a:lnTo>
                  <a:close/>
                </a:path>
              </a:pathLst>
            </a:custGeom>
            <a:solidFill>
              <a:srgbClr val="0000B8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55" name="Freeform 31"/>
            <p:cNvSpPr>
              <a:spLocks/>
            </p:cNvSpPr>
            <p:nvPr/>
          </p:nvSpPr>
          <p:spPr bwMode="auto">
            <a:xfrm>
              <a:off x="4046" y="1642"/>
              <a:ext cx="540" cy="96"/>
            </a:xfrm>
            <a:custGeom>
              <a:avLst/>
              <a:gdLst/>
              <a:ahLst/>
              <a:cxnLst>
                <a:cxn ang="0">
                  <a:pos x="540" y="4"/>
                </a:cxn>
                <a:cxn ang="0">
                  <a:pos x="540" y="20"/>
                </a:cxn>
                <a:cxn ang="0">
                  <a:pos x="477" y="16"/>
                </a:cxn>
                <a:cxn ang="0">
                  <a:pos x="436" y="16"/>
                </a:cxn>
                <a:cxn ang="0">
                  <a:pos x="436" y="16"/>
                </a:cxn>
                <a:cxn ang="0">
                  <a:pos x="395" y="16"/>
                </a:cxn>
                <a:cxn ang="0">
                  <a:pos x="353" y="20"/>
                </a:cxn>
                <a:cxn ang="0">
                  <a:pos x="312" y="23"/>
                </a:cxn>
                <a:cxn ang="0">
                  <a:pos x="272" y="27"/>
                </a:cxn>
                <a:cxn ang="0">
                  <a:pos x="230" y="34"/>
                </a:cxn>
                <a:cxn ang="0">
                  <a:pos x="190" y="41"/>
                </a:cxn>
                <a:cxn ang="0">
                  <a:pos x="150" y="50"/>
                </a:cxn>
                <a:cxn ang="0">
                  <a:pos x="110" y="60"/>
                </a:cxn>
                <a:cxn ang="0">
                  <a:pos x="70" y="71"/>
                </a:cxn>
                <a:cxn ang="0">
                  <a:pos x="31" y="85"/>
                </a:cxn>
                <a:cxn ang="0">
                  <a:pos x="0" y="96"/>
                </a:cxn>
                <a:cxn ang="0">
                  <a:pos x="1" y="85"/>
                </a:cxn>
                <a:cxn ang="0">
                  <a:pos x="1" y="78"/>
                </a:cxn>
                <a:cxn ang="0">
                  <a:pos x="26" y="69"/>
                </a:cxn>
                <a:cxn ang="0">
                  <a:pos x="66" y="57"/>
                </a:cxn>
                <a:cxn ang="0">
                  <a:pos x="106" y="44"/>
                </a:cxn>
                <a:cxn ang="0">
                  <a:pos x="146" y="34"/>
                </a:cxn>
                <a:cxn ang="0">
                  <a:pos x="186" y="25"/>
                </a:cxn>
                <a:cxn ang="0">
                  <a:pos x="227" y="18"/>
                </a:cxn>
                <a:cxn ang="0">
                  <a:pos x="269" y="11"/>
                </a:cxn>
                <a:cxn ang="0">
                  <a:pos x="310" y="5"/>
                </a:cxn>
                <a:cxn ang="0">
                  <a:pos x="352" y="2"/>
                </a:cxn>
                <a:cxn ang="0">
                  <a:pos x="395" y="0"/>
                </a:cxn>
                <a:cxn ang="0">
                  <a:pos x="436" y="0"/>
                </a:cxn>
                <a:cxn ang="0">
                  <a:pos x="436" y="0"/>
                </a:cxn>
                <a:cxn ang="0">
                  <a:pos x="477" y="0"/>
                </a:cxn>
                <a:cxn ang="0">
                  <a:pos x="540" y="4"/>
                </a:cxn>
              </a:cxnLst>
              <a:rect l="0" t="0" r="r" b="b"/>
              <a:pathLst>
                <a:path w="540" h="96">
                  <a:moveTo>
                    <a:pt x="540" y="4"/>
                  </a:moveTo>
                  <a:lnTo>
                    <a:pt x="540" y="20"/>
                  </a:lnTo>
                  <a:lnTo>
                    <a:pt x="477" y="16"/>
                  </a:lnTo>
                  <a:lnTo>
                    <a:pt x="436" y="16"/>
                  </a:lnTo>
                  <a:lnTo>
                    <a:pt x="436" y="16"/>
                  </a:lnTo>
                  <a:lnTo>
                    <a:pt x="395" y="16"/>
                  </a:lnTo>
                  <a:lnTo>
                    <a:pt x="353" y="20"/>
                  </a:lnTo>
                  <a:lnTo>
                    <a:pt x="312" y="23"/>
                  </a:lnTo>
                  <a:lnTo>
                    <a:pt x="272" y="27"/>
                  </a:lnTo>
                  <a:lnTo>
                    <a:pt x="230" y="34"/>
                  </a:lnTo>
                  <a:lnTo>
                    <a:pt x="190" y="41"/>
                  </a:lnTo>
                  <a:lnTo>
                    <a:pt x="150" y="50"/>
                  </a:lnTo>
                  <a:lnTo>
                    <a:pt x="110" y="60"/>
                  </a:lnTo>
                  <a:lnTo>
                    <a:pt x="70" y="71"/>
                  </a:lnTo>
                  <a:lnTo>
                    <a:pt x="31" y="85"/>
                  </a:lnTo>
                  <a:lnTo>
                    <a:pt x="0" y="96"/>
                  </a:lnTo>
                  <a:lnTo>
                    <a:pt x="1" y="85"/>
                  </a:lnTo>
                  <a:lnTo>
                    <a:pt x="1" y="78"/>
                  </a:lnTo>
                  <a:lnTo>
                    <a:pt x="26" y="69"/>
                  </a:lnTo>
                  <a:lnTo>
                    <a:pt x="66" y="57"/>
                  </a:lnTo>
                  <a:lnTo>
                    <a:pt x="106" y="44"/>
                  </a:lnTo>
                  <a:lnTo>
                    <a:pt x="146" y="34"/>
                  </a:lnTo>
                  <a:lnTo>
                    <a:pt x="186" y="25"/>
                  </a:lnTo>
                  <a:lnTo>
                    <a:pt x="227" y="18"/>
                  </a:lnTo>
                  <a:lnTo>
                    <a:pt x="269" y="11"/>
                  </a:lnTo>
                  <a:lnTo>
                    <a:pt x="310" y="5"/>
                  </a:lnTo>
                  <a:lnTo>
                    <a:pt x="352" y="2"/>
                  </a:lnTo>
                  <a:lnTo>
                    <a:pt x="395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77" y="0"/>
                  </a:lnTo>
                  <a:lnTo>
                    <a:pt x="540" y="4"/>
                  </a:lnTo>
                  <a:close/>
                </a:path>
              </a:pathLst>
            </a:custGeom>
            <a:solidFill>
              <a:srgbClr val="0000B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56" name="Freeform 32"/>
            <p:cNvSpPr>
              <a:spLocks/>
            </p:cNvSpPr>
            <p:nvPr/>
          </p:nvSpPr>
          <p:spPr bwMode="auto">
            <a:xfrm>
              <a:off x="4046" y="1658"/>
              <a:ext cx="540" cy="98"/>
            </a:xfrm>
            <a:custGeom>
              <a:avLst/>
              <a:gdLst/>
              <a:ahLst/>
              <a:cxnLst>
                <a:cxn ang="0">
                  <a:pos x="540" y="4"/>
                </a:cxn>
                <a:cxn ang="0">
                  <a:pos x="540" y="21"/>
                </a:cxn>
                <a:cxn ang="0">
                  <a:pos x="476" y="18"/>
                </a:cxn>
                <a:cxn ang="0">
                  <a:pos x="436" y="16"/>
                </a:cxn>
                <a:cxn ang="0">
                  <a:pos x="436" y="16"/>
                </a:cxn>
                <a:cxn ang="0">
                  <a:pos x="395" y="18"/>
                </a:cxn>
                <a:cxn ang="0">
                  <a:pos x="354" y="20"/>
                </a:cxn>
                <a:cxn ang="0">
                  <a:pos x="314" y="23"/>
                </a:cxn>
                <a:cxn ang="0">
                  <a:pos x="273" y="27"/>
                </a:cxn>
                <a:cxn ang="0">
                  <a:pos x="233" y="34"/>
                </a:cxn>
                <a:cxn ang="0">
                  <a:pos x="193" y="41"/>
                </a:cxn>
                <a:cxn ang="0">
                  <a:pos x="154" y="50"/>
                </a:cxn>
                <a:cxn ang="0">
                  <a:pos x="114" y="60"/>
                </a:cxn>
                <a:cxn ang="0">
                  <a:pos x="76" y="71"/>
                </a:cxn>
                <a:cxn ang="0">
                  <a:pos x="37" y="84"/>
                </a:cxn>
                <a:cxn ang="0">
                  <a:pos x="0" y="98"/>
                </a:cxn>
                <a:cxn ang="0">
                  <a:pos x="0" y="92"/>
                </a:cxn>
                <a:cxn ang="0">
                  <a:pos x="0" y="82"/>
                </a:cxn>
                <a:cxn ang="0">
                  <a:pos x="0" y="80"/>
                </a:cxn>
                <a:cxn ang="0">
                  <a:pos x="31" y="69"/>
                </a:cxn>
                <a:cxn ang="0">
                  <a:pos x="70" y="55"/>
                </a:cxn>
                <a:cxn ang="0">
                  <a:pos x="110" y="44"/>
                </a:cxn>
                <a:cxn ang="0">
                  <a:pos x="150" y="34"/>
                </a:cxn>
                <a:cxn ang="0">
                  <a:pos x="190" y="25"/>
                </a:cxn>
                <a:cxn ang="0">
                  <a:pos x="230" y="18"/>
                </a:cxn>
                <a:cxn ang="0">
                  <a:pos x="272" y="11"/>
                </a:cxn>
                <a:cxn ang="0">
                  <a:pos x="312" y="7"/>
                </a:cxn>
                <a:cxn ang="0">
                  <a:pos x="353" y="4"/>
                </a:cxn>
                <a:cxn ang="0">
                  <a:pos x="395" y="0"/>
                </a:cxn>
                <a:cxn ang="0">
                  <a:pos x="436" y="0"/>
                </a:cxn>
                <a:cxn ang="0">
                  <a:pos x="436" y="0"/>
                </a:cxn>
                <a:cxn ang="0">
                  <a:pos x="477" y="0"/>
                </a:cxn>
                <a:cxn ang="0">
                  <a:pos x="540" y="4"/>
                </a:cxn>
              </a:cxnLst>
              <a:rect l="0" t="0" r="r" b="b"/>
              <a:pathLst>
                <a:path w="540" h="98">
                  <a:moveTo>
                    <a:pt x="540" y="4"/>
                  </a:moveTo>
                  <a:lnTo>
                    <a:pt x="540" y="21"/>
                  </a:lnTo>
                  <a:lnTo>
                    <a:pt x="476" y="18"/>
                  </a:lnTo>
                  <a:lnTo>
                    <a:pt x="436" y="16"/>
                  </a:lnTo>
                  <a:lnTo>
                    <a:pt x="436" y="16"/>
                  </a:lnTo>
                  <a:lnTo>
                    <a:pt x="395" y="18"/>
                  </a:lnTo>
                  <a:lnTo>
                    <a:pt x="354" y="20"/>
                  </a:lnTo>
                  <a:lnTo>
                    <a:pt x="314" y="23"/>
                  </a:lnTo>
                  <a:lnTo>
                    <a:pt x="273" y="27"/>
                  </a:lnTo>
                  <a:lnTo>
                    <a:pt x="233" y="34"/>
                  </a:lnTo>
                  <a:lnTo>
                    <a:pt x="193" y="41"/>
                  </a:lnTo>
                  <a:lnTo>
                    <a:pt x="154" y="50"/>
                  </a:lnTo>
                  <a:lnTo>
                    <a:pt x="114" y="60"/>
                  </a:lnTo>
                  <a:lnTo>
                    <a:pt x="76" y="71"/>
                  </a:lnTo>
                  <a:lnTo>
                    <a:pt x="37" y="84"/>
                  </a:lnTo>
                  <a:lnTo>
                    <a:pt x="0" y="98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0" y="80"/>
                  </a:lnTo>
                  <a:lnTo>
                    <a:pt x="31" y="69"/>
                  </a:lnTo>
                  <a:lnTo>
                    <a:pt x="70" y="55"/>
                  </a:lnTo>
                  <a:lnTo>
                    <a:pt x="110" y="44"/>
                  </a:lnTo>
                  <a:lnTo>
                    <a:pt x="150" y="34"/>
                  </a:lnTo>
                  <a:lnTo>
                    <a:pt x="190" y="25"/>
                  </a:lnTo>
                  <a:lnTo>
                    <a:pt x="230" y="18"/>
                  </a:lnTo>
                  <a:lnTo>
                    <a:pt x="272" y="11"/>
                  </a:lnTo>
                  <a:lnTo>
                    <a:pt x="312" y="7"/>
                  </a:lnTo>
                  <a:lnTo>
                    <a:pt x="353" y="4"/>
                  </a:lnTo>
                  <a:lnTo>
                    <a:pt x="395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77" y="0"/>
                  </a:lnTo>
                  <a:lnTo>
                    <a:pt x="540" y="4"/>
                  </a:lnTo>
                  <a:close/>
                </a:path>
              </a:pathLst>
            </a:custGeom>
            <a:solidFill>
              <a:srgbClr val="0000B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57" name="Freeform 33"/>
            <p:cNvSpPr>
              <a:spLocks/>
            </p:cNvSpPr>
            <p:nvPr/>
          </p:nvSpPr>
          <p:spPr bwMode="auto">
            <a:xfrm>
              <a:off x="4046" y="1674"/>
              <a:ext cx="540" cy="100"/>
            </a:xfrm>
            <a:custGeom>
              <a:avLst/>
              <a:gdLst/>
              <a:ahLst/>
              <a:cxnLst>
                <a:cxn ang="0">
                  <a:pos x="540" y="5"/>
                </a:cxn>
                <a:cxn ang="0">
                  <a:pos x="540" y="21"/>
                </a:cxn>
                <a:cxn ang="0">
                  <a:pos x="476" y="18"/>
                </a:cxn>
                <a:cxn ang="0">
                  <a:pos x="436" y="16"/>
                </a:cxn>
                <a:cxn ang="0">
                  <a:pos x="436" y="16"/>
                </a:cxn>
                <a:cxn ang="0">
                  <a:pos x="396" y="18"/>
                </a:cxn>
                <a:cxn ang="0">
                  <a:pos x="356" y="20"/>
                </a:cxn>
                <a:cxn ang="0">
                  <a:pos x="316" y="23"/>
                </a:cxn>
                <a:cxn ang="0">
                  <a:pos x="276" y="27"/>
                </a:cxn>
                <a:cxn ang="0">
                  <a:pos x="236" y="34"/>
                </a:cxn>
                <a:cxn ang="0">
                  <a:pos x="197" y="41"/>
                </a:cxn>
                <a:cxn ang="0">
                  <a:pos x="159" y="50"/>
                </a:cxn>
                <a:cxn ang="0">
                  <a:pos x="119" y="59"/>
                </a:cxn>
                <a:cxn ang="0">
                  <a:pos x="80" y="71"/>
                </a:cxn>
                <a:cxn ang="0">
                  <a:pos x="43" y="84"/>
                </a:cxn>
                <a:cxn ang="0">
                  <a:pos x="6" y="98"/>
                </a:cxn>
                <a:cxn ang="0">
                  <a:pos x="0" y="100"/>
                </a:cxn>
                <a:cxn ang="0">
                  <a:pos x="0" y="89"/>
                </a:cxn>
                <a:cxn ang="0">
                  <a:pos x="0" y="82"/>
                </a:cxn>
                <a:cxn ang="0">
                  <a:pos x="37" y="68"/>
                </a:cxn>
                <a:cxn ang="0">
                  <a:pos x="76" y="55"/>
                </a:cxn>
                <a:cxn ang="0">
                  <a:pos x="114" y="44"/>
                </a:cxn>
                <a:cxn ang="0">
                  <a:pos x="154" y="34"/>
                </a:cxn>
                <a:cxn ang="0">
                  <a:pos x="193" y="25"/>
                </a:cxn>
                <a:cxn ang="0">
                  <a:pos x="233" y="18"/>
                </a:cxn>
                <a:cxn ang="0">
                  <a:pos x="273" y="11"/>
                </a:cxn>
                <a:cxn ang="0">
                  <a:pos x="314" y="7"/>
                </a:cxn>
                <a:cxn ang="0">
                  <a:pos x="354" y="4"/>
                </a:cxn>
                <a:cxn ang="0">
                  <a:pos x="395" y="2"/>
                </a:cxn>
                <a:cxn ang="0">
                  <a:pos x="436" y="0"/>
                </a:cxn>
                <a:cxn ang="0">
                  <a:pos x="436" y="0"/>
                </a:cxn>
                <a:cxn ang="0">
                  <a:pos x="476" y="2"/>
                </a:cxn>
                <a:cxn ang="0">
                  <a:pos x="540" y="5"/>
                </a:cxn>
              </a:cxnLst>
              <a:rect l="0" t="0" r="r" b="b"/>
              <a:pathLst>
                <a:path w="540" h="100">
                  <a:moveTo>
                    <a:pt x="540" y="5"/>
                  </a:moveTo>
                  <a:lnTo>
                    <a:pt x="540" y="21"/>
                  </a:lnTo>
                  <a:lnTo>
                    <a:pt x="476" y="18"/>
                  </a:lnTo>
                  <a:lnTo>
                    <a:pt x="436" y="16"/>
                  </a:lnTo>
                  <a:lnTo>
                    <a:pt x="436" y="16"/>
                  </a:lnTo>
                  <a:lnTo>
                    <a:pt x="396" y="18"/>
                  </a:lnTo>
                  <a:lnTo>
                    <a:pt x="356" y="20"/>
                  </a:lnTo>
                  <a:lnTo>
                    <a:pt x="316" y="23"/>
                  </a:lnTo>
                  <a:lnTo>
                    <a:pt x="276" y="27"/>
                  </a:lnTo>
                  <a:lnTo>
                    <a:pt x="236" y="34"/>
                  </a:lnTo>
                  <a:lnTo>
                    <a:pt x="197" y="41"/>
                  </a:lnTo>
                  <a:lnTo>
                    <a:pt x="159" y="50"/>
                  </a:lnTo>
                  <a:lnTo>
                    <a:pt x="119" y="59"/>
                  </a:lnTo>
                  <a:lnTo>
                    <a:pt x="80" y="71"/>
                  </a:lnTo>
                  <a:lnTo>
                    <a:pt x="43" y="84"/>
                  </a:lnTo>
                  <a:lnTo>
                    <a:pt x="6" y="98"/>
                  </a:lnTo>
                  <a:lnTo>
                    <a:pt x="0" y="100"/>
                  </a:lnTo>
                  <a:lnTo>
                    <a:pt x="0" y="89"/>
                  </a:lnTo>
                  <a:lnTo>
                    <a:pt x="0" y="82"/>
                  </a:lnTo>
                  <a:lnTo>
                    <a:pt x="37" y="68"/>
                  </a:lnTo>
                  <a:lnTo>
                    <a:pt x="76" y="55"/>
                  </a:lnTo>
                  <a:lnTo>
                    <a:pt x="114" y="44"/>
                  </a:lnTo>
                  <a:lnTo>
                    <a:pt x="154" y="34"/>
                  </a:lnTo>
                  <a:lnTo>
                    <a:pt x="193" y="25"/>
                  </a:lnTo>
                  <a:lnTo>
                    <a:pt x="233" y="18"/>
                  </a:lnTo>
                  <a:lnTo>
                    <a:pt x="273" y="11"/>
                  </a:lnTo>
                  <a:lnTo>
                    <a:pt x="314" y="7"/>
                  </a:lnTo>
                  <a:lnTo>
                    <a:pt x="354" y="4"/>
                  </a:lnTo>
                  <a:lnTo>
                    <a:pt x="395" y="2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76" y="2"/>
                  </a:lnTo>
                  <a:lnTo>
                    <a:pt x="540" y="5"/>
                  </a:lnTo>
                  <a:close/>
                </a:path>
              </a:pathLst>
            </a:custGeom>
            <a:solidFill>
              <a:srgbClr val="0000B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58" name="Freeform 34"/>
            <p:cNvSpPr>
              <a:spLocks/>
            </p:cNvSpPr>
            <p:nvPr/>
          </p:nvSpPr>
          <p:spPr bwMode="auto">
            <a:xfrm>
              <a:off x="4046" y="1690"/>
              <a:ext cx="540" cy="99"/>
            </a:xfrm>
            <a:custGeom>
              <a:avLst/>
              <a:gdLst/>
              <a:ahLst/>
              <a:cxnLst>
                <a:cxn ang="0">
                  <a:pos x="540" y="5"/>
                </a:cxn>
                <a:cxn ang="0">
                  <a:pos x="540" y="21"/>
                </a:cxn>
                <a:cxn ang="0">
                  <a:pos x="476" y="18"/>
                </a:cxn>
                <a:cxn ang="0">
                  <a:pos x="436" y="16"/>
                </a:cxn>
                <a:cxn ang="0">
                  <a:pos x="436" y="16"/>
                </a:cxn>
                <a:cxn ang="0">
                  <a:pos x="396" y="18"/>
                </a:cxn>
                <a:cxn ang="0">
                  <a:pos x="357" y="20"/>
                </a:cxn>
                <a:cxn ang="0">
                  <a:pos x="317" y="23"/>
                </a:cxn>
                <a:cxn ang="0">
                  <a:pos x="279" y="27"/>
                </a:cxn>
                <a:cxn ang="0">
                  <a:pos x="239" y="34"/>
                </a:cxn>
                <a:cxn ang="0">
                  <a:pos x="200" y="41"/>
                </a:cxn>
                <a:cxn ang="0">
                  <a:pos x="161" y="50"/>
                </a:cxn>
                <a:cxn ang="0">
                  <a:pos x="124" y="59"/>
                </a:cxn>
                <a:cxn ang="0">
                  <a:pos x="86" y="69"/>
                </a:cxn>
                <a:cxn ang="0">
                  <a:pos x="48" y="82"/>
                </a:cxn>
                <a:cxn ang="0">
                  <a:pos x="11" y="96"/>
                </a:cxn>
                <a:cxn ang="0">
                  <a:pos x="0" y="99"/>
                </a:cxn>
                <a:cxn ang="0">
                  <a:pos x="0" y="96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6" y="82"/>
                </a:cxn>
                <a:cxn ang="0">
                  <a:pos x="43" y="68"/>
                </a:cxn>
                <a:cxn ang="0">
                  <a:pos x="80" y="55"/>
                </a:cxn>
                <a:cxn ang="0">
                  <a:pos x="119" y="43"/>
                </a:cxn>
                <a:cxn ang="0">
                  <a:pos x="159" y="34"/>
                </a:cxn>
                <a:cxn ang="0">
                  <a:pos x="197" y="25"/>
                </a:cxn>
                <a:cxn ang="0">
                  <a:pos x="236" y="18"/>
                </a:cxn>
                <a:cxn ang="0">
                  <a:pos x="276" y="11"/>
                </a:cxn>
                <a:cxn ang="0">
                  <a:pos x="316" y="7"/>
                </a:cxn>
                <a:cxn ang="0">
                  <a:pos x="356" y="4"/>
                </a:cxn>
                <a:cxn ang="0">
                  <a:pos x="396" y="2"/>
                </a:cxn>
                <a:cxn ang="0">
                  <a:pos x="436" y="0"/>
                </a:cxn>
                <a:cxn ang="0">
                  <a:pos x="436" y="0"/>
                </a:cxn>
                <a:cxn ang="0">
                  <a:pos x="476" y="2"/>
                </a:cxn>
                <a:cxn ang="0">
                  <a:pos x="540" y="5"/>
                </a:cxn>
              </a:cxnLst>
              <a:rect l="0" t="0" r="r" b="b"/>
              <a:pathLst>
                <a:path w="540" h="99">
                  <a:moveTo>
                    <a:pt x="540" y="5"/>
                  </a:moveTo>
                  <a:lnTo>
                    <a:pt x="540" y="21"/>
                  </a:lnTo>
                  <a:lnTo>
                    <a:pt x="476" y="18"/>
                  </a:lnTo>
                  <a:lnTo>
                    <a:pt x="436" y="16"/>
                  </a:lnTo>
                  <a:lnTo>
                    <a:pt x="436" y="16"/>
                  </a:lnTo>
                  <a:lnTo>
                    <a:pt x="396" y="18"/>
                  </a:lnTo>
                  <a:lnTo>
                    <a:pt x="357" y="20"/>
                  </a:lnTo>
                  <a:lnTo>
                    <a:pt x="317" y="23"/>
                  </a:lnTo>
                  <a:lnTo>
                    <a:pt x="279" y="27"/>
                  </a:lnTo>
                  <a:lnTo>
                    <a:pt x="239" y="34"/>
                  </a:lnTo>
                  <a:lnTo>
                    <a:pt x="200" y="41"/>
                  </a:lnTo>
                  <a:lnTo>
                    <a:pt x="161" y="50"/>
                  </a:lnTo>
                  <a:lnTo>
                    <a:pt x="124" y="59"/>
                  </a:lnTo>
                  <a:lnTo>
                    <a:pt x="86" y="69"/>
                  </a:lnTo>
                  <a:lnTo>
                    <a:pt x="48" y="82"/>
                  </a:lnTo>
                  <a:lnTo>
                    <a:pt x="11" y="96"/>
                  </a:lnTo>
                  <a:lnTo>
                    <a:pt x="0" y="99"/>
                  </a:lnTo>
                  <a:lnTo>
                    <a:pt x="0" y="96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6" y="82"/>
                  </a:lnTo>
                  <a:lnTo>
                    <a:pt x="43" y="68"/>
                  </a:lnTo>
                  <a:lnTo>
                    <a:pt x="80" y="55"/>
                  </a:lnTo>
                  <a:lnTo>
                    <a:pt x="119" y="43"/>
                  </a:lnTo>
                  <a:lnTo>
                    <a:pt x="159" y="34"/>
                  </a:lnTo>
                  <a:lnTo>
                    <a:pt x="197" y="25"/>
                  </a:lnTo>
                  <a:lnTo>
                    <a:pt x="236" y="18"/>
                  </a:lnTo>
                  <a:lnTo>
                    <a:pt x="276" y="11"/>
                  </a:lnTo>
                  <a:lnTo>
                    <a:pt x="316" y="7"/>
                  </a:lnTo>
                  <a:lnTo>
                    <a:pt x="356" y="4"/>
                  </a:lnTo>
                  <a:lnTo>
                    <a:pt x="396" y="2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76" y="2"/>
                  </a:lnTo>
                  <a:lnTo>
                    <a:pt x="540" y="5"/>
                  </a:lnTo>
                  <a:close/>
                </a:path>
              </a:pathLst>
            </a:custGeom>
            <a:solidFill>
              <a:srgbClr val="0000A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59" name="Freeform 35"/>
            <p:cNvSpPr>
              <a:spLocks/>
            </p:cNvSpPr>
            <p:nvPr/>
          </p:nvSpPr>
          <p:spPr bwMode="auto">
            <a:xfrm>
              <a:off x="4046" y="1706"/>
              <a:ext cx="540" cy="101"/>
            </a:xfrm>
            <a:custGeom>
              <a:avLst/>
              <a:gdLst/>
              <a:ahLst/>
              <a:cxnLst>
                <a:cxn ang="0">
                  <a:pos x="540" y="5"/>
                </a:cxn>
                <a:cxn ang="0">
                  <a:pos x="540" y="21"/>
                </a:cxn>
                <a:cxn ang="0">
                  <a:pos x="475" y="18"/>
                </a:cxn>
                <a:cxn ang="0">
                  <a:pos x="436" y="18"/>
                </a:cxn>
                <a:cxn ang="0">
                  <a:pos x="436" y="18"/>
                </a:cxn>
                <a:cxn ang="0">
                  <a:pos x="397" y="18"/>
                </a:cxn>
                <a:cxn ang="0">
                  <a:pos x="359" y="20"/>
                </a:cxn>
                <a:cxn ang="0">
                  <a:pos x="319" y="23"/>
                </a:cxn>
                <a:cxn ang="0">
                  <a:pos x="280" y="27"/>
                </a:cxn>
                <a:cxn ang="0">
                  <a:pos x="242" y="34"/>
                </a:cxn>
                <a:cxn ang="0">
                  <a:pos x="204" y="41"/>
                </a:cxn>
                <a:cxn ang="0">
                  <a:pos x="166" y="48"/>
                </a:cxn>
                <a:cxn ang="0">
                  <a:pos x="129" y="59"/>
                </a:cxn>
                <a:cxn ang="0">
                  <a:pos x="91" y="69"/>
                </a:cxn>
                <a:cxn ang="0">
                  <a:pos x="54" y="82"/>
                </a:cxn>
                <a:cxn ang="0">
                  <a:pos x="18" y="94"/>
                </a:cxn>
                <a:cxn ang="0">
                  <a:pos x="1" y="101"/>
                </a:cxn>
                <a:cxn ang="0">
                  <a:pos x="1" y="91"/>
                </a:cxn>
                <a:cxn ang="0">
                  <a:pos x="0" y="83"/>
                </a:cxn>
                <a:cxn ang="0">
                  <a:pos x="11" y="80"/>
                </a:cxn>
                <a:cxn ang="0">
                  <a:pos x="48" y="66"/>
                </a:cxn>
                <a:cxn ang="0">
                  <a:pos x="86" y="53"/>
                </a:cxn>
                <a:cxn ang="0">
                  <a:pos x="124" y="43"/>
                </a:cxn>
                <a:cxn ang="0">
                  <a:pos x="161" y="34"/>
                </a:cxn>
                <a:cxn ang="0">
                  <a:pos x="200" y="25"/>
                </a:cxn>
                <a:cxn ang="0">
                  <a:pos x="239" y="18"/>
                </a:cxn>
                <a:cxn ang="0">
                  <a:pos x="279" y="11"/>
                </a:cxn>
                <a:cxn ang="0">
                  <a:pos x="317" y="7"/>
                </a:cxn>
                <a:cxn ang="0">
                  <a:pos x="357" y="4"/>
                </a:cxn>
                <a:cxn ang="0">
                  <a:pos x="396" y="2"/>
                </a:cxn>
                <a:cxn ang="0">
                  <a:pos x="436" y="0"/>
                </a:cxn>
                <a:cxn ang="0">
                  <a:pos x="436" y="0"/>
                </a:cxn>
                <a:cxn ang="0">
                  <a:pos x="476" y="2"/>
                </a:cxn>
                <a:cxn ang="0">
                  <a:pos x="540" y="5"/>
                </a:cxn>
              </a:cxnLst>
              <a:rect l="0" t="0" r="r" b="b"/>
              <a:pathLst>
                <a:path w="540" h="101">
                  <a:moveTo>
                    <a:pt x="540" y="5"/>
                  </a:moveTo>
                  <a:lnTo>
                    <a:pt x="540" y="21"/>
                  </a:lnTo>
                  <a:lnTo>
                    <a:pt x="475" y="18"/>
                  </a:lnTo>
                  <a:lnTo>
                    <a:pt x="436" y="18"/>
                  </a:lnTo>
                  <a:lnTo>
                    <a:pt x="436" y="18"/>
                  </a:lnTo>
                  <a:lnTo>
                    <a:pt x="397" y="18"/>
                  </a:lnTo>
                  <a:lnTo>
                    <a:pt x="359" y="20"/>
                  </a:lnTo>
                  <a:lnTo>
                    <a:pt x="319" y="23"/>
                  </a:lnTo>
                  <a:lnTo>
                    <a:pt x="280" y="27"/>
                  </a:lnTo>
                  <a:lnTo>
                    <a:pt x="242" y="34"/>
                  </a:lnTo>
                  <a:lnTo>
                    <a:pt x="204" y="41"/>
                  </a:lnTo>
                  <a:lnTo>
                    <a:pt x="166" y="48"/>
                  </a:lnTo>
                  <a:lnTo>
                    <a:pt x="129" y="59"/>
                  </a:lnTo>
                  <a:lnTo>
                    <a:pt x="91" y="69"/>
                  </a:lnTo>
                  <a:lnTo>
                    <a:pt x="54" y="82"/>
                  </a:lnTo>
                  <a:lnTo>
                    <a:pt x="18" y="94"/>
                  </a:lnTo>
                  <a:lnTo>
                    <a:pt x="1" y="101"/>
                  </a:lnTo>
                  <a:lnTo>
                    <a:pt x="1" y="91"/>
                  </a:lnTo>
                  <a:lnTo>
                    <a:pt x="0" y="83"/>
                  </a:lnTo>
                  <a:lnTo>
                    <a:pt x="11" y="80"/>
                  </a:lnTo>
                  <a:lnTo>
                    <a:pt x="48" y="66"/>
                  </a:lnTo>
                  <a:lnTo>
                    <a:pt x="86" y="53"/>
                  </a:lnTo>
                  <a:lnTo>
                    <a:pt x="124" y="43"/>
                  </a:lnTo>
                  <a:lnTo>
                    <a:pt x="161" y="34"/>
                  </a:lnTo>
                  <a:lnTo>
                    <a:pt x="200" y="25"/>
                  </a:lnTo>
                  <a:lnTo>
                    <a:pt x="239" y="18"/>
                  </a:lnTo>
                  <a:lnTo>
                    <a:pt x="279" y="11"/>
                  </a:lnTo>
                  <a:lnTo>
                    <a:pt x="317" y="7"/>
                  </a:lnTo>
                  <a:lnTo>
                    <a:pt x="357" y="4"/>
                  </a:lnTo>
                  <a:lnTo>
                    <a:pt x="396" y="2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76" y="2"/>
                  </a:lnTo>
                  <a:lnTo>
                    <a:pt x="540" y="5"/>
                  </a:lnTo>
                  <a:close/>
                </a:path>
              </a:pathLst>
            </a:custGeom>
            <a:solidFill>
              <a:srgbClr val="0000AB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60" name="Freeform 36"/>
            <p:cNvSpPr>
              <a:spLocks/>
            </p:cNvSpPr>
            <p:nvPr/>
          </p:nvSpPr>
          <p:spPr bwMode="auto">
            <a:xfrm>
              <a:off x="4047" y="1724"/>
              <a:ext cx="539" cy="101"/>
            </a:xfrm>
            <a:custGeom>
              <a:avLst/>
              <a:gdLst/>
              <a:ahLst/>
              <a:cxnLst>
                <a:cxn ang="0">
                  <a:pos x="539" y="3"/>
                </a:cxn>
                <a:cxn ang="0">
                  <a:pos x="539" y="19"/>
                </a:cxn>
                <a:cxn ang="0">
                  <a:pos x="474" y="16"/>
                </a:cxn>
                <a:cxn ang="0">
                  <a:pos x="435" y="16"/>
                </a:cxn>
                <a:cxn ang="0">
                  <a:pos x="435" y="16"/>
                </a:cxn>
                <a:cxn ang="0">
                  <a:pos x="396" y="16"/>
                </a:cxn>
                <a:cxn ang="0">
                  <a:pos x="358" y="18"/>
                </a:cxn>
                <a:cxn ang="0">
                  <a:pos x="321" y="21"/>
                </a:cxn>
                <a:cxn ang="0">
                  <a:pos x="282" y="25"/>
                </a:cxn>
                <a:cxn ang="0">
                  <a:pos x="245" y="32"/>
                </a:cxn>
                <a:cxn ang="0">
                  <a:pos x="206" y="39"/>
                </a:cxn>
                <a:cxn ang="0">
                  <a:pos x="169" y="46"/>
                </a:cxn>
                <a:cxn ang="0">
                  <a:pos x="132" y="57"/>
                </a:cxn>
                <a:cxn ang="0">
                  <a:pos x="95" y="67"/>
                </a:cxn>
                <a:cxn ang="0">
                  <a:pos x="59" y="78"/>
                </a:cxn>
                <a:cxn ang="0">
                  <a:pos x="23" y="92"/>
                </a:cxn>
                <a:cxn ang="0">
                  <a:pos x="2" y="101"/>
                </a:cxn>
                <a:cxn ang="0">
                  <a:pos x="2" y="96"/>
                </a:cxn>
                <a:cxn ang="0">
                  <a:pos x="0" y="85"/>
                </a:cxn>
                <a:cxn ang="0">
                  <a:pos x="0" y="83"/>
                </a:cxn>
                <a:cxn ang="0">
                  <a:pos x="17" y="76"/>
                </a:cxn>
                <a:cxn ang="0">
                  <a:pos x="53" y="64"/>
                </a:cxn>
                <a:cxn ang="0">
                  <a:pos x="90" y="51"/>
                </a:cxn>
                <a:cxn ang="0">
                  <a:pos x="128" y="41"/>
                </a:cxn>
                <a:cxn ang="0">
                  <a:pos x="165" y="30"/>
                </a:cxn>
                <a:cxn ang="0">
                  <a:pos x="203" y="23"/>
                </a:cxn>
                <a:cxn ang="0">
                  <a:pos x="241" y="16"/>
                </a:cxn>
                <a:cxn ang="0">
                  <a:pos x="279" y="9"/>
                </a:cxn>
                <a:cxn ang="0">
                  <a:pos x="318" y="5"/>
                </a:cxn>
                <a:cxn ang="0">
                  <a:pos x="358" y="2"/>
                </a:cxn>
                <a:cxn ang="0">
                  <a:pos x="396" y="0"/>
                </a:cxn>
                <a:cxn ang="0">
                  <a:pos x="435" y="0"/>
                </a:cxn>
                <a:cxn ang="0">
                  <a:pos x="435" y="0"/>
                </a:cxn>
                <a:cxn ang="0">
                  <a:pos x="474" y="0"/>
                </a:cxn>
                <a:cxn ang="0">
                  <a:pos x="539" y="3"/>
                </a:cxn>
              </a:cxnLst>
              <a:rect l="0" t="0" r="r" b="b"/>
              <a:pathLst>
                <a:path w="539" h="101">
                  <a:moveTo>
                    <a:pt x="539" y="3"/>
                  </a:moveTo>
                  <a:lnTo>
                    <a:pt x="539" y="19"/>
                  </a:lnTo>
                  <a:lnTo>
                    <a:pt x="474" y="16"/>
                  </a:lnTo>
                  <a:lnTo>
                    <a:pt x="435" y="16"/>
                  </a:lnTo>
                  <a:lnTo>
                    <a:pt x="435" y="16"/>
                  </a:lnTo>
                  <a:lnTo>
                    <a:pt x="396" y="16"/>
                  </a:lnTo>
                  <a:lnTo>
                    <a:pt x="358" y="18"/>
                  </a:lnTo>
                  <a:lnTo>
                    <a:pt x="321" y="21"/>
                  </a:lnTo>
                  <a:lnTo>
                    <a:pt x="282" y="25"/>
                  </a:lnTo>
                  <a:lnTo>
                    <a:pt x="245" y="32"/>
                  </a:lnTo>
                  <a:lnTo>
                    <a:pt x="206" y="39"/>
                  </a:lnTo>
                  <a:lnTo>
                    <a:pt x="169" y="46"/>
                  </a:lnTo>
                  <a:lnTo>
                    <a:pt x="132" y="57"/>
                  </a:lnTo>
                  <a:lnTo>
                    <a:pt x="95" y="67"/>
                  </a:lnTo>
                  <a:lnTo>
                    <a:pt x="59" y="78"/>
                  </a:lnTo>
                  <a:lnTo>
                    <a:pt x="23" y="92"/>
                  </a:lnTo>
                  <a:lnTo>
                    <a:pt x="2" y="101"/>
                  </a:lnTo>
                  <a:lnTo>
                    <a:pt x="2" y="96"/>
                  </a:lnTo>
                  <a:lnTo>
                    <a:pt x="0" y="85"/>
                  </a:lnTo>
                  <a:lnTo>
                    <a:pt x="0" y="83"/>
                  </a:lnTo>
                  <a:lnTo>
                    <a:pt x="17" y="76"/>
                  </a:lnTo>
                  <a:lnTo>
                    <a:pt x="53" y="64"/>
                  </a:lnTo>
                  <a:lnTo>
                    <a:pt x="90" y="51"/>
                  </a:lnTo>
                  <a:lnTo>
                    <a:pt x="128" y="41"/>
                  </a:lnTo>
                  <a:lnTo>
                    <a:pt x="165" y="30"/>
                  </a:lnTo>
                  <a:lnTo>
                    <a:pt x="203" y="23"/>
                  </a:lnTo>
                  <a:lnTo>
                    <a:pt x="241" y="16"/>
                  </a:lnTo>
                  <a:lnTo>
                    <a:pt x="279" y="9"/>
                  </a:lnTo>
                  <a:lnTo>
                    <a:pt x="318" y="5"/>
                  </a:lnTo>
                  <a:lnTo>
                    <a:pt x="358" y="2"/>
                  </a:lnTo>
                  <a:lnTo>
                    <a:pt x="396" y="0"/>
                  </a:lnTo>
                  <a:lnTo>
                    <a:pt x="435" y="0"/>
                  </a:lnTo>
                  <a:lnTo>
                    <a:pt x="435" y="0"/>
                  </a:lnTo>
                  <a:lnTo>
                    <a:pt x="474" y="0"/>
                  </a:lnTo>
                  <a:lnTo>
                    <a:pt x="539" y="3"/>
                  </a:lnTo>
                  <a:close/>
                </a:path>
              </a:pathLst>
            </a:custGeom>
            <a:solidFill>
              <a:srgbClr val="0000A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61" name="Freeform 37"/>
            <p:cNvSpPr>
              <a:spLocks/>
            </p:cNvSpPr>
            <p:nvPr/>
          </p:nvSpPr>
          <p:spPr bwMode="auto">
            <a:xfrm>
              <a:off x="4049" y="1740"/>
              <a:ext cx="540" cy="101"/>
            </a:xfrm>
            <a:custGeom>
              <a:avLst/>
              <a:gdLst/>
              <a:ahLst/>
              <a:cxnLst>
                <a:cxn ang="0">
                  <a:pos x="537" y="3"/>
                </a:cxn>
                <a:cxn ang="0">
                  <a:pos x="537" y="18"/>
                </a:cxn>
                <a:cxn ang="0">
                  <a:pos x="540" y="21"/>
                </a:cxn>
                <a:cxn ang="0">
                  <a:pos x="470" y="16"/>
                </a:cxn>
                <a:cxn ang="0">
                  <a:pos x="433" y="16"/>
                </a:cxn>
                <a:cxn ang="0">
                  <a:pos x="433" y="16"/>
                </a:cxn>
                <a:cxn ang="0">
                  <a:pos x="396" y="16"/>
                </a:cxn>
                <a:cxn ang="0">
                  <a:pos x="357" y="18"/>
                </a:cxn>
                <a:cxn ang="0">
                  <a:pos x="320" y="21"/>
                </a:cxn>
                <a:cxn ang="0">
                  <a:pos x="283" y="25"/>
                </a:cxn>
                <a:cxn ang="0">
                  <a:pos x="246" y="32"/>
                </a:cxn>
                <a:cxn ang="0">
                  <a:pos x="208" y="39"/>
                </a:cxn>
                <a:cxn ang="0">
                  <a:pos x="171" y="46"/>
                </a:cxn>
                <a:cxn ang="0">
                  <a:pos x="134" y="55"/>
                </a:cxn>
                <a:cxn ang="0">
                  <a:pos x="98" y="65"/>
                </a:cxn>
                <a:cxn ang="0">
                  <a:pos x="63" y="78"/>
                </a:cxn>
                <a:cxn ang="0">
                  <a:pos x="27" y="90"/>
                </a:cxn>
                <a:cxn ang="0">
                  <a:pos x="3" y="101"/>
                </a:cxn>
                <a:cxn ang="0">
                  <a:pos x="1" y="90"/>
                </a:cxn>
                <a:cxn ang="0">
                  <a:pos x="0" y="85"/>
                </a:cxn>
                <a:cxn ang="0">
                  <a:pos x="21" y="76"/>
                </a:cxn>
                <a:cxn ang="0">
                  <a:pos x="57" y="62"/>
                </a:cxn>
                <a:cxn ang="0">
                  <a:pos x="93" y="51"/>
                </a:cxn>
                <a:cxn ang="0">
                  <a:pos x="130" y="41"/>
                </a:cxn>
                <a:cxn ang="0">
                  <a:pos x="167" y="30"/>
                </a:cxn>
                <a:cxn ang="0">
                  <a:pos x="204" y="23"/>
                </a:cxn>
                <a:cxn ang="0">
                  <a:pos x="243" y="16"/>
                </a:cxn>
                <a:cxn ang="0">
                  <a:pos x="280" y="9"/>
                </a:cxn>
                <a:cxn ang="0">
                  <a:pos x="319" y="5"/>
                </a:cxn>
                <a:cxn ang="0">
                  <a:pos x="356" y="2"/>
                </a:cxn>
                <a:cxn ang="0">
                  <a:pos x="394" y="0"/>
                </a:cxn>
                <a:cxn ang="0">
                  <a:pos x="433" y="0"/>
                </a:cxn>
                <a:cxn ang="0">
                  <a:pos x="433" y="0"/>
                </a:cxn>
                <a:cxn ang="0">
                  <a:pos x="472" y="0"/>
                </a:cxn>
                <a:cxn ang="0">
                  <a:pos x="537" y="3"/>
                </a:cxn>
              </a:cxnLst>
              <a:rect l="0" t="0" r="r" b="b"/>
              <a:pathLst>
                <a:path w="540" h="101">
                  <a:moveTo>
                    <a:pt x="537" y="3"/>
                  </a:moveTo>
                  <a:lnTo>
                    <a:pt x="537" y="18"/>
                  </a:lnTo>
                  <a:lnTo>
                    <a:pt x="540" y="21"/>
                  </a:lnTo>
                  <a:lnTo>
                    <a:pt x="470" y="16"/>
                  </a:lnTo>
                  <a:lnTo>
                    <a:pt x="433" y="16"/>
                  </a:lnTo>
                  <a:lnTo>
                    <a:pt x="433" y="16"/>
                  </a:lnTo>
                  <a:lnTo>
                    <a:pt x="396" y="16"/>
                  </a:lnTo>
                  <a:lnTo>
                    <a:pt x="357" y="18"/>
                  </a:lnTo>
                  <a:lnTo>
                    <a:pt x="320" y="21"/>
                  </a:lnTo>
                  <a:lnTo>
                    <a:pt x="283" y="25"/>
                  </a:lnTo>
                  <a:lnTo>
                    <a:pt x="246" y="32"/>
                  </a:lnTo>
                  <a:lnTo>
                    <a:pt x="208" y="39"/>
                  </a:lnTo>
                  <a:lnTo>
                    <a:pt x="171" y="46"/>
                  </a:lnTo>
                  <a:lnTo>
                    <a:pt x="134" y="55"/>
                  </a:lnTo>
                  <a:lnTo>
                    <a:pt x="98" y="65"/>
                  </a:lnTo>
                  <a:lnTo>
                    <a:pt x="63" y="78"/>
                  </a:lnTo>
                  <a:lnTo>
                    <a:pt x="27" y="90"/>
                  </a:lnTo>
                  <a:lnTo>
                    <a:pt x="3" y="101"/>
                  </a:lnTo>
                  <a:lnTo>
                    <a:pt x="1" y="90"/>
                  </a:lnTo>
                  <a:lnTo>
                    <a:pt x="0" y="85"/>
                  </a:lnTo>
                  <a:lnTo>
                    <a:pt x="21" y="76"/>
                  </a:lnTo>
                  <a:lnTo>
                    <a:pt x="57" y="62"/>
                  </a:lnTo>
                  <a:lnTo>
                    <a:pt x="93" y="51"/>
                  </a:lnTo>
                  <a:lnTo>
                    <a:pt x="130" y="41"/>
                  </a:lnTo>
                  <a:lnTo>
                    <a:pt x="167" y="30"/>
                  </a:lnTo>
                  <a:lnTo>
                    <a:pt x="204" y="23"/>
                  </a:lnTo>
                  <a:lnTo>
                    <a:pt x="243" y="16"/>
                  </a:lnTo>
                  <a:lnTo>
                    <a:pt x="280" y="9"/>
                  </a:lnTo>
                  <a:lnTo>
                    <a:pt x="319" y="5"/>
                  </a:lnTo>
                  <a:lnTo>
                    <a:pt x="356" y="2"/>
                  </a:lnTo>
                  <a:lnTo>
                    <a:pt x="394" y="0"/>
                  </a:lnTo>
                  <a:lnTo>
                    <a:pt x="433" y="0"/>
                  </a:lnTo>
                  <a:lnTo>
                    <a:pt x="433" y="0"/>
                  </a:lnTo>
                  <a:lnTo>
                    <a:pt x="472" y="0"/>
                  </a:lnTo>
                  <a:lnTo>
                    <a:pt x="537" y="3"/>
                  </a:lnTo>
                  <a:close/>
                </a:path>
              </a:pathLst>
            </a:custGeom>
            <a:solidFill>
              <a:srgbClr val="0000A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62" name="Freeform 38"/>
            <p:cNvSpPr>
              <a:spLocks/>
            </p:cNvSpPr>
            <p:nvPr/>
          </p:nvSpPr>
          <p:spPr bwMode="auto">
            <a:xfrm>
              <a:off x="4052" y="1756"/>
              <a:ext cx="552" cy="101"/>
            </a:xfrm>
            <a:custGeom>
              <a:avLst/>
              <a:gdLst/>
              <a:ahLst/>
              <a:cxnLst>
                <a:cxn ang="0">
                  <a:pos x="537" y="5"/>
                </a:cxn>
                <a:cxn ang="0">
                  <a:pos x="552" y="23"/>
                </a:cxn>
                <a:cxn ang="0">
                  <a:pos x="504" y="18"/>
                </a:cxn>
                <a:cxn ang="0">
                  <a:pos x="467" y="16"/>
                </a:cxn>
                <a:cxn ang="0">
                  <a:pos x="430" y="16"/>
                </a:cxn>
                <a:cxn ang="0">
                  <a:pos x="430" y="16"/>
                </a:cxn>
                <a:cxn ang="0">
                  <a:pos x="393" y="16"/>
                </a:cxn>
                <a:cxn ang="0">
                  <a:pos x="356" y="18"/>
                </a:cxn>
                <a:cxn ang="0">
                  <a:pos x="318" y="21"/>
                </a:cxn>
                <a:cxn ang="0">
                  <a:pos x="281" y="26"/>
                </a:cxn>
                <a:cxn ang="0">
                  <a:pos x="246" y="32"/>
                </a:cxn>
                <a:cxn ang="0">
                  <a:pos x="208" y="39"/>
                </a:cxn>
                <a:cxn ang="0">
                  <a:pos x="173" y="46"/>
                </a:cxn>
                <a:cxn ang="0">
                  <a:pos x="137" y="55"/>
                </a:cxn>
                <a:cxn ang="0">
                  <a:pos x="101" y="65"/>
                </a:cxn>
                <a:cxn ang="0">
                  <a:pos x="65" y="78"/>
                </a:cxn>
                <a:cxn ang="0">
                  <a:pos x="31" y="90"/>
                </a:cxn>
                <a:cxn ang="0">
                  <a:pos x="2" y="101"/>
                </a:cxn>
                <a:cxn ang="0">
                  <a:pos x="1" y="97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24" y="74"/>
                </a:cxn>
                <a:cxn ang="0">
                  <a:pos x="60" y="62"/>
                </a:cxn>
                <a:cxn ang="0">
                  <a:pos x="95" y="49"/>
                </a:cxn>
                <a:cxn ang="0">
                  <a:pos x="131" y="39"/>
                </a:cxn>
                <a:cxn ang="0">
                  <a:pos x="168" y="30"/>
                </a:cxn>
                <a:cxn ang="0">
                  <a:pos x="205" y="23"/>
                </a:cxn>
                <a:cxn ang="0">
                  <a:pos x="243" y="16"/>
                </a:cxn>
                <a:cxn ang="0">
                  <a:pos x="280" y="9"/>
                </a:cxn>
                <a:cxn ang="0">
                  <a:pos x="317" y="5"/>
                </a:cxn>
                <a:cxn ang="0">
                  <a:pos x="354" y="2"/>
                </a:cxn>
                <a:cxn ang="0">
                  <a:pos x="393" y="0"/>
                </a:cxn>
                <a:cxn ang="0">
                  <a:pos x="430" y="0"/>
                </a:cxn>
                <a:cxn ang="0">
                  <a:pos x="430" y="0"/>
                </a:cxn>
                <a:cxn ang="0">
                  <a:pos x="467" y="0"/>
                </a:cxn>
                <a:cxn ang="0">
                  <a:pos x="537" y="5"/>
                </a:cxn>
              </a:cxnLst>
              <a:rect l="0" t="0" r="r" b="b"/>
              <a:pathLst>
                <a:path w="552" h="101">
                  <a:moveTo>
                    <a:pt x="537" y="5"/>
                  </a:moveTo>
                  <a:lnTo>
                    <a:pt x="552" y="23"/>
                  </a:lnTo>
                  <a:lnTo>
                    <a:pt x="504" y="18"/>
                  </a:lnTo>
                  <a:lnTo>
                    <a:pt x="467" y="16"/>
                  </a:lnTo>
                  <a:lnTo>
                    <a:pt x="430" y="16"/>
                  </a:lnTo>
                  <a:lnTo>
                    <a:pt x="430" y="16"/>
                  </a:lnTo>
                  <a:lnTo>
                    <a:pt x="393" y="16"/>
                  </a:lnTo>
                  <a:lnTo>
                    <a:pt x="356" y="18"/>
                  </a:lnTo>
                  <a:lnTo>
                    <a:pt x="318" y="21"/>
                  </a:lnTo>
                  <a:lnTo>
                    <a:pt x="281" y="26"/>
                  </a:lnTo>
                  <a:lnTo>
                    <a:pt x="246" y="32"/>
                  </a:lnTo>
                  <a:lnTo>
                    <a:pt x="208" y="39"/>
                  </a:lnTo>
                  <a:lnTo>
                    <a:pt x="173" y="46"/>
                  </a:lnTo>
                  <a:lnTo>
                    <a:pt x="137" y="55"/>
                  </a:lnTo>
                  <a:lnTo>
                    <a:pt x="101" y="65"/>
                  </a:lnTo>
                  <a:lnTo>
                    <a:pt x="65" y="78"/>
                  </a:lnTo>
                  <a:lnTo>
                    <a:pt x="31" y="90"/>
                  </a:lnTo>
                  <a:lnTo>
                    <a:pt x="2" y="101"/>
                  </a:lnTo>
                  <a:lnTo>
                    <a:pt x="1" y="97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24" y="74"/>
                  </a:lnTo>
                  <a:lnTo>
                    <a:pt x="60" y="62"/>
                  </a:lnTo>
                  <a:lnTo>
                    <a:pt x="95" y="49"/>
                  </a:lnTo>
                  <a:lnTo>
                    <a:pt x="131" y="39"/>
                  </a:lnTo>
                  <a:lnTo>
                    <a:pt x="168" y="30"/>
                  </a:lnTo>
                  <a:lnTo>
                    <a:pt x="205" y="23"/>
                  </a:lnTo>
                  <a:lnTo>
                    <a:pt x="243" y="16"/>
                  </a:lnTo>
                  <a:lnTo>
                    <a:pt x="280" y="9"/>
                  </a:lnTo>
                  <a:lnTo>
                    <a:pt x="317" y="5"/>
                  </a:lnTo>
                  <a:lnTo>
                    <a:pt x="354" y="2"/>
                  </a:lnTo>
                  <a:lnTo>
                    <a:pt x="393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67" y="0"/>
                  </a:lnTo>
                  <a:lnTo>
                    <a:pt x="537" y="5"/>
                  </a:lnTo>
                  <a:close/>
                </a:path>
              </a:pathLst>
            </a:custGeom>
            <a:solidFill>
              <a:srgbClr val="0000A4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63" name="Freeform 39"/>
            <p:cNvSpPr>
              <a:spLocks/>
            </p:cNvSpPr>
            <p:nvPr/>
          </p:nvSpPr>
          <p:spPr bwMode="auto">
            <a:xfrm>
              <a:off x="4054" y="1772"/>
              <a:ext cx="564" cy="101"/>
            </a:xfrm>
            <a:custGeom>
              <a:avLst/>
              <a:gdLst/>
              <a:ahLst/>
              <a:cxnLst>
                <a:cxn ang="0">
                  <a:pos x="550" y="7"/>
                </a:cxn>
                <a:cxn ang="0">
                  <a:pos x="564" y="25"/>
                </a:cxn>
                <a:cxn ang="0">
                  <a:pos x="501" y="17"/>
                </a:cxn>
                <a:cxn ang="0">
                  <a:pos x="465" y="16"/>
                </a:cxn>
                <a:cxn ang="0">
                  <a:pos x="428" y="16"/>
                </a:cxn>
                <a:cxn ang="0">
                  <a:pos x="428" y="16"/>
                </a:cxn>
                <a:cxn ang="0">
                  <a:pos x="391" y="16"/>
                </a:cxn>
                <a:cxn ang="0">
                  <a:pos x="355" y="17"/>
                </a:cxn>
                <a:cxn ang="0">
                  <a:pos x="318" y="21"/>
                </a:cxn>
                <a:cxn ang="0">
                  <a:pos x="282" y="26"/>
                </a:cxn>
                <a:cxn ang="0">
                  <a:pos x="246" y="32"/>
                </a:cxn>
                <a:cxn ang="0">
                  <a:pos x="211" y="37"/>
                </a:cxn>
                <a:cxn ang="0">
                  <a:pos x="175" y="46"/>
                </a:cxn>
                <a:cxn ang="0">
                  <a:pos x="139" y="55"/>
                </a:cxn>
                <a:cxn ang="0">
                  <a:pos x="103" y="65"/>
                </a:cxn>
                <a:cxn ang="0">
                  <a:pos x="69" y="76"/>
                </a:cxn>
                <a:cxn ang="0">
                  <a:pos x="35" y="89"/>
                </a:cxn>
                <a:cxn ang="0">
                  <a:pos x="3" y="101"/>
                </a:cxn>
                <a:cxn ang="0">
                  <a:pos x="2" y="92"/>
                </a:cxn>
                <a:cxn ang="0">
                  <a:pos x="0" y="85"/>
                </a:cxn>
                <a:cxn ang="0">
                  <a:pos x="29" y="74"/>
                </a:cxn>
                <a:cxn ang="0">
                  <a:pos x="63" y="62"/>
                </a:cxn>
                <a:cxn ang="0">
                  <a:pos x="99" y="49"/>
                </a:cxn>
                <a:cxn ang="0">
                  <a:pos x="135" y="39"/>
                </a:cxn>
                <a:cxn ang="0">
                  <a:pos x="171" y="30"/>
                </a:cxn>
                <a:cxn ang="0">
                  <a:pos x="206" y="23"/>
                </a:cxn>
                <a:cxn ang="0">
                  <a:pos x="244" y="16"/>
                </a:cxn>
                <a:cxn ang="0">
                  <a:pos x="279" y="10"/>
                </a:cxn>
                <a:cxn ang="0">
                  <a:pos x="316" y="5"/>
                </a:cxn>
                <a:cxn ang="0">
                  <a:pos x="354" y="2"/>
                </a:cxn>
                <a:cxn ang="0">
                  <a:pos x="391" y="0"/>
                </a:cxn>
                <a:cxn ang="0">
                  <a:pos x="428" y="0"/>
                </a:cxn>
                <a:cxn ang="0">
                  <a:pos x="428" y="0"/>
                </a:cxn>
                <a:cxn ang="0">
                  <a:pos x="465" y="0"/>
                </a:cxn>
                <a:cxn ang="0">
                  <a:pos x="502" y="2"/>
                </a:cxn>
                <a:cxn ang="0">
                  <a:pos x="550" y="7"/>
                </a:cxn>
              </a:cxnLst>
              <a:rect l="0" t="0" r="r" b="b"/>
              <a:pathLst>
                <a:path w="564" h="101">
                  <a:moveTo>
                    <a:pt x="550" y="7"/>
                  </a:moveTo>
                  <a:lnTo>
                    <a:pt x="564" y="25"/>
                  </a:lnTo>
                  <a:lnTo>
                    <a:pt x="501" y="17"/>
                  </a:lnTo>
                  <a:lnTo>
                    <a:pt x="465" y="16"/>
                  </a:lnTo>
                  <a:lnTo>
                    <a:pt x="428" y="16"/>
                  </a:lnTo>
                  <a:lnTo>
                    <a:pt x="428" y="16"/>
                  </a:lnTo>
                  <a:lnTo>
                    <a:pt x="391" y="16"/>
                  </a:lnTo>
                  <a:lnTo>
                    <a:pt x="355" y="17"/>
                  </a:lnTo>
                  <a:lnTo>
                    <a:pt x="318" y="21"/>
                  </a:lnTo>
                  <a:lnTo>
                    <a:pt x="282" y="26"/>
                  </a:lnTo>
                  <a:lnTo>
                    <a:pt x="246" y="32"/>
                  </a:lnTo>
                  <a:lnTo>
                    <a:pt x="211" y="37"/>
                  </a:lnTo>
                  <a:lnTo>
                    <a:pt x="175" y="46"/>
                  </a:lnTo>
                  <a:lnTo>
                    <a:pt x="139" y="55"/>
                  </a:lnTo>
                  <a:lnTo>
                    <a:pt x="103" y="65"/>
                  </a:lnTo>
                  <a:lnTo>
                    <a:pt x="69" y="76"/>
                  </a:lnTo>
                  <a:lnTo>
                    <a:pt x="35" y="89"/>
                  </a:lnTo>
                  <a:lnTo>
                    <a:pt x="3" y="101"/>
                  </a:lnTo>
                  <a:lnTo>
                    <a:pt x="2" y="92"/>
                  </a:lnTo>
                  <a:lnTo>
                    <a:pt x="0" y="85"/>
                  </a:lnTo>
                  <a:lnTo>
                    <a:pt x="29" y="74"/>
                  </a:lnTo>
                  <a:lnTo>
                    <a:pt x="63" y="62"/>
                  </a:lnTo>
                  <a:lnTo>
                    <a:pt x="99" y="49"/>
                  </a:lnTo>
                  <a:lnTo>
                    <a:pt x="135" y="39"/>
                  </a:lnTo>
                  <a:lnTo>
                    <a:pt x="171" y="30"/>
                  </a:lnTo>
                  <a:lnTo>
                    <a:pt x="206" y="23"/>
                  </a:lnTo>
                  <a:lnTo>
                    <a:pt x="244" y="16"/>
                  </a:lnTo>
                  <a:lnTo>
                    <a:pt x="279" y="10"/>
                  </a:lnTo>
                  <a:lnTo>
                    <a:pt x="316" y="5"/>
                  </a:lnTo>
                  <a:lnTo>
                    <a:pt x="354" y="2"/>
                  </a:lnTo>
                  <a:lnTo>
                    <a:pt x="391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65" y="0"/>
                  </a:lnTo>
                  <a:lnTo>
                    <a:pt x="502" y="2"/>
                  </a:lnTo>
                  <a:lnTo>
                    <a:pt x="550" y="7"/>
                  </a:lnTo>
                  <a:close/>
                </a:path>
              </a:pathLst>
            </a:custGeom>
            <a:solidFill>
              <a:srgbClr val="0000A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64" name="Freeform 40"/>
            <p:cNvSpPr>
              <a:spLocks/>
            </p:cNvSpPr>
            <p:nvPr/>
          </p:nvSpPr>
          <p:spPr bwMode="auto">
            <a:xfrm>
              <a:off x="4057" y="1788"/>
              <a:ext cx="575" cy="103"/>
            </a:xfrm>
            <a:custGeom>
              <a:avLst/>
              <a:gdLst/>
              <a:ahLst/>
              <a:cxnLst>
                <a:cxn ang="0">
                  <a:pos x="561" y="9"/>
                </a:cxn>
                <a:cxn ang="0">
                  <a:pos x="575" y="26"/>
                </a:cxn>
                <a:cxn ang="0">
                  <a:pos x="532" y="21"/>
                </a:cxn>
                <a:cxn ang="0">
                  <a:pos x="496" y="19"/>
                </a:cxn>
                <a:cxn ang="0">
                  <a:pos x="461" y="17"/>
                </a:cxn>
                <a:cxn ang="0">
                  <a:pos x="425" y="16"/>
                </a:cxn>
                <a:cxn ang="0">
                  <a:pos x="425" y="16"/>
                </a:cxn>
                <a:cxn ang="0">
                  <a:pos x="389" y="17"/>
                </a:cxn>
                <a:cxn ang="0">
                  <a:pos x="353" y="19"/>
                </a:cxn>
                <a:cxn ang="0">
                  <a:pos x="318" y="21"/>
                </a:cxn>
                <a:cxn ang="0">
                  <a:pos x="282" y="26"/>
                </a:cxn>
                <a:cxn ang="0">
                  <a:pos x="246" y="32"/>
                </a:cxn>
                <a:cxn ang="0">
                  <a:pos x="210" y="37"/>
                </a:cxn>
                <a:cxn ang="0">
                  <a:pos x="176" y="46"/>
                </a:cxn>
                <a:cxn ang="0">
                  <a:pos x="140" y="55"/>
                </a:cxn>
                <a:cxn ang="0">
                  <a:pos x="106" y="65"/>
                </a:cxn>
                <a:cxn ang="0">
                  <a:pos x="72" y="76"/>
                </a:cxn>
                <a:cxn ang="0">
                  <a:pos x="39" y="89"/>
                </a:cxn>
                <a:cxn ang="0">
                  <a:pos x="6" y="101"/>
                </a:cxn>
                <a:cxn ang="0">
                  <a:pos x="5" y="103"/>
                </a:cxn>
                <a:cxn ang="0">
                  <a:pos x="3" y="97"/>
                </a:cxn>
                <a:cxn ang="0">
                  <a:pos x="0" y="87"/>
                </a:cxn>
                <a:cxn ang="0">
                  <a:pos x="0" y="85"/>
                </a:cxn>
                <a:cxn ang="0">
                  <a:pos x="32" y="73"/>
                </a:cxn>
                <a:cxn ang="0">
                  <a:pos x="66" y="60"/>
                </a:cxn>
                <a:cxn ang="0">
                  <a:pos x="100" y="49"/>
                </a:cxn>
                <a:cxn ang="0">
                  <a:pos x="136" y="39"/>
                </a:cxn>
                <a:cxn ang="0">
                  <a:pos x="172" y="30"/>
                </a:cxn>
                <a:cxn ang="0">
                  <a:pos x="208" y="21"/>
                </a:cxn>
                <a:cxn ang="0">
                  <a:pos x="243" y="16"/>
                </a:cxn>
                <a:cxn ang="0">
                  <a:pos x="279" y="10"/>
                </a:cxn>
                <a:cxn ang="0">
                  <a:pos x="315" y="5"/>
                </a:cxn>
                <a:cxn ang="0">
                  <a:pos x="352" y="1"/>
                </a:cxn>
                <a:cxn ang="0">
                  <a:pos x="388" y="0"/>
                </a:cxn>
                <a:cxn ang="0">
                  <a:pos x="425" y="0"/>
                </a:cxn>
                <a:cxn ang="0">
                  <a:pos x="425" y="0"/>
                </a:cxn>
                <a:cxn ang="0">
                  <a:pos x="462" y="0"/>
                </a:cxn>
                <a:cxn ang="0">
                  <a:pos x="498" y="1"/>
                </a:cxn>
                <a:cxn ang="0">
                  <a:pos x="561" y="9"/>
                </a:cxn>
              </a:cxnLst>
              <a:rect l="0" t="0" r="r" b="b"/>
              <a:pathLst>
                <a:path w="575" h="103">
                  <a:moveTo>
                    <a:pt x="561" y="9"/>
                  </a:moveTo>
                  <a:lnTo>
                    <a:pt x="575" y="26"/>
                  </a:lnTo>
                  <a:lnTo>
                    <a:pt x="532" y="21"/>
                  </a:lnTo>
                  <a:lnTo>
                    <a:pt x="496" y="19"/>
                  </a:lnTo>
                  <a:lnTo>
                    <a:pt x="461" y="17"/>
                  </a:lnTo>
                  <a:lnTo>
                    <a:pt x="425" y="16"/>
                  </a:lnTo>
                  <a:lnTo>
                    <a:pt x="425" y="16"/>
                  </a:lnTo>
                  <a:lnTo>
                    <a:pt x="389" y="17"/>
                  </a:lnTo>
                  <a:lnTo>
                    <a:pt x="353" y="19"/>
                  </a:lnTo>
                  <a:lnTo>
                    <a:pt x="318" y="21"/>
                  </a:lnTo>
                  <a:lnTo>
                    <a:pt x="282" y="26"/>
                  </a:lnTo>
                  <a:lnTo>
                    <a:pt x="246" y="32"/>
                  </a:lnTo>
                  <a:lnTo>
                    <a:pt x="210" y="37"/>
                  </a:lnTo>
                  <a:lnTo>
                    <a:pt x="176" y="46"/>
                  </a:lnTo>
                  <a:lnTo>
                    <a:pt x="140" y="55"/>
                  </a:lnTo>
                  <a:lnTo>
                    <a:pt x="106" y="65"/>
                  </a:lnTo>
                  <a:lnTo>
                    <a:pt x="72" y="76"/>
                  </a:lnTo>
                  <a:lnTo>
                    <a:pt x="39" y="89"/>
                  </a:lnTo>
                  <a:lnTo>
                    <a:pt x="6" y="101"/>
                  </a:lnTo>
                  <a:lnTo>
                    <a:pt x="5" y="103"/>
                  </a:lnTo>
                  <a:lnTo>
                    <a:pt x="3" y="97"/>
                  </a:lnTo>
                  <a:lnTo>
                    <a:pt x="0" y="87"/>
                  </a:lnTo>
                  <a:lnTo>
                    <a:pt x="0" y="85"/>
                  </a:lnTo>
                  <a:lnTo>
                    <a:pt x="32" y="73"/>
                  </a:lnTo>
                  <a:lnTo>
                    <a:pt x="66" y="60"/>
                  </a:lnTo>
                  <a:lnTo>
                    <a:pt x="100" y="49"/>
                  </a:lnTo>
                  <a:lnTo>
                    <a:pt x="136" y="39"/>
                  </a:lnTo>
                  <a:lnTo>
                    <a:pt x="172" y="30"/>
                  </a:lnTo>
                  <a:lnTo>
                    <a:pt x="208" y="21"/>
                  </a:lnTo>
                  <a:lnTo>
                    <a:pt x="243" y="16"/>
                  </a:lnTo>
                  <a:lnTo>
                    <a:pt x="279" y="10"/>
                  </a:lnTo>
                  <a:lnTo>
                    <a:pt x="315" y="5"/>
                  </a:lnTo>
                  <a:lnTo>
                    <a:pt x="352" y="1"/>
                  </a:lnTo>
                  <a:lnTo>
                    <a:pt x="388" y="0"/>
                  </a:lnTo>
                  <a:lnTo>
                    <a:pt x="425" y="0"/>
                  </a:lnTo>
                  <a:lnTo>
                    <a:pt x="425" y="0"/>
                  </a:lnTo>
                  <a:lnTo>
                    <a:pt x="462" y="0"/>
                  </a:lnTo>
                  <a:lnTo>
                    <a:pt x="498" y="1"/>
                  </a:lnTo>
                  <a:lnTo>
                    <a:pt x="561" y="9"/>
                  </a:lnTo>
                  <a:close/>
                </a:path>
              </a:pathLst>
            </a:custGeom>
            <a:solidFill>
              <a:srgbClr val="00009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65" name="Freeform 41"/>
            <p:cNvSpPr>
              <a:spLocks/>
            </p:cNvSpPr>
            <p:nvPr/>
          </p:nvSpPr>
          <p:spPr bwMode="auto">
            <a:xfrm>
              <a:off x="4062" y="1804"/>
              <a:ext cx="586" cy="101"/>
            </a:xfrm>
            <a:custGeom>
              <a:avLst/>
              <a:gdLst/>
              <a:ahLst/>
              <a:cxnLst>
                <a:cxn ang="0">
                  <a:pos x="570" y="10"/>
                </a:cxn>
                <a:cxn ang="0">
                  <a:pos x="586" y="30"/>
                </a:cxn>
                <a:cxn ang="0">
                  <a:pos x="526" y="21"/>
                </a:cxn>
                <a:cxn ang="0">
                  <a:pos x="490" y="19"/>
                </a:cxn>
                <a:cxn ang="0">
                  <a:pos x="456" y="17"/>
                </a:cxn>
                <a:cxn ang="0">
                  <a:pos x="420" y="16"/>
                </a:cxn>
                <a:cxn ang="0">
                  <a:pos x="420" y="16"/>
                </a:cxn>
                <a:cxn ang="0">
                  <a:pos x="384" y="17"/>
                </a:cxn>
                <a:cxn ang="0">
                  <a:pos x="350" y="19"/>
                </a:cxn>
                <a:cxn ang="0">
                  <a:pos x="314" y="21"/>
                </a:cxn>
                <a:cxn ang="0">
                  <a:pos x="278" y="26"/>
                </a:cxn>
                <a:cxn ang="0">
                  <a:pos x="244" y="32"/>
                </a:cxn>
                <a:cxn ang="0">
                  <a:pos x="208" y="37"/>
                </a:cxn>
                <a:cxn ang="0">
                  <a:pos x="174" y="46"/>
                </a:cxn>
                <a:cxn ang="0">
                  <a:pos x="140" y="55"/>
                </a:cxn>
                <a:cxn ang="0">
                  <a:pos x="107" y="64"/>
                </a:cxn>
                <a:cxn ang="0">
                  <a:pos x="73" y="74"/>
                </a:cxn>
                <a:cxn ang="0">
                  <a:pos x="40" y="87"/>
                </a:cxn>
                <a:cxn ang="0">
                  <a:pos x="7" y="101"/>
                </a:cxn>
                <a:cxn ang="0">
                  <a:pos x="4" y="101"/>
                </a:cxn>
                <a:cxn ang="0">
                  <a:pos x="1" y="92"/>
                </a:cxn>
                <a:cxn ang="0">
                  <a:pos x="0" y="87"/>
                </a:cxn>
                <a:cxn ang="0">
                  <a:pos x="1" y="85"/>
                </a:cxn>
                <a:cxn ang="0">
                  <a:pos x="34" y="73"/>
                </a:cxn>
                <a:cxn ang="0">
                  <a:pos x="67" y="60"/>
                </a:cxn>
                <a:cxn ang="0">
                  <a:pos x="101" y="49"/>
                </a:cxn>
                <a:cxn ang="0">
                  <a:pos x="135" y="39"/>
                </a:cxn>
                <a:cxn ang="0">
                  <a:pos x="171" y="30"/>
                </a:cxn>
                <a:cxn ang="0">
                  <a:pos x="205" y="21"/>
                </a:cxn>
                <a:cxn ang="0">
                  <a:pos x="241" y="16"/>
                </a:cxn>
                <a:cxn ang="0">
                  <a:pos x="277" y="10"/>
                </a:cxn>
                <a:cxn ang="0">
                  <a:pos x="313" y="5"/>
                </a:cxn>
                <a:cxn ang="0">
                  <a:pos x="348" y="3"/>
                </a:cxn>
                <a:cxn ang="0">
                  <a:pos x="384" y="1"/>
                </a:cxn>
                <a:cxn ang="0">
                  <a:pos x="420" y="0"/>
                </a:cxn>
                <a:cxn ang="0">
                  <a:pos x="420" y="0"/>
                </a:cxn>
                <a:cxn ang="0">
                  <a:pos x="456" y="1"/>
                </a:cxn>
                <a:cxn ang="0">
                  <a:pos x="491" y="3"/>
                </a:cxn>
                <a:cxn ang="0">
                  <a:pos x="527" y="5"/>
                </a:cxn>
                <a:cxn ang="0">
                  <a:pos x="570" y="10"/>
                </a:cxn>
              </a:cxnLst>
              <a:rect l="0" t="0" r="r" b="b"/>
              <a:pathLst>
                <a:path w="586" h="101">
                  <a:moveTo>
                    <a:pt x="570" y="10"/>
                  </a:moveTo>
                  <a:lnTo>
                    <a:pt x="586" y="30"/>
                  </a:lnTo>
                  <a:lnTo>
                    <a:pt x="526" y="21"/>
                  </a:lnTo>
                  <a:lnTo>
                    <a:pt x="490" y="19"/>
                  </a:lnTo>
                  <a:lnTo>
                    <a:pt x="456" y="17"/>
                  </a:lnTo>
                  <a:lnTo>
                    <a:pt x="420" y="16"/>
                  </a:lnTo>
                  <a:lnTo>
                    <a:pt x="420" y="16"/>
                  </a:lnTo>
                  <a:lnTo>
                    <a:pt x="384" y="17"/>
                  </a:lnTo>
                  <a:lnTo>
                    <a:pt x="350" y="19"/>
                  </a:lnTo>
                  <a:lnTo>
                    <a:pt x="314" y="21"/>
                  </a:lnTo>
                  <a:lnTo>
                    <a:pt x="278" y="26"/>
                  </a:lnTo>
                  <a:lnTo>
                    <a:pt x="244" y="32"/>
                  </a:lnTo>
                  <a:lnTo>
                    <a:pt x="208" y="37"/>
                  </a:lnTo>
                  <a:lnTo>
                    <a:pt x="174" y="46"/>
                  </a:lnTo>
                  <a:lnTo>
                    <a:pt x="140" y="55"/>
                  </a:lnTo>
                  <a:lnTo>
                    <a:pt x="107" y="64"/>
                  </a:lnTo>
                  <a:lnTo>
                    <a:pt x="73" y="74"/>
                  </a:lnTo>
                  <a:lnTo>
                    <a:pt x="40" y="87"/>
                  </a:lnTo>
                  <a:lnTo>
                    <a:pt x="7" y="101"/>
                  </a:lnTo>
                  <a:lnTo>
                    <a:pt x="4" y="101"/>
                  </a:lnTo>
                  <a:lnTo>
                    <a:pt x="1" y="92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34" y="73"/>
                  </a:lnTo>
                  <a:lnTo>
                    <a:pt x="67" y="60"/>
                  </a:lnTo>
                  <a:lnTo>
                    <a:pt x="101" y="49"/>
                  </a:lnTo>
                  <a:lnTo>
                    <a:pt x="135" y="39"/>
                  </a:lnTo>
                  <a:lnTo>
                    <a:pt x="171" y="30"/>
                  </a:lnTo>
                  <a:lnTo>
                    <a:pt x="205" y="21"/>
                  </a:lnTo>
                  <a:lnTo>
                    <a:pt x="241" y="16"/>
                  </a:lnTo>
                  <a:lnTo>
                    <a:pt x="277" y="10"/>
                  </a:lnTo>
                  <a:lnTo>
                    <a:pt x="313" y="5"/>
                  </a:lnTo>
                  <a:lnTo>
                    <a:pt x="348" y="3"/>
                  </a:lnTo>
                  <a:lnTo>
                    <a:pt x="384" y="1"/>
                  </a:lnTo>
                  <a:lnTo>
                    <a:pt x="420" y="0"/>
                  </a:lnTo>
                  <a:lnTo>
                    <a:pt x="420" y="0"/>
                  </a:lnTo>
                  <a:lnTo>
                    <a:pt x="456" y="1"/>
                  </a:lnTo>
                  <a:lnTo>
                    <a:pt x="491" y="3"/>
                  </a:lnTo>
                  <a:lnTo>
                    <a:pt x="527" y="5"/>
                  </a:lnTo>
                  <a:lnTo>
                    <a:pt x="570" y="10"/>
                  </a:lnTo>
                  <a:close/>
                </a:path>
              </a:pathLst>
            </a:custGeom>
            <a:solidFill>
              <a:srgbClr val="00009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66" name="Freeform 42"/>
            <p:cNvSpPr>
              <a:spLocks/>
            </p:cNvSpPr>
            <p:nvPr/>
          </p:nvSpPr>
          <p:spPr bwMode="auto">
            <a:xfrm>
              <a:off x="4066" y="1820"/>
              <a:ext cx="596" cy="101"/>
            </a:xfrm>
            <a:custGeom>
              <a:avLst/>
              <a:gdLst/>
              <a:ahLst/>
              <a:cxnLst>
                <a:cxn ang="0">
                  <a:pos x="582" y="14"/>
                </a:cxn>
                <a:cxn ang="0">
                  <a:pos x="596" y="32"/>
                </a:cxn>
                <a:cxn ang="0">
                  <a:pos x="555" y="26"/>
                </a:cxn>
                <a:cxn ang="0">
                  <a:pos x="520" y="21"/>
                </a:cxn>
                <a:cxn ang="0">
                  <a:pos x="486" y="19"/>
                </a:cxn>
                <a:cxn ang="0">
                  <a:pos x="450" y="17"/>
                </a:cxn>
                <a:cxn ang="0">
                  <a:pos x="416" y="16"/>
                </a:cxn>
                <a:cxn ang="0">
                  <a:pos x="416" y="16"/>
                </a:cxn>
                <a:cxn ang="0">
                  <a:pos x="382" y="17"/>
                </a:cxn>
                <a:cxn ang="0">
                  <a:pos x="346" y="19"/>
                </a:cxn>
                <a:cxn ang="0">
                  <a:pos x="312" y="21"/>
                </a:cxn>
                <a:cxn ang="0">
                  <a:pos x="277" y="26"/>
                </a:cxn>
                <a:cxn ang="0">
                  <a:pos x="243" y="32"/>
                </a:cxn>
                <a:cxn ang="0">
                  <a:pos x="209" y="37"/>
                </a:cxn>
                <a:cxn ang="0">
                  <a:pos x="174" y="44"/>
                </a:cxn>
                <a:cxn ang="0">
                  <a:pos x="141" y="53"/>
                </a:cxn>
                <a:cxn ang="0">
                  <a:pos x="107" y="64"/>
                </a:cxn>
                <a:cxn ang="0">
                  <a:pos x="74" y="74"/>
                </a:cxn>
                <a:cxn ang="0">
                  <a:pos x="43" y="87"/>
                </a:cxn>
                <a:cxn ang="0">
                  <a:pos x="10" y="99"/>
                </a:cxn>
                <a:cxn ang="0">
                  <a:pos x="6" y="101"/>
                </a:cxn>
                <a:cxn ang="0">
                  <a:pos x="3" y="96"/>
                </a:cxn>
                <a:cxn ang="0">
                  <a:pos x="0" y="87"/>
                </a:cxn>
                <a:cxn ang="0">
                  <a:pos x="0" y="85"/>
                </a:cxn>
                <a:cxn ang="0">
                  <a:pos x="3" y="85"/>
                </a:cxn>
                <a:cxn ang="0">
                  <a:pos x="36" y="71"/>
                </a:cxn>
                <a:cxn ang="0">
                  <a:pos x="69" y="58"/>
                </a:cxn>
                <a:cxn ang="0">
                  <a:pos x="103" y="48"/>
                </a:cxn>
                <a:cxn ang="0">
                  <a:pos x="136" y="39"/>
                </a:cxn>
                <a:cxn ang="0">
                  <a:pos x="170" y="30"/>
                </a:cxn>
                <a:cxn ang="0">
                  <a:pos x="204" y="21"/>
                </a:cxn>
                <a:cxn ang="0">
                  <a:pos x="240" y="16"/>
                </a:cxn>
                <a:cxn ang="0">
                  <a:pos x="274" y="10"/>
                </a:cxn>
                <a:cxn ang="0">
                  <a:pos x="310" y="5"/>
                </a:cxn>
                <a:cxn ang="0">
                  <a:pos x="346" y="3"/>
                </a:cxn>
                <a:cxn ang="0">
                  <a:pos x="380" y="1"/>
                </a:cxn>
                <a:cxn ang="0">
                  <a:pos x="416" y="0"/>
                </a:cxn>
                <a:cxn ang="0">
                  <a:pos x="416" y="0"/>
                </a:cxn>
                <a:cxn ang="0">
                  <a:pos x="452" y="1"/>
                </a:cxn>
                <a:cxn ang="0">
                  <a:pos x="486" y="3"/>
                </a:cxn>
                <a:cxn ang="0">
                  <a:pos x="522" y="5"/>
                </a:cxn>
                <a:cxn ang="0">
                  <a:pos x="582" y="14"/>
                </a:cxn>
              </a:cxnLst>
              <a:rect l="0" t="0" r="r" b="b"/>
              <a:pathLst>
                <a:path w="596" h="101">
                  <a:moveTo>
                    <a:pt x="582" y="14"/>
                  </a:moveTo>
                  <a:lnTo>
                    <a:pt x="596" y="32"/>
                  </a:lnTo>
                  <a:lnTo>
                    <a:pt x="555" y="26"/>
                  </a:lnTo>
                  <a:lnTo>
                    <a:pt x="520" y="21"/>
                  </a:lnTo>
                  <a:lnTo>
                    <a:pt x="486" y="19"/>
                  </a:lnTo>
                  <a:lnTo>
                    <a:pt x="450" y="17"/>
                  </a:lnTo>
                  <a:lnTo>
                    <a:pt x="416" y="16"/>
                  </a:lnTo>
                  <a:lnTo>
                    <a:pt x="416" y="16"/>
                  </a:lnTo>
                  <a:lnTo>
                    <a:pt x="382" y="17"/>
                  </a:lnTo>
                  <a:lnTo>
                    <a:pt x="346" y="19"/>
                  </a:lnTo>
                  <a:lnTo>
                    <a:pt x="312" y="21"/>
                  </a:lnTo>
                  <a:lnTo>
                    <a:pt x="277" y="26"/>
                  </a:lnTo>
                  <a:lnTo>
                    <a:pt x="243" y="32"/>
                  </a:lnTo>
                  <a:lnTo>
                    <a:pt x="209" y="37"/>
                  </a:lnTo>
                  <a:lnTo>
                    <a:pt x="174" y="44"/>
                  </a:lnTo>
                  <a:lnTo>
                    <a:pt x="141" y="53"/>
                  </a:lnTo>
                  <a:lnTo>
                    <a:pt x="107" y="64"/>
                  </a:lnTo>
                  <a:lnTo>
                    <a:pt x="74" y="74"/>
                  </a:lnTo>
                  <a:lnTo>
                    <a:pt x="43" y="87"/>
                  </a:lnTo>
                  <a:lnTo>
                    <a:pt x="10" y="99"/>
                  </a:lnTo>
                  <a:lnTo>
                    <a:pt x="6" y="101"/>
                  </a:lnTo>
                  <a:lnTo>
                    <a:pt x="3" y="96"/>
                  </a:lnTo>
                  <a:lnTo>
                    <a:pt x="0" y="87"/>
                  </a:lnTo>
                  <a:lnTo>
                    <a:pt x="0" y="85"/>
                  </a:lnTo>
                  <a:lnTo>
                    <a:pt x="3" y="85"/>
                  </a:lnTo>
                  <a:lnTo>
                    <a:pt x="36" y="71"/>
                  </a:lnTo>
                  <a:lnTo>
                    <a:pt x="69" y="58"/>
                  </a:lnTo>
                  <a:lnTo>
                    <a:pt x="103" y="48"/>
                  </a:lnTo>
                  <a:lnTo>
                    <a:pt x="136" y="39"/>
                  </a:lnTo>
                  <a:lnTo>
                    <a:pt x="170" y="30"/>
                  </a:lnTo>
                  <a:lnTo>
                    <a:pt x="204" y="21"/>
                  </a:lnTo>
                  <a:lnTo>
                    <a:pt x="240" y="16"/>
                  </a:lnTo>
                  <a:lnTo>
                    <a:pt x="274" y="10"/>
                  </a:lnTo>
                  <a:lnTo>
                    <a:pt x="310" y="5"/>
                  </a:lnTo>
                  <a:lnTo>
                    <a:pt x="346" y="3"/>
                  </a:lnTo>
                  <a:lnTo>
                    <a:pt x="380" y="1"/>
                  </a:lnTo>
                  <a:lnTo>
                    <a:pt x="416" y="0"/>
                  </a:lnTo>
                  <a:lnTo>
                    <a:pt x="416" y="0"/>
                  </a:lnTo>
                  <a:lnTo>
                    <a:pt x="452" y="1"/>
                  </a:lnTo>
                  <a:lnTo>
                    <a:pt x="486" y="3"/>
                  </a:lnTo>
                  <a:lnTo>
                    <a:pt x="522" y="5"/>
                  </a:lnTo>
                  <a:lnTo>
                    <a:pt x="582" y="14"/>
                  </a:lnTo>
                  <a:close/>
                </a:path>
              </a:pathLst>
            </a:cu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67" name="Freeform 43"/>
            <p:cNvSpPr>
              <a:spLocks/>
            </p:cNvSpPr>
            <p:nvPr/>
          </p:nvSpPr>
          <p:spPr bwMode="auto">
            <a:xfrm>
              <a:off x="4072" y="1836"/>
              <a:ext cx="607" cy="101"/>
            </a:xfrm>
            <a:custGeom>
              <a:avLst/>
              <a:gdLst/>
              <a:ahLst/>
              <a:cxnLst>
                <a:cxn ang="0">
                  <a:pos x="590" y="16"/>
                </a:cxn>
                <a:cxn ang="0">
                  <a:pos x="607" y="35"/>
                </a:cxn>
                <a:cxn ang="0">
                  <a:pos x="546" y="26"/>
                </a:cxn>
                <a:cxn ang="0">
                  <a:pos x="513" y="23"/>
                </a:cxn>
                <a:cxn ang="0">
                  <a:pos x="479" y="19"/>
                </a:cxn>
                <a:cxn ang="0">
                  <a:pos x="444" y="17"/>
                </a:cxn>
                <a:cxn ang="0">
                  <a:pos x="410" y="17"/>
                </a:cxn>
                <a:cxn ang="0">
                  <a:pos x="410" y="17"/>
                </a:cxn>
                <a:cxn ang="0">
                  <a:pos x="376" y="17"/>
                </a:cxn>
                <a:cxn ang="0">
                  <a:pos x="341" y="19"/>
                </a:cxn>
                <a:cxn ang="0">
                  <a:pos x="307" y="23"/>
                </a:cxn>
                <a:cxn ang="0">
                  <a:pos x="274" y="26"/>
                </a:cxn>
                <a:cxn ang="0">
                  <a:pos x="240" y="32"/>
                </a:cxn>
                <a:cxn ang="0">
                  <a:pos x="206" y="37"/>
                </a:cxn>
                <a:cxn ang="0">
                  <a:pos x="173" y="44"/>
                </a:cxn>
                <a:cxn ang="0">
                  <a:pos x="140" y="53"/>
                </a:cxn>
                <a:cxn ang="0">
                  <a:pos x="107" y="64"/>
                </a:cxn>
                <a:cxn ang="0">
                  <a:pos x="74" y="74"/>
                </a:cxn>
                <a:cxn ang="0">
                  <a:pos x="42" y="85"/>
                </a:cxn>
                <a:cxn ang="0">
                  <a:pos x="11" y="97"/>
                </a:cxn>
                <a:cxn ang="0">
                  <a:pos x="4" y="101"/>
                </a:cxn>
                <a:cxn ang="0">
                  <a:pos x="4" y="101"/>
                </a:cxn>
                <a:cxn ang="0">
                  <a:pos x="1" y="90"/>
                </a:cxn>
                <a:cxn ang="0">
                  <a:pos x="0" y="85"/>
                </a:cxn>
                <a:cxn ang="0">
                  <a:pos x="4" y="83"/>
                </a:cxn>
                <a:cxn ang="0">
                  <a:pos x="37" y="71"/>
                </a:cxn>
                <a:cxn ang="0">
                  <a:pos x="68" y="58"/>
                </a:cxn>
                <a:cxn ang="0">
                  <a:pos x="101" y="48"/>
                </a:cxn>
                <a:cxn ang="0">
                  <a:pos x="135" y="37"/>
                </a:cxn>
                <a:cxn ang="0">
                  <a:pos x="168" y="28"/>
                </a:cxn>
                <a:cxn ang="0">
                  <a:pos x="203" y="21"/>
                </a:cxn>
                <a:cxn ang="0">
                  <a:pos x="237" y="16"/>
                </a:cxn>
                <a:cxn ang="0">
                  <a:pos x="271" y="10"/>
                </a:cxn>
                <a:cxn ang="0">
                  <a:pos x="306" y="5"/>
                </a:cxn>
                <a:cxn ang="0">
                  <a:pos x="340" y="3"/>
                </a:cxn>
                <a:cxn ang="0">
                  <a:pos x="376" y="1"/>
                </a:cxn>
                <a:cxn ang="0">
                  <a:pos x="410" y="0"/>
                </a:cxn>
                <a:cxn ang="0">
                  <a:pos x="410" y="0"/>
                </a:cxn>
                <a:cxn ang="0">
                  <a:pos x="444" y="1"/>
                </a:cxn>
                <a:cxn ang="0">
                  <a:pos x="480" y="3"/>
                </a:cxn>
                <a:cxn ang="0">
                  <a:pos x="514" y="5"/>
                </a:cxn>
                <a:cxn ang="0">
                  <a:pos x="549" y="10"/>
                </a:cxn>
                <a:cxn ang="0">
                  <a:pos x="590" y="16"/>
                </a:cxn>
              </a:cxnLst>
              <a:rect l="0" t="0" r="r" b="b"/>
              <a:pathLst>
                <a:path w="607" h="101">
                  <a:moveTo>
                    <a:pt x="590" y="16"/>
                  </a:moveTo>
                  <a:lnTo>
                    <a:pt x="607" y="35"/>
                  </a:lnTo>
                  <a:lnTo>
                    <a:pt x="546" y="26"/>
                  </a:lnTo>
                  <a:lnTo>
                    <a:pt x="513" y="23"/>
                  </a:lnTo>
                  <a:lnTo>
                    <a:pt x="479" y="19"/>
                  </a:lnTo>
                  <a:lnTo>
                    <a:pt x="444" y="17"/>
                  </a:lnTo>
                  <a:lnTo>
                    <a:pt x="410" y="17"/>
                  </a:lnTo>
                  <a:lnTo>
                    <a:pt x="410" y="17"/>
                  </a:lnTo>
                  <a:lnTo>
                    <a:pt x="376" y="17"/>
                  </a:lnTo>
                  <a:lnTo>
                    <a:pt x="341" y="19"/>
                  </a:lnTo>
                  <a:lnTo>
                    <a:pt x="307" y="23"/>
                  </a:lnTo>
                  <a:lnTo>
                    <a:pt x="274" y="26"/>
                  </a:lnTo>
                  <a:lnTo>
                    <a:pt x="240" y="32"/>
                  </a:lnTo>
                  <a:lnTo>
                    <a:pt x="206" y="37"/>
                  </a:lnTo>
                  <a:lnTo>
                    <a:pt x="173" y="44"/>
                  </a:lnTo>
                  <a:lnTo>
                    <a:pt x="140" y="53"/>
                  </a:lnTo>
                  <a:lnTo>
                    <a:pt x="107" y="64"/>
                  </a:lnTo>
                  <a:lnTo>
                    <a:pt x="74" y="74"/>
                  </a:lnTo>
                  <a:lnTo>
                    <a:pt x="42" y="85"/>
                  </a:lnTo>
                  <a:lnTo>
                    <a:pt x="11" y="97"/>
                  </a:lnTo>
                  <a:lnTo>
                    <a:pt x="4" y="101"/>
                  </a:lnTo>
                  <a:lnTo>
                    <a:pt x="4" y="101"/>
                  </a:lnTo>
                  <a:lnTo>
                    <a:pt x="1" y="90"/>
                  </a:lnTo>
                  <a:lnTo>
                    <a:pt x="0" y="85"/>
                  </a:lnTo>
                  <a:lnTo>
                    <a:pt x="4" y="83"/>
                  </a:lnTo>
                  <a:lnTo>
                    <a:pt x="37" y="71"/>
                  </a:lnTo>
                  <a:lnTo>
                    <a:pt x="68" y="58"/>
                  </a:lnTo>
                  <a:lnTo>
                    <a:pt x="101" y="48"/>
                  </a:lnTo>
                  <a:lnTo>
                    <a:pt x="135" y="37"/>
                  </a:lnTo>
                  <a:lnTo>
                    <a:pt x="168" y="28"/>
                  </a:lnTo>
                  <a:lnTo>
                    <a:pt x="203" y="21"/>
                  </a:lnTo>
                  <a:lnTo>
                    <a:pt x="237" y="16"/>
                  </a:lnTo>
                  <a:lnTo>
                    <a:pt x="271" y="10"/>
                  </a:lnTo>
                  <a:lnTo>
                    <a:pt x="306" y="5"/>
                  </a:lnTo>
                  <a:lnTo>
                    <a:pt x="340" y="3"/>
                  </a:lnTo>
                  <a:lnTo>
                    <a:pt x="376" y="1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444" y="1"/>
                  </a:lnTo>
                  <a:lnTo>
                    <a:pt x="480" y="3"/>
                  </a:lnTo>
                  <a:lnTo>
                    <a:pt x="514" y="5"/>
                  </a:lnTo>
                  <a:lnTo>
                    <a:pt x="549" y="10"/>
                  </a:lnTo>
                  <a:lnTo>
                    <a:pt x="590" y="16"/>
                  </a:lnTo>
                  <a:close/>
                </a:path>
              </a:pathLst>
            </a:custGeom>
            <a:solidFill>
              <a:srgbClr val="00009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68" name="Freeform 44"/>
            <p:cNvSpPr>
              <a:spLocks/>
            </p:cNvSpPr>
            <p:nvPr/>
          </p:nvSpPr>
          <p:spPr bwMode="auto">
            <a:xfrm>
              <a:off x="4076" y="1853"/>
              <a:ext cx="619" cy="100"/>
            </a:xfrm>
            <a:custGeom>
              <a:avLst/>
              <a:gdLst/>
              <a:ahLst/>
              <a:cxnLst>
                <a:cxn ang="0">
                  <a:pos x="603" y="18"/>
                </a:cxn>
                <a:cxn ang="0">
                  <a:pos x="619" y="40"/>
                </a:cxn>
                <a:cxn ang="0">
                  <a:pos x="573" y="31"/>
                </a:cxn>
                <a:cxn ang="0">
                  <a:pos x="540" y="25"/>
                </a:cxn>
                <a:cxn ang="0">
                  <a:pos x="506" y="22"/>
                </a:cxn>
                <a:cxn ang="0">
                  <a:pos x="473" y="18"/>
                </a:cxn>
                <a:cxn ang="0">
                  <a:pos x="440" y="16"/>
                </a:cxn>
                <a:cxn ang="0">
                  <a:pos x="406" y="16"/>
                </a:cxn>
                <a:cxn ang="0">
                  <a:pos x="406" y="16"/>
                </a:cxn>
                <a:cxn ang="0">
                  <a:pos x="372" y="16"/>
                </a:cxn>
                <a:cxn ang="0">
                  <a:pos x="339" y="18"/>
                </a:cxn>
                <a:cxn ang="0">
                  <a:pos x="304" y="22"/>
                </a:cxn>
                <a:cxn ang="0">
                  <a:pos x="272" y="25"/>
                </a:cxn>
                <a:cxn ang="0">
                  <a:pos x="239" y="31"/>
                </a:cxn>
                <a:cxn ang="0">
                  <a:pos x="206" y="36"/>
                </a:cxn>
                <a:cxn ang="0">
                  <a:pos x="173" y="43"/>
                </a:cxn>
                <a:cxn ang="0">
                  <a:pos x="140" y="52"/>
                </a:cxn>
                <a:cxn ang="0">
                  <a:pos x="109" y="61"/>
                </a:cxn>
                <a:cxn ang="0">
                  <a:pos x="77" y="71"/>
                </a:cxn>
                <a:cxn ang="0">
                  <a:pos x="46" y="84"/>
                </a:cxn>
                <a:cxn ang="0">
                  <a:pos x="14" y="96"/>
                </a:cxn>
                <a:cxn ang="0">
                  <a:pos x="6" y="100"/>
                </a:cxn>
                <a:cxn ang="0">
                  <a:pos x="4" y="95"/>
                </a:cxn>
                <a:cxn ang="0">
                  <a:pos x="0" y="84"/>
                </a:cxn>
                <a:cxn ang="0">
                  <a:pos x="7" y="80"/>
                </a:cxn>
                <a:cxn ang="0">
                  <a:pos x="38" y="68"/>
                </a:cxn>
                <a:cxn ang="0">
                  <a:pos x="70" y="57"/>
                </a:cxn>
                <a:cxn ang="0">
                  <a:pos x="103" y="47"/>
                </a:cxn>
                <a:cxn ang="0">
                  <a:pos x="136" y="36"/>
                </a:cxn>
                <a:cxn ang="0">
                  <a:pos x="169" y="27"/>
                </a:cxn>
                <a:cxn ang="0">
                  <a:pos x="202" y="20"/>
                </a:cxn>
                <a:cxn ang="0">
                  <a:pos x="236" y="15"/>
                </a:cxn>
                <a:cxn ang="0">
                  <a:pos x="270" y="9"/>
                </a:cxn>
                <a:cxn ang="0">
                  <a:pos x="303" y="6"/>
                </a:cxn>
                <a:cxn ang="0">
                  <a:pos x="337" y="2"/>
                </a:cxn>
                <a:cxn ang="0">
                  <a:pos x="372" y="0"/>
                </a:cxn>
                <a:cxn ang="0">
                  <a:pos x="406" y="0"/>
                </a:cxn>
                <a:cxn ang="0">
                  <a:pos x="406" y="0"/>
                </a:cxn>
                <a:cxn ang="0">
                  <a:pos x="440" y="0"/>
                </a:cxn>
                <a:cxn ang="0">
                  <a:pos x="475" y="2"/>
                </a:cxn>
                <a:cxn ang="0">
                  <a:pos x="509" y="6"/>
                </a:cxn>
                <a:cxn ang="0">
                  <a:pos x="542" y="9"/>
                </a:cxn>
                <a:cxn ang="0">
                  <a:pos x="603" y="18"/>
                </a:cxn>
              </a:cxnLst>
              <a:rect l="0" t="0" r="r" b="b"/>
              <a:pathLst>
                <a:path w="619" h="100">
                  <a:moveTo>
                    <a:pt x="603" y="18"/>
                  </a:moveTo>
                  <a:lnTo>
                    <a:pt x="619" y="40"/>
                  </a:lnTo>
                  <a:lnTo>
                    <a:pt x="573" y="31"/>
                  </a:lnTo>
                  <a:lnTo>
                    <a:pt x="540" y="25"/>
                  </a:lnTo>
                  <a:lnTo>
                    <a:pt x="506" y="22"/>
                  </a:lnTo>
                  <a:lnTo>
                    <a:pt x="473" y="18"/>
                  </a:lnTo>
                  <a:lnTo>
                    <a:pt x="440" y="16"/>
                  </a:lnTo>
                  <a:lnTo>
                    <a:pt x="406" y="16"/>
                  </a:lnTo>
                  <a:lnTo>
                    <a:pt x="406" y="16"/>
                  </a:lnTo>
                  <a:lnTo>
                    <a:pt x="372" y="16"/>
                  </a:lnTo>
                  <a:lnTo>
                    <a:pt x="339" y="18"/>
                  </a:lnTo>
                  <a:lnTo>
                    <a:pt x="304" y="22"/>
                  </a:lnTo>
                  <a:lnTo>
                    <a:pt x="272" y="25"/>
                  </a:lnTo>
                  <a:lnTo>
                    <a:pt x="239" y="31"/>
                  </a:lnTo>
                  <a:lnTo>
                    <a:pt x="206" y="36"/>
                  </a:lnTo>
                  <a:lnTo>
                    <a:pt x="173" y="43"/>
                  </a:lnTo>
                  <a:lnTo>
                    <a:pt x="140" y="52"/>
                  </a:lnTo>
                  <a:lnTo>
                    <a:pt x="109" y="61"/>
                  </a:lnTo>
                  <a:lnTo>
                    <a:pt x="77" y="71"/>
                  </a:lnTo>
                  <a:lnTo>
                    <a:pt x="46" y="84"/>
                  </a:lnTo>
                  <a:lnTo>
                    <a:pt x="14" y="96"/>
                  </a:lnTo>
                  <a:lnTo>
                    <a:pt x="6" y="100"/>
                  </a:lnTo>
                  <a:lnTo>
                    <a:pt x="4" y="95"/>
                  </a:lnTo>
                  <a:lnTo>
                    <a:pt x="0" y="84"/>
                  </a:lnTo>
                  <a:lnTo>
                    <a:pt x="7" y="80"/>
                  </a:lnTo>
                  <a:lnTo>
                    <a:pt x="38" y="68"/>
                  </a:lnTo>
                  <a:lnTo>
                    <a:pt x="70" y="57"/>
                  </a:lnTo>
                  <a:lnTo>
                    <a:pt x="103" y="47"/>
                  </a:lnTo>
                  <a:lnTo>
                    <a:pt x="136" y="36"/>
                  </a:lnTo>
                  <a:lnTo>
                    <a:pt x="169" y="27"/>
                  </a:lnTo>
                  <a:lnTo>
                    <a:pt x="202" y="20"/>
                  </a:lnTo>
                  <a:lnTo>
                    <a:pt x="236" y="15"/>
                  </a:lnTo>
                  <a:lnTo>
                    <a:pt x="270" y="9"/>
                  </a:lnTo>
                  <a:lnTo>
                    <a:pt x="303" y="6"/>
                  </a:lnTo>
                  <a:lnTo>
                    <a:pt x="337" y="2"/>
                  </a:lnTo>
                  <a:lnTo>
                    <a:pt x="372" y="0"/>
                  </a:lnTo>
                  <a:lnTo>
                    <a:pt x="406" y="0"/>
                  </a:lnTo>
                  <a:lnTo>
                    <a:pt x="406" y="0"/>
                  </a:lnTo>
                  <a:lnTo>
                    <a:pt x="440" y="0"/>
                  </a:lnTo>
                  <a:lnTo>
                    <a:pt x="475" y="2"/>
                  </a:lnTo>
                  <a:lnTo>
                    <a:pt x="509" y="6"/>
                  </a:lnTo>
                  <a:lnTo>
                    <a:pt x="542" y="9"/>
                  </a:lnTo>
                  <a:lnTo>
                    <a:pt x="603" y="18"/>
                  </a:lnTo>
                  <a:close/>
                </a:path>
              </a:pathLst>
            </a:custGeom>
            <a:solidFill>
              <a:srgbClr val="000094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69" name="Freeform 45"/>
            <p:cNvSpPr>
              <a:spLocks/>
            </p:cNvSpPr>
            <p:nvPr/>
          </p:nvSpPr>
          <p:spPr bwMode="auto">
            <a:xfrm>
              <a:off x="4082" y="1869"/>
              <a:ext cx="629" cy="98"/>
            </a:xfrm>
            <a:custGeom>
              <a:avLst/>
              <a:gdLst/>
              <a:ahLst/>
              <a:cxnLst>
                <a:cxn ang="0">
                  <a:pos x="613" y="24"/>
                </a:cxn>
                <a:cxn ang="0">
                  <a:pos x="629" y="43"/>
                </a:cxn>
                <a:cxn ang="0">
                  <a:pos x="597" y="36"/>
                </a:cxn>
                <a:cxn ang="0">
                  <a:pos x="564" y="31"/>
                </a:cxn>
                <a:cxn ang="0">
                  <a:pos x="532" y="25"/>
                </a:cxn>
                <a:cxn ang="0">
                  <a:pos x="499" y="22"/>
                </a:cxn>
                <a:cxn ang="0">
                  <a:pos x="466" y="18"/>
                </a:cxn>
                <a:cxn ang="0">
                  <a:pos x="433" y="16"/>
                </a:cxn>
                <a:cxn ang="0">
                  <a:pos x="400" y="16"/>
                </a:cxn>
                <a:cxn ang="0">
                  <a:pos x="400" y="16"/>
                </a:cxn>
                <a:cxn ang="0">
                  <a:pos x="367" y="16"/>
                </a:cxn>
                <a:cxn ang="0">
                  <a:pos x="334" y="18"/>
                </a:cxn>
                <a:cxn ang="0">
                  <a:pos x="301" y="22"/>
                </a:cxn>
                <a:cxn ang="0">
                  <a:pos x="268" y="25"/>
                </a:cxn>
                <a:cxn ang="0">
                  <a:pos x="236" y="31"/>
                </a:cxn>
                <a:cxn ang="0">
                  <a:pos x="203" y="36"/>
                </a:cxn>
                <a:cxn ang="0">
                  <a:pos x="171" y="43"/>
                </a:cxn>
                <a:cxn ang="0">
                  <a:pos x="138" y="52"/>
                </a:cxn>
                <a:cxn ang="0">
                  <a:pos x="107" y="61"/>
                </a:cxn>
                <a:cxn ang="0">
                  <a:pos x="77" y="71"/>
                </a:cxn>
                <a:cxn ang="0">
                  <a:pos x="45" y="82"/>
                </a:cxn>
                <a:cxn ang="0">
                  <a:pos x="15" y="95"/>
                </a:cxn>
                <a:cxn ang="0">
                  <a:pos x="7" y="98"/>
                </a:cxn>
                <a:cxn ang="0">
                  <a:pos x="7" y="98"/>
                </a:cxn>
                <a:cxn ang="0">
                  <a:pos x="2" y="87"/>
                </a:cxn>
                <a:cxn ang="0">
                  <a:pos x="0" y="84"/>
                </a:cxn>
                <a:cxn ang="0">
                  <a:pos x="8" y="80"/>
                </a:cxn>
                <a:cxn ang="0">
                  <a:pos x="40" y="68"/>
                </a:cxn>
                <a:cxn ang="0">
                  <a:pos x="71" y="55"/>
                </a:cxn>
                <a:cxn ang="0">
                  <a:pos x="103" y="45"/>
                </a:cxn>
                <a:cxn ang="0">
                  <a:pos x="134" y="36"/>
                </a:cxn>
                <a:cxn ang="0">
                  <a:pos x="167" y="27"/>
                </a:cxn>
                <a:cxn ang="0">
                  <a:pos x="200" y="20"/>
                </a:cxn>
                <a:cxn ang="0">
                  <a:pos x="233" y="15"/>
                </a:cxn>
                <a:cxn ang="0">
                  <a:pos x="266" y="9"/>
                </a:cxn>
                <a:cxn ang="0">
                  <a:pos x="298" y="6"/>
                </a:cxn>
                <a:cxn ang="0">
                  <a:pos x="333" y="2"/>
                </a:cxn>
                <a:cxn ang="0">
                  <a:pos x="366" y="0"/>
                </a:cxn>
                <a:cxn ang="0">
                  <a:pos x="400" y="0"/>
                </a:cxn>
                <a:cxn ang="0">
                  <a:pos x="400" y="0"/>
                </a:cxn>
                <a:cxn ang="0">
                  <a:pos x="434" y="0"/>
                </a:cxn>
                <a:cxn ang="0">
                  <a:pos x="467" y="2"/>
                </a:cxn>
                <a:cxn ang="0">
                  <a:pos x="500" y="6"/>
                </a:cxn>
                <a:cxn ang="0">
                  <a:pos x="534" y="9"/>
                </a:cxn>
                <a:cxn ang="0">
                  <a:pos x="567" y="15"/>
                </a:cxn>
                <a:cxn ang="0">
                  <a:pos x="613" y="24"/>
                </a:cxn>
              </a:cxnLst>
              <a:rect l="0" t="0" r="r" b="b"/>
              <a:pathLst>
                <a:path w="629" h="98">
                  <a:moveTo>
                    <a:pt x="613" y="24"/>
                  </a:moveTo>
                  <a:lnTo>
                    <a:pt x="629" y="43"/>
                  </a:lnTo>
                  <a:lnTo>
                    <a:pt x="597" y="36"/>
                  </a:lnTo>
                  <a:lnTo>
                    <a:pt x="564" y="31"/>
                  </a:lnTo>
                  <a:lnTo>
                    <a:pt x="532" y="25"/>
                  </a:lnTo>
                  <a:lnTo>
                    <a:pt x="499" y="22"/>
                  </a:lnTo>
                  <a:lnTo>
                    <a:pt x="466" y="18"/>
                  </a:lnTo>
                  <a:lnTo>
                    <a:pt x="433" y="16"/>
                  </a:lnTo>
                  <a:lnTo>
                    <a:pt x="400" y="16"/>
                  </a:lnTo>
                  <a:lnTo>
                    <a:pt x="400" y="16"/>
                  </a:lnTo>
                  <a:lnTo>
                    <a:pt x="367" y="16"/>
                  </a:lnTo>
                  <a:lnTo>
                    <a:pt x="334" y="18"/>
                  </a:lnTo>
                  <a:lnTo>
                    <a:pt x="301" y="22"/>
                  </a:lnTo>
                  <a:lnTo>
                    <a:pt x="268" y="25"/>
                  </a:lnTo>
                  <a:lnTo>
                    <a:pt x="236" y="31"/>
                  </a:lnTo>
                  <a:lnTo>
                    <a:pt x="203" y="36"/>
                  </a:lnTo>
                  <a:lnTo>
                    <a:pt x="171" y="43"/>
                  </a:lnTo>
                  <a:lnTo>
                    <a:pt x="138" y="52"/>
                  </a:lnTo>
                  <a:lnTo>
                    <a:pt x="107" y="61"/>
                  </a:lnTo>
                  <a:lnTo>
                    <a:pt x="77" y="71"/>
                  </a:lnTo>
                  <a:lnTo>
                    <a:pt x="45" y="82"/>
                  </a:lnTo>
                  <a:lnTo>
                    <a:pt x="15" y="95"/>
                  </a:lnTo>
                  <a:lnTo>
                    <a:pt x="7" y="98"/>
                  </a:lnTo>
                  <a:lnTo>
                    <a:pt x="7" y="98"/>
                  </a:lnTo>
                  <a:lnTo>
                    <a:pt x="2" y="87"/>
                  </a:lnTo>
                  <a:lnTo>
                    <a:pt x="0" y="84"/>
                  </a:lnTo>
                  <a:lnTo>
                    <a:pt x="8" y="80"/>
                  </a:lnTo>
                  <a:lnTo>
                    <a:pt x="40" y="68"/>
                  </a:lnTo>
                  <a:lnTo>
                    <a:pt x="71" y="55"/>
                  </a:lnTo>
                  <a:lnTo>
                    <a:pt x="103" y="45"/>
                  </a:lnTo>
                  <a:lnTo>
                    <a:pt x="134" y="36"/>
                  </a:lnTo>
                  <a:lnTo>
                    <a:pt x="167" y="27"/>
                  </a:lnTo>
                  <a:lnTo>
                    <a:pt x="200" y="20"/>
                  </a:lnTo>
                  <a:lnTo>
                    <a:pt x="233" y="15"/>
                  </a:lnTo>
                  <a:lnTo>
                    <a:pt x="266" y="9"/>
                  </a:lnTo>
                  <a:lnTo>
                    <a:pt x="298" y="6"/>
                  </a:lnTo>
                  <a:lnTo>
                    <a:pt x="333" y="2"/>
                  </a:lnTo>
                  <a:lnTo>
                    <a:pt x="366" y="0"/>
                  </a:lnTo>
                  <a:lnTo>
                    <a:pt x="400" y="0"/>
                  </a:lnTo>
                  <a:lnTo>
                    <a:pt x="400" y="0"/>
                  </a:lnTo>
                  <a:lnTo>
                    <a:pt x="434" y="0"/>
                  </a:lnTo>
                  <a:lnTo>
                    <a:pt x="467" y="2"/>
                  </a:lnTo>
                  <a:lnTo>
                    <a:pt x="500" y="6"/>
                  </a:lnTo>
                  <a:lnTo>
                    <a:pt x="534" y="9"/>
                  </a:lnTo>
                  <a:lnTo>
                    <a:pt x="567" y="15"/>
                  </a:lnTo>
                  <a:lnTo>
                    <a:pt x="613" y="24"/>
                  </a:lnTo>
                  <a:close/>
                </a:path>
              </a:pathLst>
            </a:custGeom>
            <a:solidFill>
              <a:srgbClr val="00009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70" name="Freeform 46"/>
            <p:cNvSpPr>
              <a:spLocks/>
            </p:cNvSpPr>
            <p:nvPr/>
          </p:nvSpPr>
          <p:spPr bwMode="auto">
            <a:xfrm>
              <a:off x="4089" y="1885"/>
              <a:ext cx="639" cy="96"/>
            </a:xfrm>
            <a:custGeom>
              <a:avLst/>
              <a:gdLst/>
              <a:ahLst/>
              <a:cxnLst>
                <a:cxn ang="0">
                  <a:pos x="622" y="27"/>
                </a:cxn>
                <a:cxn ang="0">
                  <a:pos x="639" y="48"/>
                </a:cxn>
                <a:cxn ang="0">
                  <a:pos x="586" y="36"/>
                </a:cxn>
                <a:cxn ang="0">
                  <a:pos x="555" y="31"/>
                </a:cxn>
                <a:cxn ang="0">
                  <a:pos x="522" y="25"/>
                </a:cxn>
                <a:cxn ang="0">
                  <a:pos x="490" y="22"/>
                </a:cxn>
                <a:cxn ang="0">
                  <a:pos x="457" y="18"/>
                </a:cxn>
                <a:cxn ang="0">
                  <a:pos x="426" y="16"/>
                </a:cxn>
                <a:cxn ang="0">
                  <a:pos x="393" y="16"/>
                </a:cxn>
                <a:cxn ang="0">
                  <a:pos x="393" y="16"/>
                </a:cxn>
                <a:cxn ang="0">
                  <a:pos x="360" y="16"/>
                </a:cxn>
                <a:cxn ang="0">
                  <a:pos x="329" y="18"/>
                </a:cxn>
                <a:cxn ang="0">
                  <a:pos x="296" y="22"/>
                </a:cxn>
                <a:cxn ang="0">
                  <a:pos x="263" y="25"/>
                </a:cxn>
                <a:cxn ang="0">
                  <a:pos x="231" y="31"/>
                </a:cxn>
                <a:cxn ang="0">
                  <a:pos x="200" y="36"/>
                </a:cxn>
                <a:cxn ang="0">
                  <a:pos x="168" y="43"/>
                </a:cxn>
                <a:cxn ang="0">
                  <a:pos x="137" y="52"/>
                </a:cxn>
                <a:cxn ang="0">
                  <a:pos x="106" y="61"/>
                </a:cxn>
                <a:cxn ang="0">
                  <a:pos x="76" y="70"/>
                </a:cxn>
                <a:cxn ang="0">
                  <a:pos x="44" y="82"/>
                </a:cxn>
                <a:cxn ang="0">
                  <a:pos x="14" y="93"/>
                </a:cxn>
                <a:cxn ang="0">
                  <a:pos x="7" y="96"/>
                </a:cxn>
                <a:cxn ang="0">
                  <a:pos x="4" y="91"/>
                </a:cxn>
                <a:cxn ang="0">
                  <a:pos x="0" y="82"/>
                </a:cxn>
                <a:cxn ang="0">
                  <a:pos x="8" y="79"/>
                </a:cxn>
                <a:cxn ang="0">
                  <a:pos x="38" y="66"/>
                </a:cxn>
                <a:cxn ang="0">
                  <a:pos x="70" y="55"/>
                </a:cxn>
                <a:cxn ang="0">
                  <a:pos x="100" y="45"/>
                </a:cxn>
                <a:cxn ang="0">
                  <a:pos x="131" y="36"/>
                </a:cxn>
                <a:cxn ang="0">
                  <a:pos x="164" y="27"/>
                </a:cxn>
                <a:cxn ang="0">
                  <a:pos x="196" y="20"/>
                </a:cxn>
                <a:cxn ang="0">
                  <a:pos x="229" y="15"/>
                </a:cxn>
                <a:cxn ang="0">
                  <a:pos x="261" y="9"/>
                </a:cxn>
                <a:cxn ang="0">
                  <a:pos x="294" y="6"/>
                </a:cxn>
                <a:cxn ang="0">
                  <a:pos x="327" y="2"/>
                </a:cxn>
                <a:cxn ang="0">
                  <a:pos x="360" y="0"/>
                </a:cxn>
                <a:cxn ang="0">
                  <a:pos x="393" y="0"/>
                </a:cxn>
                <a:cxn ang="0">
                  <a:pos x="393" y="0"/>
                </a:cxn>
                <a:cxn ang="0">
                  <a:pos x="426" y="0"/>
                </a:cxn>
                <a:cxn ang="0">
                  <a:pos x="459" y="2"/>
                </a:cxn>
                <a:cxn ang="0">
                  <a:pos x="492" y="6"/>
                </a:cxn>
                <a:cxn ang="0">
                  <a:pos x="525" y="9"/>
                </a:cxn>
                <a:cxn ang="0">
                  <a:pos x="557" y="15"/>
                </a:cxn>
                <a:cxn ang="0">
                  <a:pos x="590" y="20"/>
                </a:cxn>
                <a:cxn ang="0">
                  <a:pos x="622" y="27"/>
                </a:cxn>
              </a:cxnLst>
              <a:rect l="0" t="0" r="r" b="b"/>
              <a:pathLst>
                <a:path w="639" h="96">
                  <a:moveTo>
                    <a:pt x="622" y="27"/>
                  </a:moveTo>
                  <a:lnTo>
                    <a:pt x="639" y="48"/>
                  </a:lnTo>
                  <a:lnTo>
                    <a:pt x="586" y="36"/>
                  </a:lnTo>
                  <a:lnTo>
                    <a:pt x="555" y="31"/>
                  </a:lnTo>
                  <a:lnTo>
                    <a:pt x="522" y="25"/>
                  </a:lnTo>
                  <a:lnTo>
                    <a:pt x="490" y="22"/>
                  </a:lnTo>
                  <a:lnTo>
                    <a:pt x="457" y="18"/>
                  </a:lnTo>
                  <a:lnTo>
                    <a:pt x="426" y="16"/>
                  </a:lnTo>
                  <a:lnTo>
                    <a:pt x="393" y="16"/>
                  </a:lnTo>
                  <a:lnTo>
                    <a:pt x="393" y="16"/>
                  </a:lnTo>
                  <a:lnTo>
                    <a:pt x="360" y="16"/>
                  </a:lnTo>
                  <a:lnTo>
                    <a:pt x="329" y="18"/>
                  </a:lnTo>
                  <a:lnTo>
                    <a:pt x="296" y="22"/>
                  </a:lnTo>
                  <a:lnTo>
                    <a:pt x="263" y="25"/>
                  </a:lnTo>
                  <a:lnTo>
                    <a:pt x="231" y="31"/>
                  </a:lnTo>
                  <a:lnTo>
                    <a:pt x="200" y="36"/>
                  </a:lnTo>
                  <a:lnTo>
                    <a:pt x="168" y="43"/>
                  </a:lnTo>
                  <a:lnTo>
                    <a:pt x="137" y="52"/>
                  </a:lnTo>
                  <a:lnTo>
                    <a:pt x="106" y="61"/>
                  </a:lnTo>
                  <a:lnTo>
                    <a:pt x="76" y="70"/>
                  </a:lnTo>
                  <a:lnTo>
                    <a:pt x="44" y="82"/>
                  </a:lnTo>
                  <a:lnTo>
                    <a:pt x="14" y="93"/>
                  </a:lnTo>
                  <a:lnTo>
                    <a:pt x="7" y="96"/>
                  </a:lnTo>
                  <a:lnTo>
                    <a:pt x="4" y="91"/>
                  </a:lnTo>
                  <a:lnTo>
                    <a:pt x="0" y="82"/>
                  </a:lnTo>
                  <a:lnTo>
                    <a:pt x="8" y="79"/>
                  </a:lnTo>
                  <a:lnTo>
                    <a:pt x="38" y="66"/>
                  </a:lnTo>
                  <a:lnTo>
                    <a:pt x="70" y="55"/>
                  </a:lnTo>
                  <a:lnTo>
                    <a:pt x="100" y="45"/>
                  </a:lnTo>
                  <a:lnTo>
                    <a:pt x="131" y="36"/>
                  </a:lnTo>
                  <a:lnTo>
                    <a:pt x="164" y="27"/>
                  </a:lnTo>
                  <a:lnTo>
                    <a:pt x="196" y="20"/>
                  </a:lnTo>
                  <a:lnTo>
                    <a:pt x="229" y="15"/>
                  </a:lnTo>
                  <a:lnTo>
                    <a:pt x="261" y="9"/>
                  </a:lnTo>
                  <a:lnTo>
                    <a:pt x="294" y="6"/>
                  </a:lnTo>
                  <a:lnTo>
                    <a:pt x="327" y="2"/>
                  </a:lnTo>
                  <a:lnTo>
                    <a:pt x="360" y="0"/>
                  </a:lnTo>
                  <a:lnTo>
                    <a:pt x="393" y="0"/>
                  </a:lnTo>
                  <a:lnTo>
                    <a:pt x="393" y="0"/>
                  </a:lnTo>
                  <a:lnTo>
                    <a:pt x="426" y="0"/>
                  </a:lnTo>
                  <a:lnTo>
                    <a:pt x="459" y="2"/>
                  </a:lnTo>
                  <a:lnTo>
                    <a:pt x="492" y="6"/>
                  </a:lnTo>
                  <a:lnTo>
                    <a:pt x="525" y="9"/>
                  </a:lnTo>
                  <a:lnTo>
                    <a:pt x="557" y="15"/>
                  </a:lnTo>
                  <a:lnTo>
                    <a:pt x="590" y="20"/>
                  </a:lnTo>
                  <a:lnTo>
                    <a:pt x="622" y="27"/>
                  </a:lnTo>
                  <a:close/>
                </a:path>
              </a:pathLst>
            </a:custGeom>
            <a:solidFill>
              <a:srgbClr val="00008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71" name="Freeform 47"/>
            <p:cNvSpPr>
              <a:spLocks/>
            </p:cNvSpPr>
            <p:nvPr/>
          </p:nvSpPr>
          <p:spPr bwMode="auto">
            <a:xfrm>
              <a:off x="4096" y="1901"/>
              <a:ext cx="649" cy="96"/>
            </a:xfrm>
            <a:custGeom>
              <a:avLst/>
              <a:gdLst/>
              <a:ahLst/>
              <a:cxnLst>
                <a:cxn ang="0">
                  <a:pos x="632" y="32"/>
                </a:cxn>
                <a:cxn ang="0">
                  <a:pos x="649" y="54"/>
                </a:cxn>
                <a:cxn ang="0">
                  <a:pos x="606" y="43"/>
                </a:cxn>
                <a:cxn ang="0">
                  <a:pos x="576" y="36"/>
                </a:cxn>
                <a:cxn ang="0">
                  <a:pos x="545" y="31"/>
                </a:cxn>
                <a:cxn ang="0">
                  <a:pos x="513" y="25"/>
                </a:cxn>
                <a:cxn ang="0">
                  <a:pos x="482" y="22"/>
                </a:cxn>
                <a:cxn ang="0">
                  <a:pos x="450" y="18"/>
                </a:cxn>
                <a:cxn ang="0">
                  <a:pos x="417" y="18"/>
                </a:cxn>
                <a:cxn ang="0">
                  <a:pos x="386" y="16"/>
                </a:cxn>
                <a:cxn ang="0">
                  <a:pos x="386" y="16"/>
                </a:cxn>
                <a:cxn ang="0">
                  <a:pos x="355" y="18"/>
                </a:cxn>
                <a:cxn ang="0">
                  <a:pos x="322" y="18"/>
                </a:cxn>
                <a:cxn ang="0">
                  <a:pos x="290" y="22"/>
                </a:cxn>
                <a:cxn ang="0">
                  <a:pos x="259" y="25"/>
                </a:cxn>
                <a:cxn ang="0">
                  <a:pos x="227" y="31"/>
                </a:cxn>
                <a:cxn ang="0">
                  <a:pos x="196" y="36"/>
                </a:cxn>
                <a:cxn ang="0">
                  <a:pos x="166" y="43"/>
                </a:cxn>
                <a:cxn ang="0">
                  <a:pos x="134" y="50"/>
                </a:cxn>
                <a:cxn ang="0">
                  <a:pos x="104" y="59"/>
                </a:cxn>
                <a:cxn ang="0">
                  <a:pos x="74" y="70"/>
                </a:cxn>
                <a:cxn ang="0">
                  <a:pos x="44" y="80"/>
                </a:cxn>
                <a:cxn ang="0">
                  <a:pos x="14" y="93"/>
                </a:cxn>
                <a:cxn ang="0">
                  <a:pos x="7" y="96"/>
                </a:cxn>
                <a:cxn ang="0">
                  <a:pos x="6" y="95"/>
                </a:cxn>
                <a:cxn ang="0">
                  <a:pos x="1" y="86"/>
                </a:cxn>
                <a:cxn ang="0">
                  <a:pos x="0" y="80"/>
                </a:cxn>
                <a:cxn ang="0">
                  <a:pos x="7" y="77"/>
                </a:cxn>
                <a:cxn ang="0">
                  <a:pos x="37" y="66"/>
                </a:cxn>
                <a:cxn ang="0">
                  <a:pos x="69" y="54"/>
                </a:cxn>
                <a:cxn ang="0">
                  <a:pos x="99" y="45"/>
                </a:cxn>
                <a:cxn ang="0">
                  <a:pos x="130" y="36"/>
                </a:cxn>
                <a:cxn ang="0">
                  <a:pos x="161" y="27"/>
                </a:cxn>
                <a:cxn ang="0">
                  <a:pos x="193" y="20"/>
                </a:cxn>
                <a:cxn ang="0">
                  <a:pos x="224" y="15"/>
                </a:cxn>
                <a:cxn ang="0">
                  <a:pos x="256" y="9"/>
                </a:cxn>
                <a:cxn ang="0">
                  <a:pos x="289" y="6"/>
                </a:cxn>
                <a:cxn ang="0">
                  <a:pos x="322" y="2"/>
                </a:cxn>
                <a:cxn ang="0">
                  <a:pos x="353" y="0"/>
                </a:cxn>
                <a:cxn ang="0">
                  <a:pos x="386" y="0"/>
                </a:cxn>
                <a:cxn ang="0">
                  <a:pos x="386" y="0"/>
                </a:cxn>
                <a:cxn ang="0">
                  <a:pos x="419" y="0"/>
                </a:cxn>
                <a:cxn ang="0">
                  <a:pos x="450" y="2"/>
                </a:cxn>
                <a:cxn ang="0">
                  <a:pos x="483" y="6"/>
                </a:cxn>
                <a:cxn ang="0">
                  <a:pos x="515" y="9"/>
                </a:cxn>
                <a:cxn ang="0">
                  <a:pos x="548" y="15"/>
                </a:cxn>
                <a:cxn ang="0">
                  <a:pos x="579" y="20"/>
                </a:cxn>
                <a:cxn ang="0">
                  <a:pos x="632" y="32"/>
                </a:cxn>
              </a:cxnLst>
              <a:rect l="0" t="0" r="r" b="b"/>
              <a:pathLst>
                <a:path w="649" h="96">
                  <a:moveTo>
                    <a:pt x="632" y="32"/>
                  </a:moveTo>
                  <a:lnTo>
                    <a:pt x="649" y="54"/>
                  </a:lnTo>
                  <a:lnTo>
                    <a:pt x="606" y="43"/>
                  </a:lnTo>
                  <a:lnTo>
                    <a:pt x="576" y="36"/>
                  </a:lnTo>
                  <a:lnTo>
                    <a:pt x="545" y="31"/>
                  </a:lnTo>
                  <a:lnTo>
                    <a:pt x="513" y="25"/>
                  </a:lnTo>
                  <a:lnTo>
                    <a:pt x="482" y="22"/>
                  </a:lnTo>
                  <a:lnTo>
                    <a:pt x="450" y="18"/>
                  </a:lnTo>
                  <a:lnTo>
                    <a:pt x="417" y="18"/>
                  </a:lnTo>
                  <a:lnTo>
                    <a:pt x="386" y="16"/>
                  </a:lnTo>
                  <a:lnTo>
                    <a:pt x="386" y="16"/>
                  </a:lnTo>
                  <a:lnTo>
                    <a:pt x="355" y="18"/>
                  </a:lnTo>
                  <a:lnTo>
                    <a:pt x="322" y="18"/>
                  </a:lnTo>
                  <a:lnTo>
                    <a:pt x="290" y="22"/>
                  </a:lnTo>
                  <a:lnTo>
                    <a:pt x="259" y="25"/>
                  </a:lnTo>
                  <a:lnTo>
                    <a:pt x="227" y="31"/>
                  </a:lnTo>
                  <a:lnTo>
                    <a:pt x="196" y="36"/>
                  </a:lnTo>
                  <a:lnTo>
                    <a:pt x="166" y="43"/>
                  </a:lnTo>
                  <a:lnTo>
                    <a:pt x="134" y="50"/>
                  </a:lnTo>
                  <a:lnTo>
                    <a:pt x="104" y="59"/>
                  </a:lnTo>
                  <a:lnTo>
                    <a:pt x="74" y="70"/>
                  </a:lnTo>
                  <a:lnTo>
                    <a:pt x="44" y="80"/>
                  </a:lnTo>
                  <a:lnTo>
                    <a:pt x="14" y="93"/>
                  </a:lnTo>
                  <a:lnTo>
                    <a:pt x="7" y="96"/>
                  </a:lnTo>
                  <a:lnTo>
                    <a:pt x="6" y="95"/>
                  </a:lnTo>
                  <a:lnTo>
                    <a:pt x="1" y="86"/>
                  </a:lnTo>
                  <a:lnTo>
                    <a:pt x="0" y="80"/>
                  </a:lnTo>
                  <a:lnTo>
                    <a:pt x="7" y="77"/>
                  </a:lnTo>
                  <a:lnTo>
                    <a:pt x="37" y="66"/>
                  </a:lnTo>
                  <a:lnTo>
                    <a:pt x="69" y="54"/>
                  </a:lnTo>
                  <a:lnTo>
                    <a:pt x="99" y="45"/>
                  </a:lnTo>
                  <a:lnTo>
                    <a:pt x="130" y="36"/>
                  </a:lnTo>
                  <a:lnTo>
                    <a:pt x="161" y="27"/>
                  </a:lnTo>
                  <a:lnTo>
                    <a:pt x="193" y="20"/>
                  </a:lnTo>
                  <a:lnTo>
                    <a:pt x="224" y="15"/>
                  </a:lnTo>
                  <a:lnTo>
                    <a:pt x="256" y="9"/>
                  </a:lnTo>
                  <a:lnTo>
                    <a:pt x="289" y="6"/>
                  </a:lnTo>
                  <a:lnTo>
                    <a:pt x="322" y="2"/>
                  </a:lnTo>
                  <a:lnTo>
                    <a:pt x="353" y="0"/>
                  </a:lnTo>
                  <a:lnTo>
                    <a:pt x="386" y="0"/>
                  </a:lnTo>
                  <a:lnTo>
                    <a:pt x="386" y="0"/>
                  </a:lnTo>
                  <a:lnTo>
                    <a:pt x="419" y="0"/>
                  </a:lnTo>
                  <a:lnTo>
                    <a:pt x="450" y="2"/>
                  </a:lnTo>
                  <a:lnTo>
                    <a:pt x="483" y="6"/>
                  </a:lnTo>
                  <a:lnTo>
                    <a:pt x="515" y="9"/>
                  </a:lnTo>
                  <a:lnTo>
                    <a:pt x="548" y="15"/>
                  </a:lnTo>
                  <a:lnTo>
                    <a:pt x="579" y="20"/>
                  </a:lnTo>
                  <a:lnTo>
                    <a:pt x="632" y="32"/>
                  </a:lnTo>
                  <a:close/>
                </a:path>
              </a:pathLst>
            </a:custGeom>
            <a:solidFill>
              <a:srgbClr val="0000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72" name="Freeform 48"/>
            <p:cNvSpPr>
              <a:spLocks/>
            </p:cNvSpPr>
            <p:nvPr/>
          </p:nvSpPr>
          <p:spPr bwMode="auto">
            <a:xfrm>
              <a:off x="4103" y="1917"/>
              <a:ext cx="661" cy="95"/>
            </a:xfrm>
            <a:custGeom>
              <a:avLst/>
              <a:gdLst/>
              <a:ahLst/>
              <a:cxnLst>
                <a:cxn ang="0">
                  <a:pos x="642" y="38"/>
                </a:cxn>
                <a:cxn ang="0">
                  <a:pos x="661" y="61"/>
                </a:cxn>
                <a:cxn ang="0">
                  <a:pos x="626" y="50"/>
                </a:cxn>
                <a:cxn ang="0">
                  <a:pos x="596" y="43"/>
                </a:cxn>
                <a:cxn ang="0">
                  <a:pos x="565" y="36"/>
                </a:cxn>
                <a:cxn ang="0">
                  <a:pos x="535" y="31"/>
                </a:cxn>
                <a:cxn ang="0">
                  <a:pos x="503" y="25"/>
                </a:cxn>
                <a:cxn ang="0">
                  <a:pos x="473" y="22"/>
                </a:cxn>
                <a:cxn ang="0">
                  <a:pos x="442" y="20"/>
                </a:cxn>
                <a:cxn ang="0">
                  <a:pos x="410" y="18"/>
                </a:cxn>
                <a:cxn ang="0">
                  <a:pos x="379" y="16"/>
                </a:cxn>
                <a:cxn ang="0">
                  <a:pos x="379" y="16"/>
                </a:cxn>
                <a:cxn ang="0">
                  <a:pos x="348" y="18"/>
                </a:cxn>
                <a:cxn ang="0">
                  <a:pos x="316" y="20"/>
                </a:cxn>
                <a:cxn ang="0">
                  <a:pos x="285" y="22"/>
                </a:cxn>
                <a:cxn ang="0">
                  <a:pos x="255" y="25"/>
                </a:cxn>
                <a:cxn ang="0">
                  <a:pos x="223" y="31"/>
                </a:cxn>
                <a:cxn ang="0">
                  <a:pos x="193" y="36"/>
                </a:cxn>
                <a:cxn ang="0">
                  <a:pos x="162" y="43"/>
                </a:cxn>
                <a:cxn ang="0">
                  <a:pos x="132" y="50"/>
                </a:cxn>
                <a:cxn ang="0">
                  <a:pos x="102" y="59"/>
                </a:cxn>
                <a:cxn ang="0">
                  <a:pos x="73" y="70"/>
                </a:cxn>
                <a:cxn ang="0">
                  <a:pos x="43" y="80"/>
                </a:cxn>
                <a:cxn ang="0">
                  <a:pos x="14" y="91"/>
                </a:cxn>
                <a:cxn ang="0">
                  <a:pos x="7" y="95"/>
                </a:cxn>
                <a:cxn ang="0">
                  <a:pos x="4" y="87"/>
                </a:cxn>
                <a:cxn ang="0">
                  <a:pos x="0" y="80"/>
                </a:cxn>
                <a:cxn ang="0">
                  <a:pos x="7" y="77"/>
                </a:cxn>
                <a:cxn ang="0">
                  <a:pos x="37" y="64"/>
                </a:cxn>
                <a:cxn ang="0">
                  <a:pos x="67" y="54"/>
                </a:cxn>
                <a:cxn ang="0">
                  <a:pos x="97" y="43"/>
                </a:cxn>
                <a:cxn ang="0">
                  <a:pos x="127" y="34"/>
                </a:cxn>
                <a:cxn ang="0">
                  <a:pos x="159" y="27"/>
                </a:cxn>
                <a:cxn ang="0">
                  <a:pos x="189" y="20"/>
                </a:cxn>
                <a:cxn ang="0">
                  <a:pos x="220" y="15"/>
                </a:cxn>
                <a:cxn ang="0">
                  <a:pos x="252" y="9"/>
                </a:cxn>
                <a:cxn ang="0">
                  <a:pos x="283" y="6"/>
                </a:cxn>
                <a:cxn ang="0">
                  <a:pos x="315" y="2"/>
                </a:cxn>
                <a:cxn ang="0">
                  <a:pos x="348" y="2"/>
                </a:cxn>
                <a:cxn ang="0">
                  <a:pos x="379" y="0"/>
                </a:cxn>
                <a:cxn ang="0">
                  <a:pos x="379" y="0"/>
                </a:cxn>
                <a:cxn ang="0">
                  <a:pos x="410" y="2"/>
                </a:cxn>
                <a:cxn ang="0">
                  <a:pos x="443" y="2"/>
                </a:cxn>
                <a:cxn ang="0">
                  <a:pos x="475" y="6"/>
                </a:cxn>
                <a:cxn ang="0">
                  <a:pos x="506" y="9"/>
                </a:cxn>
                <a:cxn ang="0">
                  <a:pos x="538" y="15"/>
                </a:cxn>
                <a:cxn ang="0">
                  <a:pos x="569" y="20"/>
                </a:cxn>
                <a:cxn ang="0">
                  <a:pos x="599" y="27"/>
                </a:cxn>
                <a:cxn ang="0">
                  <a:pos x="642" y="38"/>
                </a:cxn>
              </a:cxnLst>
              <a:rect l="0" t="0" r="r" b="b"/>
              <a:pathLst>
                <a:path w="661" h="95">
                  <a:moveTo>
                    <a:pt x="642" y="38"/>
                  </a:moveTo>
                  <a:lnTo>
                    <a:pt x="661" y="61"/>
                  </a:lnTo>
                  <a:lnTo>
                    <a:pt x="626" y="50"/>
                  </a:lnTo>
                  <a:lnTo>
                    <a:pt x="596" y="43"/>
                  </a:lnTo>
                  <a:lnTo>
                    <a:pt x="565" y="36"/>
                  </a:lnTo>
                  <a:lnTo>
                    <a:pt x="535" y="31"/>
                  </a:lnTo>
                  <a:lnTo>
                    <a:pt x="503" y="25"/>
                  </a:lnTo>
                  <a:lnTo>
                    <a:pt x="473" y="22"/>
                  </a:lnTo>
                  <a:lnTo>
                    <a:pt x="442" y="20"/>
                  </a:lnTo>
                  <a:lnTo>
                    <a:pt x="410" y="18"/>
                  </a:lnTo>
                  <a:lnTo>
                    <a:pt x="379" y="16"/>
                  </a:lnTo>
                  <a:lnTo>
                    <a:pt x="379" y="16"/>
                  </a:lnTo>
                  <a:lnTo>
                    <a:pt x="348" y="18"/>
                  </a:lnTo>
                  <a:lnTo>
                    <a:pt x="316" y="20"/>
                  </a:lnTo>
                  <a:lnTo>
                    <a:pt x="285" y="22"/>
                  </a:lnTo>
                  <a:lnTo>
                    <a:pt x="255" y="25"/>
                  </a:lnTo>
                  <a:lnTo>
                    <a:pt x="223" y="31"/>
                  </a:lnTo>
                  <a:lnTo>
                    <a:pt x="193" y="36"/>
                  </a:lnTo>
                  <a:lnTo>
                    <a:pt x="162" y="43"/>
                  </a:lnTo>
                  <a:lnTo>
                    <a:pt x="132" y="50"/>
                  </a:lnTo>
                  <a:lnTo>
                    <a:pt x="102" y="59"/>
                  </a:lnTo>
                  <a:lnTo>
                    <a:pt x="73" y="70"/>
                  </a:lnTo>
                  <a:lnTo>
                    <a:pt x="43" y="80"/>
                  </a:lnTo>
                  <a:lnTo>
                    <a:pt x="14" y="91"/>
                  </a:lnTo>
                  <a:lnTo>
                    <a:pt x="7" y="95"/>
                  </a:lnTo>
                  <a:lnTo>
                    <a:pt x="4" y="87"/>
                  </a:lnTo>
                  <a:lnTo>
                    <a:pt x="0" y="80"/>
                  </a:lnTo>
                  <a:lnTo>
                    <a:pt x="7" y="77"/>
                  </a:lnTo>
                  <a:lnTo>
                    <a:pt x="37" y="64"/>
                  </a:lnTo>
                  <a:lnTo>
                    <a:pt x="67" y="54"/>
                  </a:lnTo>
                  <a:lnTo>
                    <a:pt x="97" y="43"/>
                  </a:lnTo>
                  <a:lnTo>
                    <a:pt x="127" y="34"/>
                  </a:lnTo>
                  <a:lnTo>
                    <a:pt x="159" y="27"/>
                  </a:lnTo>
                  <a:lnTo>
                    <a:pt x="189" y="20"/>
                  </a:lnTo>
                  <a:lnTo>
                    <a:pt x="220" y="15"/>
                  </a:lnTo>
                  <a:lnTo>
                    <a:pt x="252" y="9"/>
                  </a:lnTo>
                  <a:lnTo>
                    <a:pt x="283" y="6"/>
                  </a:lnTo>
                  <a:lnTo>
                    <a:pt x="315" y="2"/>
                  </a:lnTo>
                  <a:lnTo>
                    <a:pt x="348" y="2"/>
                  </a:lnTo>
                  <a:lnTo>
                    <a:pt x="379" y="0"/>
                  </a:lnTo>
                  <a:lnTo>
                    <a:pt x="379" y="0"/>
                  </a:lnTo>
                  <a:lnTo>
                    <a:pt x="410" y="2"/>
                  </a:lnTo>
                  <a:lnTo>
                    <a:pt x="443" y="2"/>
                  </a:lnTo>
                  <a:lnTo>
                    <a:pt x="475" y="6"/>
                  </a:lnTo>
                  <a:lnTo>
                    <a:pt x="506" y="9"/>
                  </a:lnTo>
                  <a:lnTo>
                    <a:pt x="538" y="15"/>
                  </a:lnTo>
                  <a:lnTo>
                    <a:pt x="569" y="20"/>
                  </a:lnTo>
                  <a:lnTo>
                    <a:pt x="599" y="27"/>
                  </a:lnTo>
                  <a:lnTo>
                    <a:pt x="642" y="38"/>
                  </a:lnTo>
                  <a:close/>
                </a:path>
              </a:pathLst>
            </a:custGeom>
            <a:solidFill>
              <a:srgbClr val="00008A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73" name="Freeform 49"/>
            <p:cNvSpPr>
              <a:spLocks/>
            </p:cNvSpPr>
            <p:nvPr/>
          </p:nvSpPr>
          <p:spPr bwMode="auto">
            <a:xfrm>
              <a:off x="4110" y="1933"/>
              <a:ext cx="672" cy="93"/>
            </a:xfrm>
            <a:custGeom>
              <a:avLst/>
              <a:gdLst/>
              <a:ahLst/>
              <a:cxnLst>
                <a:cxn ang="0">
                  <a:pos x="654" y="45"/>
                </a:cxn>
                <a:cxn ang="0">
                  <a:pos x="672" y="68"/>
                </a:cxn>
                <a:cxn ang="0">
                  <a:pos x="644" y="59"/>
                </a:cxn>
                <a:cxn ang="0">
                  <a:pos x="614" y="50"/>
                </a:cxn>
                <a:cxn ang="0">
                  <a:pos x="585" y="43"/>
                </a:cxn>
                <a:cxn ang="0">
                  <a:pos x="555" y="36"/>
                </a:cxn>
                <a:cxn ang="0">
                  <a:pos x="525" y="31"/>
                </a:cxn>
                <a:cxn ang="0">
                  <a:pos x="495" y="25"/>
                </a:cxn>
                <a:cxn ang="0">
                  <a:pos x="463" y="22"/>
                </a:cxn>
                <a:cxn ang="0">
                  <a:pos x="433" y="20"/>
                </a:cxn>
                <a:cxn ang="0">
                  <a:pos x="402" y="18"/>
                </a:cxn>
                <a:cxn ang="0">
                  <a:pos x="372" y="16"/>
                </a:cxn>
                <a:cxn ang="0">
                  <a:pos x="372" y="16"/>
                </a:cxn>
                <a:cxn ang="0">
                  <a:pos x="342" y="18"/>
                </a:cxn>
                <a:cxn ang="0">
                  <a:pos x="310" y="20"/>
                </a:cxn>
                <a:cxn ang="0">
                  <a:pos x="280" y="22"/>
                </a:cxn>
                <a:cxn ang="0">
                  <a:pos x="249" y="25"/>
                </a:cxn>
                <a:cxn ang="0">
                  <a:pos x="219" y="31"/>
                </a:cxn>
                <a:cxn ang="0">
                  <a:pos x="189" y="36"/>
                </a:cxn>
                <a:cxn ang="0">
                  <a:pos x="159" y="43"/>
                </a:cxn>
                <a:cxn ang="0">
                  <a:pos x="129" y="50"/>
                </a:cxn>
                <a:cxn ang="0">
                  <a:pos x="100" y="59"/>
                </a:cxn>
                <a:cxn ang="0">
                  <a:pos x="72" y="68"/>
                </a:cxn>
                <a:cxn ang="0">
                  <a:pos x="43" y="79"/>
                </a:cxn>
                <a:cxn ang="0">
                  <a:pos x="14" y="91"/>
                </a:cxn>
                <a:cxn ang="0">
                  <a:pos x="9" y="93"/>
                </a:cxn>
                <a:cxn ang="0">
                  <a:pos x="7" y="91"/>
                </a:cxn>
                <a:cxn ang="0">
                  <a:pos x="3" y="80"/>
                </a:cxn>
                <a:cxn ang="0">
                  <a:pos x="0" y="79"/>
                </a:cxn>
                <a:cxn ang="0">
                  <a:pos x="7" y="75"/>
                </a:cxn>
                <a:cxn ang="0">
                  <a:pos x="36" y="64"/>
                </a:cxn>
                <a:cxn ang="0">
                  <a:pos x="66" y="54"/>
                </a:cxn>
                <a:cxn ang="0">
                  <a:pos x="95" y="43"/>
                </a:cxn>
                <a:cxn ang="0">
                  <a:pos x="125" y="34"/>
                </a:cxn>
                <a:cxn ang="0">
                  <a:pos x="155" y="27"/>
                </a:cxn>
                <a:cxn ang="0">
                  <a:pos x="186" y="20"/>
                </a:cxn>
                <a:cxn ang="0">
                  <a:pos x="216" y="15"/>
                </a:cxn>
                <a:cxn ang="0">
                  <a:pos x="248" y="9"/>
                </a:cxn>
                <a:cxn ang="0">
                  <a:pos x="278" y="6"/>
                </a:cxn>
                <a:cxn ang="0">
                  <a:pos x="309" y="4"/>
                </a:cxn>
                <a:cxn ang="0">
                  <a:pos x="341" y="2"/>
                </a:cxn>
                <a:cxn ang="0">
                  <a:pos x="372" y="0"/>
                </a:cxn>
                <a:cxn ang="0">
                  <a:pos x="372" y="0"/>
                </a:cxn>
                <a:cxn ang="0">
                  <a:pos x="403" y="2"/>
                </a:cxn>
                <a:cxn ang="0">
                  <a:pos x="435" y="4"/>
                </a:cxn>
                <a:cxn ang="0">
                  <a:pos x="466" y="6"/>
                </a:cxn>
                <a:cxn ang="0">
                  <a:pos x="496" y="9"/>
                </a:cxn>
                <a:cxn ang="0">
                  <a:pos x="528" y="15"/>
                </a:cxn>
                <a:cxn ang="0">
                  <a:pos x="558" y="20"/>
                </a:cxn>
                <a:cxn ang="0">
                  <a:pos x="589" y="27"/>
                </a:cxn>
                <a:cxn ang="0">
                  <a:pos x="619" y="34"/>
                </a:cxn>
                <a:cxn ang="0">
                  <a:pos x="654" y="45"/>
                </a:cxn>
              </a:cxnLst>
              <a:rect l="0" t="0" r="r" b="b"/>
              <a:pathLst>
                <a:path w="672" h="93">
                  <a:moveTo>
                    <a:pt x="654" y="45"/>
                  </a:moveTo>
                  <a:lnTo>
                    <a:pt x="672" y="68"/>
                  </a:lnTo>
                  <a:lnTo>
                    <a:pt x="644" y="59"/>
                  </a:lnTo>
                  <a:lnTo>
                    <a:pt x="614" y="50"/>
                  </a:lnTo>
                  <a:lnTo>
                    <a:pt x="585" y="43"/>
                  </a:lnTo>
                  <a:lnTo>
                    <a:pt x="555" y="36"/>
                  </a:lnTo>
                  <a:lnTo>
                    <a:pt x="525" y="31"/>
                  </a:lnTo>
                  <a:lnTo>
                    <a:pt x="495" y="25"/>
                  </a:lnTo>
                  <a:lnTo>
                    <a:pt x="463" y="22"/>
                  </a:lnTo>
                  <a:lnTo>
                    <a:pt x="433" y="20"/>
                  </a:lnTo>
                  <a:lnTo>
                    <a:pt x="402" y="18"/>
                  </a:lnTo>
                  <a:lnTo>
                    <a:pt x="372" y="16"/>
                  </a:lnTo>
                  <a:lnTo>
                    <a:pt x="372" y="16"/>
                  </a:lnTo>
                  <a:lnTo>
                    <a:pt x="342" y="18"/>
                  </a:lnTo>
                  <a:lnTo>
                    <a:pt x="310" y="20"/>
                  </a:lnTo>
                  <a:lnTo>
                    <a:pt x="280" y="22"/>
                  </a:lnTo>
                  <a:lnTo>
                    <a:pt x="249" y="25"/>
                  </a:lnTo>
                  <a:lnTo>
                    <a:pt x="219" y="31"/>
                  </a:lnTo>
                  <a:lnTo>
                    <a:pt x="189" y="36"/>
                  </a:lnTo>
                  <a:lnTo>
                    <a:pt x="159" y="43"/>
                  </a:lnTo>
                  <a:lnTo>
                    <a:pt x="129" y="50"/>
                  </a:lnTo>
                  <a:lnTo>
                    <a:pt x="100" y="59"/>
                  </a:lnTo>
                  <a:lnTo>
                    <a:pt x="72" y="68"/>
                  </a:lnTo>
                  <a:lnTo>
                    <a:pt x="43" y="79"/>
                  </a:lnTo>
                  <a:lnTo>
                    <a:pt x="14" y="91"/>
                  </a:lnTo>
                  <a:lnTo>
                    <a:pt x="9" y="93"/>
                  </a:lnTo>
                  <a:lnTo>
                    <a:pt x="7" y="91"/>
                  </a:lnTo>
                  <a:lnTo>
                    <a:pt x="3" y="80"/>
                  </a:lnTo>
                  <a:lnTo>
                    <a:pt x="0" y="79"/>
                  </a:lnTo>
                  <a:lnTo>
                    <a:pt x="7" y="75"/>
                  </a:lnTo>
                  <a:lnTo>
                    <a:pt x="36" y="64"/>
                  </a:lnTo>
                  <a:lnTo>
                    <a:pt x="66" y="54"/>
                  </a:lnTo>
                  <a:lnTo>
                    <a:pt x="95" y="43"/>
                  </a:lnTo>
                  <a:lnTo>
                    <a:pt x="125" y="34"/>
                  </a:lnTo>
                  <a:lnTo>
                    <a:pt x="155" y="27"/>
                  </a:lnTo>
                  <a:lnTo>
                    <a:pt x="186" y="20"/>
                  </a:lnTo>
                  <a:lnTo>
                    <a:pt x="216" y="15"/>
                  </a:lnTo>
                  <a:lnTo>
                    <a:pt x="248" y="9"/>
                  </a:lnTo>
                  <a:lnTo>
                    <a:pt x="278" y="6"/>
                  </a:lnTo>
                  <a:lnTo>
                    <a:pt x="309" y="4"/>
                  </a:lnTo>
                  <a:lnTo>
                    <a:pt x="341" y="2"/>
                  </a:lnTo>
                  <a:lnTo>
                    <a:pt x="372" y="0"/>
                  </a:lnTo>
                  <a:lnTo>
                    <a:pt x="372" y="0"/>
                  </a:lnTo>
                  <a:lnTo>
                    <a:pt x="403" y="2"/>
                  </a:lnTo>
                  <a:lnTo>
                    <a:pt x="435" y="4"/>
                  </a:lnTo>
                  <a:lnTo>
                    <a:pt x="466" y="6"/>
                  </a:lnTo>
                  <a:lnTo>
                    <a:pt x="496" y="9"/>
                  </a:lnTo>
                  <a:lnTo>
                    <a:pt x="528" y="15"/>
                  </a:lnTo>
                  <a:lnTo>
                    <a:pt x="558" y="20"/>
                  </a:lnTo>
                  <a:lnTo>
                    <a:pt x="589" y="27"/>
                  </a:lnTo>
                  <a:lnTo>
                    <a:pt x="619" y="34"/>
                  </a:lnTo>
                  <a:lnTo>
                    <a:pt x="654" y="45"/>
                  </a:lnTo>
                  <a:close/>
                </a:path>
              </a:pathLst>
            </a:custGeom>
            <a:solidFill>
              <a:srgbClr val="000088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74" name="Freeform 50"/>
            <p:cNvSpPr>
              <a:spLocks/>
            </p:cNvSpPr>
            <p:nvPr/>
          </p:nvSpPr>
          <p:spPr bwMode="auto">
            <a:xfrm>
              <a:off x="4119" y="1949"/>
              <a:ext cx="683" cy="91"/>
            </a:xfrm>
            <a:custGeom>
              <a:avLst/>
              <a:gdLst/>
              <a:ahLst/>
              <a:cxnLst>
                <a:cxn ang="0">
                  <a:pos x="663" y="52"/>
                </a:cxn>
                <a:cxn ang="0">
                  <a:pos x="683" y="77"/>
                </a:cxn>
                <a:cxn ang="0">
                  <a:pos x="629" y="57"/>
                </a:cxn>
                <a:cxn ang="0">
                  <a:pos x="600" y="50"/>
                </a:cxn>
                <a:cxn ang="0">
                  <a:pos x="572" y="41"/>
                </a:cxn>
                <a:cxn ang="0">
                  <a:pos x="542" y="36"/>
                </a:cxn>
                <a:cxn ang="0">
                  <a:pos x="513" y="31"/>
                </a:cxn>
                <a:cxn ang="0">
                  <a:pos x="483" y="25"/>
                </a:cxn>
                <a:cxn ang="0">
                  <a:pos x="453" y="22"/>
                </a:cxn>
                <a:cxn ang="0">
                  <a:pos x="423" y="20"/>
                </a:cxn>
                <a:cxn ang="0">
                  <a:pos x="393" y="18"/>
                </a:cxn>
                <a:cxn ang="0">
                  <a:pos x="363" y="18"/>
                </a:cxn>
                <a:cxn ang="0">
                  <a:pos x="363" y="18"/>
                </a:cxn>
                <a:cxn ang="0">
                  <a:pos x="333" y="18"/>
                </a:cxn>
                <a:cxn ang="0">
                  <a:pos x="303" y="20"/>
                </a:cxn>
                <a:cxn ang="0">
                  <a:pos x="273" y="22"/>
                </a:cxn>
                <a:cxn ang="0">
                  <a:pos x="243" y="25"/>
                </a:cxn>
                <a:cxn ang="0">
                  <a:pos x="213" y="31"/>
                </a:cxn>
                <a:cxn ang="0">
                  <a:pos x="184" y="36"/>
                </a:cxn>
                <a:cxn ang="0">
                  <a:pos x="154" y="41"/>
                </a:cxn>
                <a:cxn ang="0">
                  <a:pos x="126" y="50"/>
                </a:cxn>
                <a:cxn ang="0">
                  <a:pos x="97" y="57"/>
                </a:cxn>
                <a:cxn ang="0">
                  <a:pos x="68" y="68"/>
                </a:cxn>
                <a:cxn ang="0">
                  <a:pos x="40" y="79"/>
                </a:cxn>
                <a:cxn ang="0">
                  <a:pos x="13" y="89"/>
                </a:cxn>
                <a:cxn ang="0">
                  <a:pos x="10" y="91"/>
                </a:cxn>
                <a:cxn ang="0">
                  <a:pos x="4" y="84"/>
                </a:cxn>
                <a:cxn ang="0">
                  <a:pos x="0" y="77"/>
                </a:cxn>
                <a:cxn ang="0">
                  <a:pos x="5" y="75"/>
                </a:cxn>
                <a:cxn ang="0">
                  <a:pos x="34" y="63"/>
                </a:cxn>
                <a:cxn ang="0">
                  <a:pos x="63" y="52"/>
                </a:cxn>
                <a:cxn ang="0">
                  <a:pos x="91" y="43"/>
                </a:cxn>
                <a:cxn ang="0">
                  <a:pos x="120" y="34"/>
                </a:cxn>
                <a:cxn ang="0">
                  <a:pos x="150" y="27"/>
                </a:cxn>
                <a:cxn ang="0">
                  <a:pos x="180" y="20"/>
                </a:cxn>
                <a:cxn ang="0">
                  <a:pos x="210" y="15"/>
                </a:cxn>
                <a:cxn ang="0">
                  <a:pos x="240" y="9"/>
                </a:cxn>
                <a:cxn ang="0">
                  <a:pos x="271" y="6"/>
                </a:cxn>
                <a:cxn ang="0">
                  <a:pos x="301" y="4"/>
                </a:cxn>
                <a:cxn ang="0">
                  <a:pos x="333" y="2"/>
                </a:cxn>
                <a:cxn ang="0">
                  <a:pos x="363" y="0"/>
                </a:cxn>
                <a:cxn ang="0">
                  <a:pos x="363" y="0"/>
                </a:cxn>
                <a:cxn ang="0">
                  <a:pos x="393" y="2"/>
                </a:cxn>
                <a:cxn ang="0">
                  <a:pos x="424" y="4"/>
                </a:cxn>
                <a:cxn ang="0">
                  <a:pos x="454" y="6"/>
                </a:cxn>
                <a:cxn ang="0">
                  <a:pos x="486" y="9"/>
                </a:cxn>
                <a:cxn ang="0">
                  <a:pos x="516" y="15"/>
                </a:cxn>
                <a:cxn ang="0">
                  <a:pos x="546" y="20"/>
                </a:cxn>
                <a:cxn ang="0">
                  <a:pos x="576" y="27"/>
                </a:cxn>
                <a:cxn ang="0">
                  <a:pos x="605" y="34"/>
                </a:cxn>
                <a:cxn ang="0">
                  <a:pos x="635" y="43"/>
                </a:cxn>
                <a:cxn ang="0">
                  <a:pos x="663" y="52"/>
                </a:cxn>
              </a:cxnLst>
              <a:rect l="0" t="0" r="r" b="b"/>
              <a:pathLst>
                <a:path w="683" h="91">
                  <a:moveTo>
                    <a:pt x="663" y="52"/>
                  </a:moveTo>
                  <a:lnTo>
                    <a:pt x="683" y="77"/>
                  </a:lnTo>
                  <a:lnTo>
                    <a:pt x="629" y="57"/>
                  </a:lnTo>
                  <a:lnTo>
                    <a:pt x="600" y="50"/>
                  </a:lnTo>
                  <a:lnTo>
                    <a:pt x="572" y="41"/>
                  </a:lnTo>
                  <a:lnTo>
                    <a:pt x="542" y="36"/>
                  </a:lnTo>
                  <a:lnTo>
                    <a:pt x="513" y="31"/>
                  </a:lnTo>
                  <a:lnTo>
                    <a:pt x="483" y="25"/>
                  </a:lnTo>
                  <a:lnTo>
                    <a:pt x="453" y="22"/>
                  </a:lnTo>
                  <a:lnTo>
                    <a:pt x="423" y="20"/>
                  </a:lnTo>
                  <a:lnTo>
                    <a:pt x="393" y="18"/>
                  </a:lnTo>
                  <a:lnTo>
                    <a:pt x="363" y="18"/>
                  </a:lnTo>
                  <a:lnTo>
                    <a:pt x="363" y="18"/>
                  </a:lnTo>
                  <a:lnTo>
                    <a:pt x="333" y="18"/>
                  </a:lnTo>
                  <a:lnTo>
                    <a:pt x="303" y="20"/>
                  </a:lnTo>
                  <a:lnTo>
                    <a:pt x="273" y="22"/>
                  </a:lnTo>
                  <a:lnTo>
                    <a:pt x="243" y="25"/>
                  </a:lnTo>
                  <a:lnTo>
                    <a:pt x="213" y="31"/>
                  </a:lnTo>
                  <a:lnTo>
                    <a:pt x="184" y="36"/>
                  </a:lnTo>
                  <a:lnTo>
                    <a:pt x="154" y="41"/>
                  </a:lnTo>
                  <a:lnTo>
                    <a:pt x="126" y="50"/>
                  </a:lnTo>
                  <a:lnTo>
                    <a:pt x="97" y="57"/>
                  </a:lnTo>
                  <a:lnTo>
                    <a:pt x="68" y="68"/>
                  </a:lnTo>
                  <a:lnTo>
                    <a:pt x="40" y="79"/>
                  </a:lnTo>
                  <a:lnTo>
                    <a:pt x="13" y="89"/>
                  </a:lnTo>
                  <a:lnTo>
                    <a:pt x="10" y="91"/>
                  </a:lnTo>
                  <a:lnTo>
                    <a:pt x="4" y="84"/>
                  </a:lnTo>
                  <a:lnTo>
                    <a:pt x="0" y="77"/>
                  </a:lnTo>
                  <a:lnTo>
                    <a:pt x="5" y="75"/>
                  </a:lnTo>
                  <a:lnTo>
                    <a:pt x="34" y="63"/>
                  </a:lnTo>
                  <a:lnTo>
                    <a:pt x="63" y="52"/>
                  </a:lnTo>
                  <a:lnTo>
                    <a:pt x="91" y="43"/>
                  </a:lnTo>
                  <a:lnTo>
                    <a:pt x="120" y="34"/>
                  </a:lnTo>
                  <a:lnTo>
                    <a:pt x="150" y="27"/>
                  </a:lnTo>
                  <a:lnTo>
                    <a:pt x="180" y="20"/>
                  </a:lnTo>
                  <a:lnTo>
                    <a:pt x="210" y="15"/>
                  </a:lnTo>
                  <a:lnTo>
                    <a:pt x="240" y="9"/>
                  </a:lnTo>
                  <a:lnTo>
                    <a:pt x="271" y="6"/>
                  </a:lnTo>
                  <a:lnTo>
                    <a:pt x="301" y="4"/>
                  </a:lnTo>
                  <a:lnTo>
                    <a:pt x="333" y="2"/>
                  </a:lnTo>
                  <a:lnTo>
                    <a:pt x="363" y="0"/>
                  </a:lnTo>
                  <a:lnTo>
                    <a:pt x="363" y="0"/>
                  </a:lnTo>
                  <a:lnTo>
                    <a:pt x="393" y="2"/>
                  </a:lnTo>
                  <a:lnTo>
                    <a:pt x="424" y="4"/>
                  </a:lnTo>
                  <a:lnTo>
                    <a:pt x="454" y="6"/>
                  </a:lnTo>
                  <a:lnTo>
                    <a:pt x="486" y="9"/>
                  </a:lnTo>
                  <a:lnTo>
                    <a:pt x="516" y="15"/>
                  </a:lnTo>
                  <a:lnTo>
                    <a:pt x="546" y="20"/>
                  </a:lnTo>
                  <a:lnTo>
                    <a:pt x="576" y="27"/>
                  </a:lnTo>
                  <a:lnTo>
                    <a:pt x="605" y="34"/>
                  </a:lnTo>
                  <a:lnTo>
                    <a:pt x="635" y="43"/>
                  </a:lnTo>
                  <a:lnTo>
                    <a:pt x="663" y="52"/>
                  </a:lnTo>
                  <a:close/>
                </a:path>
              </a:pathLst>
            </a:custGeom>
            <a:solidFill>
              <a:srgbClr val="00008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75" name="Freeform 51"/>
            <p:cNvSpPr>
              <a:spLocks/>
            </p:cNvSpPr>
            <p:nvPr/>
          </p:nvSpPr>
          <p:spPr bwMode="auto">
            <a:xfrm>
              <a:off x="4129" y="1967"/>
              <a:ext cx="695" cy="85"/>
            </a:xfrm>
            <a:custGeom>
              <a:avLst/>
              <a:gdLst/>
              <a:ahLst/>
              <a:cxnLst>
                <a:cxn ang="0">
                  <a:pos x="673" y="59"/>
                </a:cxn>
                <a:cxn ang="0">
                  <a:pos x="695" y="85"/>
                </a:cxn>
                <a:cxn ang="0">
                  <a:pos x="642" y="64"/>
                </a:cxn>
                <a:cxn ang="0">
                  <a:pos x="615" y="55"/>
                </a:cxn>
                <a:cxn ang="0">
                  <a:pos x="586" y="46"/>
                </a:cxn>
                <a:cxn ang="0">
                  <a:pos x="557" y="39"/>
                </a:cxn>
                <a:cxn ang="0">
                  <a:pos x="529" y="34"/>
                </a:cxn>
                <a:cxn ang="0">
                  <a:pos x="500" y="29"/>
                </a:cxn>
                <a:cxn ang="0">
                  <a:pos x="470" y="23"/>
                </a:cxn>
                <a:cxn ang="0">
                  <a:pos x="442" y="20"/>
                </a:cxn>
                <a:cxn ang="0">
                  <a:pos x="412" y="18"/>
                </a:cxn>
                <a:cxn ang="0">
                  <a:pos x="383" y="16"/>
                </a:cxn>
                <a:cxn ang="0">
                  <a:pos x="353" y="16"/>
                </a:cxn>
                <a:cxn ang="0">
                  <a:pos x="353" y="16"/>
                </a:cxn>
                <a:cxn ang="0">
                  <a:pos x="323" y="16"/>
                </a:cxn>
                <a:cxn ang="0">
                  <a:pos x="294" y="18"/>
                </a:cxn>
                <a:cxn ang="0">
                  <a:pos x="264" y="20"/>
                </a:cxn>
                <a:cxn ang="0">
                  <a:pos x="236" y="23"/>
                </a:cxn>
                <a:cxn ang="0">
                  <a:pos x="206" y="29"/>
                </a:cxn>
                <a:cxn ang="0">
                  <a:pos x="177" y="34"/>
                </a:cxn>
                <a:cxn ang="0">
                  <a:pos x="149" y="39"/>
                </a:cxn>
                <a:cxn ang="0">
                  <a:pos x="120" y="46"/>
                </a:cxn>
                <a:cxn ang="0">
                  <a:pos x="91" y="55"/>
                </a:cxn>
                <a:cxn ang="0">
                  <a:pos x="64" y="64"/>
                </a:cxn>
                <a:cxn ang="0">
                  <a:pos x="37" y="75"/>
                </a:cxn>
                <a:cxn ang="0">
                  <a:pos x="8" y="85"/>
                </a:cxn>
                <a:cxn ang="0">
                  <a:pos x="8" y="85"/>
                </a:cxn>
                <a:cxn ang="0">
                  <a:pos x="7" y="84"/>
                </a:cxn>
                <a:cxn ang="0">
                  <a:pos x="0" y="75"/>
                </a:cxn>
                <a:cxn ang="0">
                  <a:pos x="0" y="73"/>
                </a:cxn>
                <a:cxn ang="0">
                  <a:pos x="3" y="71"/>
                </a:cxn>
                <a:cxn ang="0">
                  <a:pos x="30" y="61"/>
                </a:cxn>
                <a:cxn ang="0">
                  <a:pos x="58" y="50"/>
                </a:cxn>
                <a:cxn ang="0">
                  <a:pos x="87" y="39"/>
                </a:cxn>
                <a:cxn ang="0">
                  <a:pos x="116" y="32"/>
                </a:cxn>
                <a:cxn ang="0">
                  <a:pos x="144" y="23"/>
                </a:cxn>
                <a:cxn ang="0">
                  <a:pos x="174" y="18"/>
                </a:cxn>
                <a:cxn ang="0">
                  <a:pos x="203" y="13"/>
                </a:cxn>
                <a:cxn ang="0">
                  <a:pos x="233" y="7"/>
                </a:cxn>
                <a:cxn ang="0">
                  <a:pos x="263" y="4"/>
                </a:cxn>
                <a:cxn ang="0">
                  <a:pos x="293" y="2"/>
                </a:cxn>
                <a:cxn ang="0">
                  <a:pos x="323" y="0"/>
                </a:cxn>
                <a:cxn ang="0">
                  <a:pos x="353" y="0"/>
                </a:cxn>
                <a:cxn ang="0">
                  <a:pos x="353" y="0"/>
                </a:cxn>
                <a:cxn ang="0">
                  <a:pos x="383" y="0"/>
                </a:cxn>
                <a:cxn ang="0">
                  <a:pos x="413" y="2"/>
                </a:cxn>
                <a:cxn ang="0">
                  <a:pos x="443" y="4"/>
                </a:cxn>
                <a:cxn ang="0">
                  <a:pos x="473" y="7"/>
                </a:cxn>
                <a:cxn ang="0">
                  <a:pos x="503" y="13"/>
                </a:cxn>
                <a:cxn ang="0">
                  <a:pos x="532" y="18"/>
                </a:cxn>
                <a:cxn ang="0">
                  <a:pos x="562" y="23"/>
                </a:cxn>
                <a:cxn ang="0">
                  <a:pos x="590" y="32"/>
                </a:cxn>
                <a:cxn ang="0">
                  <a:pos x="619" y="39"/>
                </a:cxn>
                <a:cxn ang="0">
                  <a:pos x="673" y="59"/>
                </a:cxn>
              </a:cxnLst>
              <a:rect l="0" t="0" r="r" b="b"/>
              <a:pathLst>
                <a:path w="695" h="85">
                  <a:moveTo>
                    <a:pt x="673" y="59"/>
                  </a:moveTo>
                  <a:lnTo>
                    <a:pt x="695" y="85"/>
                  </a:lnTo>
                  <a:lnTo>
                    <a:pt x="642" y="64"/>
                  </a:lnTo>
                  <a:lnTo>
                    <a:pt x="615" y="55"/>
                  </a:lnTo>
                  <a:lnTo>
                    <a:pt x="586" y="46"/>
                  </a:lnTo>
                  <a:lnTo>
                    <a:pt x="557" y="39"/>
                  </a:lnTo>
                  <a:lnTo>
                    <a:pt x="529" y="34"/>
                  </a:lnTo>
                  <a:lnTo>
                    <a:pt x="500" y="29"/>
                  </a:lnTo>
                  <a:lnTo>
                    <a:pt x="470" y="23"/>
                  </a:lnTo>
                  <a:lnTo>
                    <a:pt x="442" y="20"/>
                  </a:lnTo>
                  <a:lnTo>
                    <a:pt x="412" y="18"/>
                  </a:lnTo>
                  <a:lnTo>
                    <a:pt x="383" y="16"/>
                  </a:lnTo>
                  <a:lnTo>
                    <a:pt x="353" y="16"/>
                  </a:lnTo>
                  <a:lnTo>
                    <a:pt x="353" y="16"/>
                  </a:lnTo>
                  <a:lnTo>
                    <a:pt x="323" y="16"/>
                  </a:lnTo>
                  <a:lnTo>
                    <a:pt x="294" y="18"/>
                  </a:lnTo>
                  <a:lnTo>
                    <a:pt x="264" y="20"/>
                  </a:lnTo>
                  <a:lnTo>
                    <a:pt x="236" y="23"/>
                  </a:lnTo>
                  <a:lnTo>
                    <a:pt x="206" y="29"/>
                  </a:lnTo>
                  <a:lnTo>
                    <a:pt x="177" y="34"/>
                  </a:lnTo>
                  <a:lnTo>
                    <a:pt x="149" y="39"/>
                  </a:lnTo>
                  <a:lnTo>
                    <a:pt x="120" y="46"/>
                  </a:lnTo>
                  <a:lnTo>
                    <a:pt x="91" y="55"/>
                  </a:lnTo>
                  <a:lnTo>
                    <a:pt x="64" y="64"/>
                  </a:lnTo>
                  <a:lnTo>
                    <a:pt x="37" y="75"/>
                  </a:lnTo>
                  <a:lnTo>
                    <a:pt x="8" y="85"/>
                  </a:lnTo>
                  <a:lnTo>
                    <a:pt x="8" y="85"/>
                  </a:lnTo>
                  <a:lnTo>
                    <a:pt x="7" y="84"/>
                  </a:lnTo>
                  <a:lnTo>
                    <a:pt x="0" y="75"/>
                  </a:lnTo>
                  <a:lnTo>
                    <a:pt x="0" y="73"/>
                  </a:lnTo>
                  <a:lnTo>
                    <a:pt x="3" y="71"/>
                  </a:lnTo>
                  <a:lnTo>
                    <a:pt x="30" y="61"/>
                  </a:lnTo>
                  <a:lnTo>
                    <a:pt x="58" y="50"/>
                  </a:lnTo>
                  <a:lnTo>
                    <a:pt x="87" y="39"/>
                  </a:lnTo>
                  <a:lnTo>
                    <a:pt x="116" y="32"/>
                  </a:lnTo>
                  <a:lnTo>
                    <a:pt x="144" y="23"/>
                  </a:lnTo>
                  <a:lnTo>
                    <a:pt x="174" y="18"/>
                  </a:lnTo>
                  <a:lnTo>
                    <a:pt x="203" y="13"/>
                  </a:lnTo>
                  <a:lnTo>
                    <a:pt x="233" y="7"/>
                  </a:lnTo>
                  <a:lnTo>
                    <a:pt x="263" y="4"/>
                  </a:lnTo>
                  <a:lnTo>
                    <a:pt x="293" y="2"/>
                  </a:lnTo>
                  <a:lnTo>
                    <a:pt x="323" y="0"/>
                  </a:lnTo>
                  <a:lnTo>
                    <a:pt x="353" y="0"/>
                  </a:lnTo>
                  <a:lnTo>
                    <a:pt x="353" y="0"/>
                  </a:lnTo>
                  <a:lnTo>
                    <a:pt x="383" y="0"/>
                  </a:lnTo>
                  <a:lnTo>
                    <a:pt x="413" y="2"/>
                  </a:lnTo>
                  <a:lnTo>
                    <a:pt x="443" y="4"/>
                  </a:lnTo>
                  <a:lnTo>
                    <a:pt x="473" y="7"/>
                  </a:lnTo>
                  <a:lnTo>
                    <a:pt x="503" y="13"/>
                  </a:lnTo>
                  <a:lnTo>
                    <a:pt x="532" y="18"/>
                  </a:lnTo>
                  <a:lnTo>
                    <a:pt x="562" y="23"/>
                  </a:lnTo>
                  <a:lnTo>
                    <a:pt x="590" y="32"/>
                  </a:lnTo>
                  <a:lnTo>
                    <a:pt x="619" y="39"/>
                  </a:lnTo>
                  <a:lnTo>
                    <a:pt x="673" y="59"/>
                  </a:lnTo>
                  <a:close/>
                </a:path>
              </a:pathLst>
            </a:custGeom>
            <a:solidFill>
              <a:srgbClr val="00008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76" name="Freeform 52"/>
            <p:cNvSpPr>
              <a:spLocks/>
            </p:cNvSpPr>
            <p:nvPr/>
          </p:nvSpPr>
          <p:spPr bwMode="auto">
            <a:xfrm>
              <a:off x="4137" y="1983"/>
              <a:ext cx="710" cy="98"/>
            </a:xfrm>
            <a:custGeom>
              <a:avLst/>
              <a:gdLst/>
              <a:ahLst/>
              <a:cxnLst>
                <a:cxn ang="0">
                  <a:pos x="687" y="69"/>
                </a:cxn>
                <a:cxn ang="0">
                  <a:pos x="710" y="98"/>
                </a:cxn>
                <a:cxn ang="0">
                  <a:pos x="682" y="85"/>
                </a:cxn>
                <a:cxn ang="0">
                  <a:pos x="655" y="73"/>
                </a:cxn>
                <a:cxn ang="0">
                  <a:pos x="628" y="64"/>
                </a:cxn>
                <a:cxn ang="0">
                  <a:pos x="601" y="55"/>
                </a:cxn>
                <a:cxn ang="0">
                  <a:pos x="574" y="46"/>
                </a:cxn>
                <a:cxn ang="0">
                  <a:pos x="545" y="39"/>
                </a:cxn>
                <a:cxn ang="0">
                  <a:pos x="517" y="34"/>
                </a:cxn>
                <a:cxn ang="0">
                  <a:pos x="489" y="29"/>
                </a:cxn>
                <a:cxn ang="0">
                  <a:pos x="461" y="23"/>
                </a:cxn>
                <a:cxn ang="0">
                  <a:pos x="432" y="20"/>
                </a:cxn>
                <a:cxn ang="0">
                  <a:pos x="402" y="18"/>
                </a:cxn>
                <a:cxn ang="0">
                  <a:pos x="374" y="16"/>
                </a:cxn>
                <a:cxn ang="0">
                  <a:pos x="345" y="16"/>
                </a:cxn>
                <a:cxn ang="0">
                  <a:pos x="345" y="16"/>
                </a:cxn>
                <a:cxn ang="0">
                  <a:pos x="316" y="16"/>
                </a:cxn>
                <a:cxn ang="0">
                  <a:pos x="288" y="18"/>
                </a:cxn>
                <a:cxn ang="0">
                  <a:pos x="258" y="20"/>
                </a:cxn>
                <a:cxn ang="0">
                  <a:pos x="229" y="23"/>
                </a:cxn>
                <a:cxn ang="0">
                  <a:pos x="201" y="29"/>
                </a:cxn>
                <a:cxn ang="0">
                  <a:pos x="173" y="34"/>
                </a:cxn>
                <a:cxn ang="0">
                  <a:pos x="145" y="39"/>
                </a:cxn>
                <a:cxn ang="0">
                  <a:pos x="116" y="46"/>
                </a:cxn>
                <a:cxn ang="0">
                  <a:pos x="89" y="55"/>
                </a:cxn>
                <a:cxn ang="0">
                  <a:pos x="62" y="64"/>
                </a:cxn>
                <a:cxn ang="0">
                  <a:pos x="35" y="73"/>
                </a:cxn>
                <a:cxn ang="0">
                  <a:pos x="10" y="84"/>
                </a:cxn>
                <a:cxn ang="0">
                  <a:pos x="5" y="75"/>
                </a:cxn>
                <a:cxn ang="0">
                  <a:pos x="0" y="69"/>
                </a:cxn>
                <a:cxn ang="0">
                  <a:pos x="0" y="69"/>
                </a:cxn>
                <a:cxn ang="0">
                  <a:pos x="29" y="59"/>
                </a:cxn>
                <a:cxn ang="0">
                  <a:pos x="56" y="48"/>
                </a:cxn>
                <a:cxn ang="0">
                  <a:pos x="83" y="39"/>
                </a:cxn>
                <a:cxn ang="0">
                  <a:pos x="112" y="30"/>
                </a:cxn>
                <a:cxn ang="0">
                  <a:pos x="141" y="23"/>
                </a:cxn>
                <a:cxn ang="0">
                  <a:pos x="169" y="18"/>
                </a:cxn>
                <a:cxn ang="0">
                  <a:pos x="198" y="13"/>
                </a:cxn>
                <a:cxn ang="0">
                  <a:pos x="228" y="7"/>
                </a:cxn>
                <a:cxn ang="0">
                  <a:pos x="256" y="4"/>
                </a:cxn>
                <a:cxn ang="0">
                  <a:pos x="286" y="2"/>
                </a:cxn>
                <a:cxn ang="0">
                  <a:pos x="315" y="0"/>
                </a:cxn>
                <a:cxn ang="0">
                  <a:pos x="345" y="0"/>
                </a:cxn>
                <a:cxn ang="0">
                  <a:pos x="345" y="0"/>
                </a:cxn>
                <a:cxn ang="0">
                  <a:pos x="375" y="0"/>
                </a:cxn>
                <a:cxn ang="0">
                  <a:pos x="404" y="2"/>
                </a:cxn>
                <a:cxn ang="0">
                  <a:pos x="434" y="4"/>
                </a:cxn>
                <a:cxn ang="0">
                  <a:pos x="462" y="7"/>
                </a:cxn>
                <a:cxn ang="0">
                  <a:pos x="492" y="13"/>
                </a:cxn>
                <a:cxn ang="0">
                  <a:pos x="521" y="18"/>
                </a:cxn>
                <a:cxn ang="0">
                  <a:pos x="549" y="23"/>
                </a:cxn>
                <a:cxn ang="0">
                  <a:pos x="578" y="30"/>
                </a:cxn>
                <a:cxn ang="0">
                  <a:pos x="607" y="39"/>
                </a:cxn>
                <a:cxn ang="0">
                  <a:pos x="634" y="48"/>
                </a:cxn>
                <a:cxn ang="0">
                  <a:pos x="687" y="69"/>
                </a:cxn>
              </a:cxnLst>
              <a:rect l="0" t="0" r="r" b="b"/>
              <a:pathLst>
                <a:path w="710" h="98">
                  <a:moveTo>
                    <a:pt x="687" y="69"/>
                  </a:moveTo>
                  <a:lnTo>
                    <a:pt x="710" y="98"/>
                  </a:lnTo>
                  <a:lnTo>
                    <a:pt x="682" y="85"/>
                  </a:lnTo>
                  <a:lnTo>
                    <a:pt x="655" y="73"/>
                  </a:lnTo>
                  <a:lnTo>
                    <a:pt x="628" y="64"/>
                  </a:lnTo>
                  <a:lnTo>
                    <a:pt x="601" y="55"/>
                  </a:lnTo>
                  <a:lnTo>
                    <a:pt x="574" y="46"/>
                  </a:lnTo>
                  <a:lnTo>
                    <a:pt x="545" y="39"/>
                  </a:lnTo>
                  <a:lnTo>
                    <a:pt x="517" y="34"/>
                  </a:lnTo>
                  <a:lnTo>
                    <a:pt x="489" y="29"/>
                  </a:lnTo>
                  <a:lnTo>
                    <a:pt x="461" y="23"/>
                  </a:lnTo>
                  <a:lnTo>
                    <a:pt x="432" y="20"/>
                  </a:lnTo>
                  <a:lnTo>
                    <a:pt x="402" y="18"/>
                  </a:lnTo>
                  <a:lnTo>
                    <a:pt x="374" y="16"/>
                  </a:lnTo>
                  <a:lnTo>
                    <a:pt x="345" y="16"/>
                  </a:lnTo>
                  <a:lnTo>
                    <a:pt x="345" y="16"/>
                  </a:lnTo>
                  <a:lnTo>
                    <a:pt x="316" y="16"/>
                  </a:lnTo>
                  <a:lnTo>
                    <a:pt x="288" y="18"/>
                  </a:lnTo>
                  <a:lnTo>
                    <a:pt x="258" y="20"/>
                  </a:lnTo>
                  <a:lnTo>
                    <a:pt x="229" y="23"/>
                  </a:lnTo>
                  <a:lnTo>
                    <a:pt x="201" y="29"/>
                  </a:lnTo>
                  <a:lnTo>
                    <a:pt x="173" y="34"/>
                  </a:lnTo>
                  <a:lnTo>
                    <a:pt x="145" y="39"/>
                  </a:lnTo>
                  <a:lnTo>
                    <a:pt x="116" y="46"/>
                  </a:lnTo>
                  <a:lnTo>
                    <a:pt x="89" y="55"/>
                  </a:lnTo>
                  <a:lnTo>
                    <a:pt x="62" y="64"/>
                  </a:lnTo>
                  <a:lnTo>
                    <a:pt x="35" y="73"/>
                  </a:lnTo>
                  <a:lnTo>
                    <a:pt x="10" y="84"/>
                  </a:lnTo>
                  <a:lnTo>
                    <a:pt x="5" y="75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29" y="59"/>
                  </a:lnTo>
                  <a:lnTo>
                    <a:pt x="56" y="48"/>
                  </a:lnTo>
                  <a:lnTo>
                    <a:pt x="83" y="39"/>
                  </a:lnTo>
                  <a:lnTo>
                    <a:pt x="112" y="30"/>
                  </a:lnTo>
                  <a:lnTo>
                    <a:pt x="141" y="23"/>
                  </a:lnTo>
                  <a:lnTo>
                    <a:pt x="169" y="18"/>
                  </a:lnTo>
                  <a:lnTo>
                    <a:pt x="198" y="13"/>
                  </a:lnTo>
                  <a:lnTo>
                    <a:pt x="228" y="7"/>
                  </a:lnTo>
                  <a:lnTo>
                    <a:pt x="256" y="4"/>
                  </a:lnTo>
                  <a:lnTo>
                    <a:pt x="286" y="2"/>
                  </a:lnTo>
                  <a:lnTo>
                    <a:pt x="315" y="0"/>
                  </a:lnTo>
                  <a:lnTo>
                    <a:pt x="345" y="0"/>
                  </a:lnTo>
                  <a:lnTo>
                    <a:pt x="345" y="0"/>
                  </a:lnTo>
                  <a:lnTo>
                    <a:pt x="375" y="0"/>
                  </a:lnTo>
                  <a:lnTo>
                    <a:pt x="404" y="2"/>
                  </a:lnTo>
                  <a:lnTo>
                    <a:pt x="434" y="4"/>
                  </a:lnTo>
                  <a:lnTo>
                    <a:pt x="462" y="7"/>
                  </a:lnTo>
                  <a:lnTo>
                    <a:pt x="492" y="13"/>
                  </a:lnTo>
                  <a:lnTo>
                    <a:pt x="521" y="18"/>
                  </a:lnTo>
                  <a:lnTo>
                    <a:pt x="549" y="23"/>
                  </a:lnTo>
                  <a:lnTo>
                    <a:pt x="578" y="30"/>
                  </a:lnTo>
                  <a:lnTo>
                    <a:pt x="607" y="39"/>
                  </a:lnTo>
                  <a:lnTo>
                    <a:pt x="634" y="48"/>
                  </a:lnTo>
                  <a:lnTo>
                    <a:pt x="687" y="69"/>
                  </a:lnTo>
                  <a:close/>
                </a:path>
              </a:pathLst>
            </a:custGeom>
            <a:solidFill>
              <a:srgbClr val="0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77" name="Freeform 53"/>
            <p:cNvSpPr>
              <a:spLocks/>
            </p:cNvSpPr>
            <p:nvPr/>
          </p:nvSpPr>
          <p:spPr bwMode="auto">
            <a:xfrm>
              <a:off x="4147" y="1999"/>
              <a:ext cx="724" cy="112"/>
            </a:xfrm>
            <a:custGeom>
              <a:avLst/>
              <a:gdLst/>
              <a:ahLst/>
              <a:cxnLst>
                <a:cxn ang="0">
                  <a:pos x="700" y="82"/>
                </a:cxn>
                <a:cxn ang="0">
                  <a:pos x="724" y="112"/>
                </a:cxn>
                <a:cxn ang="0">
                  <a:pos x="691" y="94"/>
                </a:cxn>
                <a:cxn ang="0">
                  <a:pos x="665" y="84"/>
                </a:cxn>
                <a:cxn ang="0">
                  <a:pos x="640" y="73"/>
                </a:cxn>
                <a:cxn ang="0">
                  <a:pos x="612" y="62"/>
                </a:cxn>
                <a:cxn ang="0">
                  <a:pos x="585" y="53"/>
                </a:cxn>
                <a:cxn ang="0">
                  <a:pos x="558" y="46"/>
                </a:cxn>
                <a:cxn ang="0">
                  <a:pos x="531" y="39"/>
                </a:cxn>
                <a:cxn ang="0">
                  <a:pos x="504" y="34"/>
                </a:cxn>
                <a:cxn ang="0">
                  <a:pos x="477" y="29"/>
                </a:cxn>
                <a:cxn ang="0">
                  <a:pos x="448" y="23"/>
                </a:cxn>
                <a:cxn ang="0">
                  <a:pos x="419" y="20"/>
                </a:cxn>
                <a:cxn ang="0">
                  <a:pos x="392" y="18"/>
                </a:cxn>
                <a:cxn ang="0">
                  <a:pos x="364" y="16"/>
                </a:cxn>
                <a:cxn ang="0">
                  <a:pos x="335" y="16"/>
                </a:cxn>
                <a:cxn ang="0">
                  <a:pos x="335" y="16"/>
                </a:cxn>
                <a:cxn ang="0">
                  <a:pos x="306" y="16"/>
                </a:cxn>
                <a:cxn ang="0">
                  <a:pos x="278" y="18"/>
                </a:cxn>
                <a:cxn ang="0">
                  <a:pos x="251" y="20"/>
                </a:cxn>
                <a:cxn ang="0">
                  <a:pos x="222" y="23"/>
                </a:cxn>
                <a:cxn ang="0">
                  <a:pos x="193" y="29"/>
                </a:cxn>
                <a:cxn ang="0">
                  <a:pos x="166" y="34"/>
                </a:cxn>
                <a:cxn ang="0">
                  <a:pos x="139" y="39"/>
                </a:cxn>
                <a:cxn ang="0">
                  <a:pos x="112" y="46"/>
                </a:cxn>
                <a:cxn ang="0">
                  <a:pos x="85" y="53"/>
                </a:cxn>
                <a:cxn ang="0">
                  <a:pos x="58" y="62"/>
                </a:cxn>
                <a:cxn ang="0">
                  <a:pos x="30" y="73"/>
                </a:cxn>
                <a:cxn ang="0">
                  <a:pos x="10" y="80"/>
                </a:cxn>
                <a:cxn ang="0">
                  <a:pos x="8" y="76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25" y="57"/>
                </a:cxn>
                <a:cxn ang="0">
                  <a:pos x="52" y="48"/>
                </a:cxn>
                <a:cxn ang="0">
                  <a:pos x="79" y="39"/>
                </a:cxn>
                <a:cxn ang="0">
                  <a:pos x="106" y="30"/>
                </a:cxn>
                <a:cxn ang="0">
                  <a:pos x="135" y="23"/>
                </a:cxn>
                <a:cxn ang="0">
                  <a:pos x="163" y="18"/>
                </a:cxn>
                <a:cxn ang="0">
                  <a:pos x="191" y="13"/>
                </a:cxn>
                <a:cxn ang="0">
                  <a:pos x="219" y="7"/>
                </a:cxn>
                <a:cxn ang="0">
                  <a:pos x="248" y="4"/>
                </a:cxn>
                <a:cxn ang="0">
                  <a:pos x="278" y="2"/>
                </a:cxn>
                <a:cxn ang="0">
                  <a:pos x="306" y="0"/>
                </a:cxn>
                <a:cxn ang="0">
                  <a:pos x="335" y="0"/>
                </a:cxn>
                <a:cxn ang="0">
                  <a:pos x="335" y="0"/>
                </a:cxn>
                <a:cxn ang="0">
                  <a:pos x="364" y="0"/>
                </a:cxn>
                <a:cxn ang="0">
                  <a:pos x="392" y="2"/>
                </a:cxn>
                <a:cxn ang="0">
                  <a:pos x="422" y="4"/>
                </a:cxn>
                <a:cxn ang="0">
                  <a:pos x="451" y="7"/>
                </a:cxn>
                <a:cxn ang="0">
                  <a:pos x="479" y="13"/>
                </a:cxn>
                <a:cxn ang="0">
                  <a:pos x="507" y="18"/>
                </a:cxn>
                <a:cxn ang="0">
                  <a:pos x="535" y="23"/>
                </a:cxn>
                <a:cxn ang="0">
                  <a:pos x="564" y="30"/>
                </a:cxn>
                <a:cxn ang="0">
                  <a:pos x="591" y="39"/>
                </a:cxn>
                <a:cxn ang="0">
                  <a:pos x="618" y="48"/>
                </a:cxn>
                <a:cxn ang="0">
                  <a:pos x="645" y="57"/>
                </a:cxn>
                <a:cxn ang="0">
                  <a:pos x="672" y="69"/>
                </a:cxn>
                <a:cxn ang="0">
                  <a:pos x="700" y="82"/>
                </a:cxn>
              </a:cxnLst>
              <a:rect l="0" t="0" r="r" b="b"/>
              <a:pathLst>
                <a:path w="724" h="112">
                  <a:moveTo>
                    <a:pt x="700" y="82"/>
                  </a:moveTo>
                  <a:lnTo>
                    <a:pt x="724" y="112"/>
                  </a:lnTo>
                  <a:lnTo>
                    <a:pt x="691" y="94"/>
                  </a:lnTo>
                  <a:lnTo>
                    <a:pt x="665" y="84"/>
                  </a:lnTo>
                  <a:lnTo>
                    <a:pt x="640" y="73"/>
                  </a:lnTo>
                  <a:lnTo>
                    <a:pt x="612" y="62"/>
                  </a:lnTo>
                  <a:lnTo>
                    <a:pt x="585" y="53"/>
                  </a:lnTo>
                  <a:lnTo>
                    <a:pt x="558" y="46"/>
                  </a:lnTo>
                  <a:lnTo>
                    <a:pt x="531" y="39"/>
                  </a:lnTo>
                  <a:lnTo>
                    <a:pt x="504" y="34"/>
                  </a:lnTo>
                  <a:lnTo>
                    <a:pt x="477" y="29"/>
                  </a:lnTo>
                  <a:lnTo>
                    <a:pt x="448" y="23"/>
                  </a:lnTo>
                  <a:lnTo>
                    <a:pt x="419" y="20"/>
                  </a:lnTo>
                  <a:lnTo>
                    <a:pt x="392" y="18"/>
                  </a:lnTo>
                  <a:lnTo>
                    <a:pt x="364" y="16"/>
                  </a:lnTo>
                  <a:lnTo>
                    <a:pt x="335" y="16"/>
                  </a:lnTo>
                  <a:lnTo>
                    <a:pt x="335" y="16"/>
                  </a:lnTo>
                  <a:lnTo>
                    <a:pt x="306" y="16"/>
                  </a:lnTo>
                  <a:lnTo>
                    <a:pt x="278" y="18"/>
                  </a:lnTo>
                  <a:lnTo>
                    <a:pt x="251" y="20"/>
                  </a:lnTo>
                  <a:lnTo>
                    <a:pt x="222" y="23"/>
                  </a:lnTo>
                  <a:lnTo>
                    <a:pt x="193" y="29"/>
                  </a:lnTo>
                  <a:lnTo>
                    <a:pt x="166" y="34"/>
                  </a:lnTo>
                  <a:lnTo>
                    <a:pt x="139" y="39"/>
                  </a:lnTo>
                  <a:lnTo>
                    <a:pt x="112" y="46"/>
                  </a:lnTo>
                  <a:lnTo>
                    <a:pt x="85" y="53"/>
                  </a:lnTo>
                  <a:lnTo>
                    <a:pt x="58" y="62"/>
                  </a:lnTo>
                  <a:lnTo>
                    <a:pt x="30" y="73"/>
                  </a:lnTo>
                  <a:lnTo>
                    <a:pt x="10" y="80"/>
                  </a:lnTo>
                  <a:lnTo>
                    <a:pt x="8" y="76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5" y="57"/>
                  </a:lnTo>
                  <a:lnTo>
                    <a:pt x="52" y="48"/>
                  </a:lnTo>
                  <a:lnTo>
                    <a:pt x="79" y="39"/>
                  </a:lnTo>
                  <a:lnTo>
                    <a:pt x="106" y="30"/>
                  </a:lnTo>
                  <a:lnTo>
                    <a:pt x="135" y="23"/>
                  </a:lnTo>
                  <a:lnTo>
                    <a:pt x="163" y="18"/>
                  </a:lnTo>
                  <a:lnTo>
                    <a:pt x="191" y="13"/>
                  </a:lnTo>
                  <a:lnTo>
                    <a:pt x="219" y="7"/>
                  </a:lnTo>
                  <a:lnTo>
                    <a:pt x="248" y="4"/>
                  </a:lnTo>
                  <a:lnTo>
                    <a:pt x="278" y="2"/>
                  </a:lnTo>
                  <a:lnTo>
                    <a:pt x="306" y="0"/>
                  </a:lnTo>
                  <a:lnTo>
                    <a:pt x="335" y="0"/>
                  </a:lnTo>
                  <a:lnTo>
                    <a:pt x="335" y="0"/>
                  </a:lnTo>
                  <a:lnTo>
                    <a:pt x="364" y="0"/>
                  </a:lnTo>
                  <a:lnTo>
                    <a:pt x="392" y="2"/>
                  </a:lnTo>
                  <a:lnTo>
                    <a:pt x="422" y="4"/>
                  </a:lnTo>
                  <a:lnTo>
                    <a:pt x="451" y="7"/>
                  </a:lnTo>
                  <a:lnTo>
                    <a:pt x="479" y="13"/>
                  </a:lnTo>
                  <a:lnTo>
                    <a:pt x="507" y="18"/>
                  </a:lnTo>
                  <a:lnTo>
                    <a:pt x="535" y="23"/>
                  </a:lnTo>
                  <a:lnTo>
                    <a:pt x="564" y="30"/>
                  </a:lnTo>
                  <a:lnTo>
                    <a:pt x="591" y="39"/>
                  </a:lnTo>
                  <a:lnTo>
                    <a:pt x="618" y="48"/>
                  </a:lnTo>
                  <a:lnTo>
                    <a:pt x="645" y="57"/>
                  </a:lnTo>
                  <a:lnTo>
                    <a:pt x="672" y="69"/>
                  </a:lnTo>
                  <a:lnTo>
                    <a:pt x="700" y="82"/>
                  </a:lnTo>
                  <a:close/>
                </a:path>
              </a:pathLst>
            </a:custGeom>
            <a:solidFill>
              <a:srgbClr val="00007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78" name="Freeform 54"/>
            <p:cNvSpPr>
              <a:spLocks/>
            </p:cNvSpPr>
            <p:nvPr/>
          </p:nvSpPr>
          <p:spPr bwMode="auto">
            <a:xfrm>
              <a:off x="4157" y="2015"/>
              <a:ext cx="741" cy="130"/>
            </a:xfrm>
            <a:custGeom>
              <a:avLst/>
              <a:gdLst/>
              <a:ahLst/>
              <a:cxnLst>
                <a:cxn ang="0">
                  <a:pos x="714" y="96"/>
                </a:cxn>
                <a:cxn ang="0">
                  <a:pos x="741" y="130"/>
                </a:cxn>
                <a:cxn ang="0">
                  <a:pos x="698" y="105"/>
                </a:cxn>
                <a:cxn ang="0">
                  <a:pos x="674" y="94"/>
                </a:cxn>
                <a:cxn ang="0">
                  <a:pos x="648" y="82"/>
                </a:cxn>
                <a:cxn ang="0">
                  <a:pos x="622" y="71"/>
                </a:cxn>
                <a:cxn ang="0">
                  <a:pos x="597" y="62"/>
                </a:cxn>
                <a:cxn ang="0">
                  <a:pos x="571" y="53"/>
                </a:cxn>
                <a:cxn ang="0">
                  <a:pos x="544" y="46"/>
                </a:cxn>
                <a:cxn ang="0">
                  <a:pos x="517" y="39"/>
                </a:cxn>
                <a:cxn ang="0">
                  <a:pos x="491" y="34"/>
                </a:cxn>
                <a:cxn ang="0">
                  <a:pos x="464" y="29"/>
                </a:cxn>
                <a:cxn ang="0">
                  <a:pos x="435" y="23"/>
                </a:cxn>
                <a:cxn ang="0">
                  <a:pos x="408" y="20"/>
                </a:cxn>
                <a:cxn ang="0">
                  <a:pos x="381" y="18"/>
                </a:cxn>
                <a:cxn ang="0">
                  <a:pos x="352" y="16"/>
                </a:cxn>
                <a:cxn ang="0">
                  <a:pos x="325" y="16"/>
                </a:cxn>
                <a:cxn ang="0">
                  <a:pos x="325" y="16"/>
                </a:cxn>
                <a:cxn ang="0">
                  <a:pos x="298" y="16"/>
                </a:cxn>
                <a:cxn ang="0">
                  <a:pos x="269" y="18"/>
                </a:cxn>
                <a:cxn ang="0">
                  <a:pos x="242" y="20"/>
                </a:cxn>
                <a:cxn ang="0">
                  <a:pos x="215" y="23"/>
                </a:cxn>
                <a:cxn ang="0">
                  <a:pos x="186" y="29"/>
                </a:cxn>
                <a:cxn ang="0">
                  <a:pos x="159" y="34"/>
                </a:cxn>
                <a:cxn ang="0">
                  <a:pos x="133" y="39"/>
                </a:cxn>
                <a:cxn ang="0">
                  <a:pos x="106" y="46"/>
                </a:cxn>
                <a:cxn ang="0">
                  <a:pos x="79" y="53"/>
                </a:cxn>
                <a:cxn ang="0">
                  <a:pos x="53" y="62"/>
                </a:cxn>
                <a:cxn ang="0">
                  <a:pos x="28" y="71"/>
                </a:cxn>
                <a:cxn ang="0">
                  <a:pos x="12" y="78"/>
                </a:cxn>
                <a:cxn ang="0">
                  <a:pos x="10" y="76"/>
                </a:cxn>
                <a:cxn ang="0">
                  <a:pos x="5" y="68"/>
                </a:cxn>
                <a:cxn ang="0">
                  <a:pos x="0" y="64"/>
                </a:cxn>
                <a:cxn ang="0">
                  <a:pos x="20" y="57"/>
                </a:cxn>
                <a:cxn ang="0">
                  <a:pos x="48" y="46"/>
                </a:cxn>
                <a:cxn ang="0">
                  <a:pos x="75" y="37"/>
                </a:cxn>
                <a:cxn ang="0">
                  <a:pos x="102" y="30"/>
                </a:cxn>
                <a:cxn ang="0">
                  <a:pos x="129" y="23"/>
                </a:cxn>
                <a:cxn ang="0">
                  <a:pos x="156" y="18"/>
                </a:cxn>
                <a:cxn ang="0">
                  <a:pos x="183" y="13"/>
                </a:cxn>
                <a:cxn ang="0">
                  <a:pos x="212" y="7"/>
                </a:cxn>
                <a:cxn ang="0">
                  <a:pos x="241" y="4"/>
                </a:cxn>
                <a:cxn ang="0">
                  <a:pos x="268" y="2"/>
                </a:cxn>
                <a:cxn ang="0">
                  <a:pos x="296" y="0"/>
                </a:cxn>
                <a:cxn ang="0">
                  <a:pos x="325" y="0"/>
                </a:cxn>
                <a:cxn ang="0">
                  <a:pos x="325" y="0"/>
                </a:cxn>
                <a:cxn ang="0">
                  <a:pos x="354" y="0"/>
                </a:cxn>
                <a:cxn ang="0">
                  <a:pos x="382" y="2"/>
                </a:cxn>
                <a:cxn ang="0">
                  <a:pos x="409" y="4"/>
                </a:cxn>
                <a:cxn ang="0">
                  <a:pos x="438" y="7"/>
                </a:cxn>
                <a:cxn ang="0">
                  <a:pos x="467" y="13"/>
                </a:cxn>
                <a:cxn ang="0">
                  <a:pos x="494" y="18"/>
                </a:cxn>
                <a:cxn ang="0">
                  <a:pos x="521" y="23"/>
                </a:cxn>
                <a:cxn ang="0">
                  <a:pos x="548" y="30"/>
                </a:cxn>
                <a:cxn ang="0">
                  <a:pos x="575" y="37"/>
                </a:cxn>
                <a:cxn ang="0">
                  <a:pos x="602" y="46"/>
                </a:cxn>
                <a:cxn ang="0">
                  <a:pos x="630" y="57"/>
                </a:cxn>
                <a:cxn ang="0">
                  <a:pos x="655" y="68"/>
                </a:cxn>
                <a:cxn ang="0">
                  <a:pos x="681" y="78"/>
                </a:cxn>
                <a:cxn ang="0">
                  <a:pos x="714" y="96"/>
                </a:cxn>
              </a:cxnLst>
              <a:rect l="0" t="0" r="r" b="b"/>
              <a:pathLst>
                <a:path w="741" h="130">
                  <a:moveTo>
                    <a:pt x="714" y="96"/>
                  </a:moveTo>
                  <a:lnTo>
                    <a:pt x="741" y="130"/>
                  </a:lnTo>
                  <a:lnTo>
                    <a:pt x="698" y="105"/>
                  </a:lnTo>
                  <a:lnTo>
                    <a:pt x="674" y="94"/>
                  </a:lnTo>
                  <a:lnTo>
                    <a:pt x="648" y="82"/>
                  </a:lnTo>
                  <a:lnTo>
                    <a:pt x="622" y="71"/>
                  </a:lnTo>
                  <a:lnTo>
                    <a:pt x="597" y="62"/>
                  </a:lnTo>
                  <a:lnTo>
                    <a:pt x="571" y="53"/>
                  </a:lnTo>
                  <a:lnTo>
                    <a:pt x="544" y="46"/>
                  </a:lnTo>
                  <a:lnTo>
                    <a:pt x="517" y="39"/>
                  </a:lnTo>
                  <a:lnTo>
                    <a:pt x="491" y="34"/>
                  </a:lnTo>
                  <a:lnTo>
                    <a:pt x="464" y="29"/>
                  </a:lnTo>
                  <a:lnTo>
                    <a:pt x="435" y="23"/>
                  </a:lnTo>
                  <a:lnTo>
                    <a:pt x="408" y="20"/>
                  </a:lnTo>
                  <a:lnTo>
                    <a:pt x="381" y="18"/>
                  </a:lnTo>
                  <a:lnTo>
                    <a:pt x="352" y="16"/>
                  </a:lnTo>
                  <a:lnTo>
                    <a:pt x="325" y="16"/>
                  </a:lnTo>
                  <a:lnTo>
                    <a:pt x="325" y="16"/>
                  </a:lnTo>
                  <a:lnTo>
                    <a:pt x="298" y="16"/>
                  </a:lnTo>
                  <a:lnTo>
                    <a:pt x="269" y="18"/>
                  </a:lnTo>
                  <a:lnTo>
                    <a:pt x="242" y="20"/>
                  </a:lnTo>
                  <a:lnTo>
                    <a:pt x="215" y="23"/>
                  </a:lnTo>
                  <a:lnTo>
                    <a:pt x="186" y="29"/>
                  </a:lnTo>
                  <a:lnTo>
                    <a:pt x="159" y="34"/>
                  </a:lnTo>
                  <a:lnTo>
                    <a:pt x="133" y="39"/>
                  </a:lnTo>
                  <a:lnTo>
                    <a:pt x="106" y="46"/>
                  </a:lnTo>
                  <a:lnTo>
                    <a:pt x="79" y="53"/>
                  </a:lnTo>
                  <a:lnTo>
                    <a:pt x="53" y="62"/>
                  </a:lnTo>
                  <a:lnTo>
                    <a:pt x="28" y="71"/>
                  </a:lnTo>
                  <a:lnTo>
                    <a:pt x="12" y="78"/>
                  </a:lnTo>
                  <a:lnTo>
                    <a:pt x="10" y="76"/>
                  </a:lnTo>
                  <a:lnTo>
                    <a:pt x="5" y="68"/>
                  </a:lnTo>
                  <a:lnTo>
                    <a:pt x="0" y="64"/>
                  </a:lnTo>
                  <a:lnTo>
                    <a:pt x="20" y="57"/>
                  </a:lnTo>
                  <a:lnTo>
                    <a:pt x="48" y="46"/>
                  </a:lnTo>
                  <a:lnTo>
                    <a:pt x="75" y="37"/>
                  </a:lnTo>
                  <a:lnTo>
                    <a:pt x="102" y="30"/>
                  </a:lnTo>
                  <a:lnTo>
                    <a:pt x="129" y="23"/>
                  </a:lnTo>
                  <a:lnTo>
                    <a:pt x="156" y="18"/>
                  </a:lnTo>
                  <a:lnTo>
                    <a:pt x="183" y="13"/>
                  </a:lnTo>
                  <a:lnTo>
                    <a:pt x="212" y="7"/>
                  </a:lnTo>
                  <a:lnTo>
                    <a:pt x="241" y="4"/>
                  </a:lnTo>
                  <a:lnTo>
                    <a:pt x="268" y="2"/>
                  </a:lnTo>
                  <a:lnTo>
                    <a:pt x="296" y="0"/>
                  </a:lnTo>
                  <a:lnTo>
                    <a:pt x="325" y="0"/>
                  </a:lnTo>
                  <a:lnTo>
                    <a:pt x="325" y="0"/>
                  </a:lnTo>
                  <a:lnTo>
                    <a:pt x="354" y="0"/>
                  </a:lnTo>
                  <a:lnTo>
                    <a:pt x="382" y="2"/>
                  </a:lnTo>
                  <a:lnTo>
                    <a:pt x="409" y="4"/>
                  </a:lnTo>
                  <a:lnTo>
                    <a:pt x="438" y="7"/>
                  </a:lnTo>
                  <a:lnTo>
                    <a:pt x="467" y="13"/>
                  </a:lnTo>
                  <a:lnTo>
                    <a:pt x="494" y="18"/>
                  </a:lnTo>
                  <a:lnTo>
                    <a:pt x="521" y="23"/>
                  </a:lnTo>
                  <a:lnTo>
                    <a:pt x="548" y="30"/>
                  </a:lnTo>
                  <a:lnTo>
                    <a:pt x="575" y="37"/>
                  </a:lnTo>
                  <a:lnTo>
                    <a:pt x="602" y="46"/>
                  </a:lnTo>
                  <a:lnTo>
                    <a:pt x="630" y="57"/>
                  </a:lnTo>
                  <a:lnTo>
                    <a:pt x="655" y="68"/>
                  </a:lnTo>
                  <a:lnTo>
                    <a:pt x="681" y="78"/>
                  </a:lnTo>
                  <a:lnTo>
                    <a:pt x="714" y="96"/>
                  </a:lnTo>
                  <a:close/>
                </a:path>
              </a:pathLst>
            </a:custGeom>
            <a:solidFill>
              <a:srgbClr val="00007B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79" name="Freeform 55"/>
            <p:cNvSpPr>
              <a:spLocks/>
            </p:cNvSpPr>
            <p:nvPr/>
          </p:nvSpPr>
          <p:spPr bwMode="auto">
            <a:xfrm>
              <a:off x="4169" y="2031"/>
              <a:ext cx="749" cy="142"/>
            </a:xfrm>
            <a:custGeom>
              <a:avLst/>
              <a:gdLst/>
              <a:ahLst/>
              <a:cxnLst>
                <a:cxn ang="0">
                  <a:pos x="729" y="114"/>
                </a:cxn>
                <a:cxn ang="0">
                  <a:pos x="749" y="139"/>
                </a:cxn>
                <a:cxn ang="0">
                  <a:pos x="743" y="142"/>
                </a:cxn>
                <a:cxn ang="0">
                  <a:pos x="702" y="117"/>
                </a:cxn>
                <a:cxn ang="0">
                  <a:pos x="678" y="103"/>
                </a:cxn>
                <a:cxn ang="0">
                  <a:pos x="653" y="92"/>
                </a:cxn>
                <a:cxn ang="0">
                  <a:pos x="629" y="82"/>
                </a:cxn>
                <a:cxn ang="0">
                  <a:pos x="605" y="71"/>
                </a:cxn>
                <a:cxn ang="0">
                  <a:pos x="579" y="62"/>
                </a:cxn>
                <a:cxn ang="0">
                  <a:pos x="553" y="53"/>
                </a:cxn>
                <a:cxn ang="0">
                  <a:pos x="527" y="46"/>
                </a:cxn>
                <a:cxn ang="0">
                  <a:pos x="502" y="39"/>
                </a:cxn>
                <a:cxn ang="0">
                  <a:pos x="475" y="32"/>
                </a:cxn>
                <a:cxn ang="0">
                  <a:pos x="447" y="29"/>
                </a:cxn>
                <a:cxn ang="0">
                  <a:pos x="422" y="23"/>
                </a:cxn>
                <a:cxn ang="0">
                  <a:pos x="394" y="21"/>
                </a:cxn>
                <a:cxn ang="0">
                  <a:pos x="367" y="18"/>
                </a:cxn>
                <a:cxn ang="0">
                  <a:pos x="340" y="18"/>
                </a:cxn>
                <a:cxn ang="0">
                  <a:pos x="313" y="16"/>
                </a:cxn>
                <a:cxn ang="0">
                  <a:pos x="313" y="16"/>
                </a:cxn>
                <a:cxn ang="0">
                  <a:pos x="286" y="18"/>
                </a:cxn>
                <a:cxn ang="0">
                  <a:pos x="259" y="18"/>
                </a:cxn>
                <a:cxn ang="0">
                  <a:pos x="231" y="21"/>
                </a:cxn>
                <a:cxn ang="0">
                  <a:pos x="204" y="23"/>
                </a:cxn>
                <a:cxn ang="0">
                  <a:pos x="179" y="29"/>
                </a:cxn>
                <a:cxn ang="0">
                  <a:pos x="151" y="32"/>
                </a:cxn>
                <a:cxn ang="0">
                  <a:pos x="124" y="39"/>
                </a:cxn>
                <a:cxn ang="0">
                  <a:pos x="98" y="46"/>
                </a:cxn>
                <a:cxn ang="0">
                  <a:pos x="73" y="53"/>
                </a:cxn>
                <a:cxn ang="0">
                  <a:pos x="47" y="62"/>
                </a:cxn>
                <a:cxn ang="0">
                  <a:pos x="21" y="71"/>
                </a:cxn>
                <a:cxn ang="0">
                  <a:pos x="11" y="75"/>
                </a:cxn>
                <a:cxn ang="0">
                  <a:pos x="6" y="68"/>
                </a:cxn>
                <a:cxn ang="0">
                  <a:pos x="0" y="62"/>
                </a:cxn>
                <a:cxn ang="0">
                  <a:pos x="16" y="55"/>
                </a:cxn>
                <a:cxn ang="0">
                  <a:pos x="41" y="46"/>
                </a:cxn>
                <a:cxn ang="0">
                  <a:pos x="67" y="37"/>
                </a:cxn>
                <a:cxn ang="0">
                  <a:pos x="94" y="30"/>
                </a:cxn>
                <a:cxn ang="0">
                  <a:pos x="121" y="23"/>
                </a:cxn>
                <a:cxn ang="0">
                  <a:pos x="147" y="18"/>
                </a:cxn>
                <a:cxn ang="0">
                  <a:pos x="174" y="13"/>
                </a:cxn>
                <a:cxn ang="0">
                  <a:pos x="203" y="7"/>
                </a:cxn>
                <a:cxn ang="0">
                  <a:pos x="230" y="4"/>
                </a:cxn>
                <a:cxn ang="0">
                  <a:pos x="257" y="2"/>
                </a:cxn>
                <a:cxn ang="0">
                  <a:pos x="286" y="0"/>
                </a:cxn>
                <a:cxn ang="0">
                  <a:pos x="313" y="0"/>
                </a:cxn>
                <a:cxn ang="0">
                  <a:pos x="313" y="0"/>
                </a:cxn>
                <a:cxn ang="0">
                  <a:pos x="340" y="0"/>
                </a:cxn>
                <a:cxn ang="0">
                  <a:pos x="369" y="2"/>
                </a:cxn>
                <a:cxn ang="0">
                  <a:pos x="396" y="4"/>
                </a:cxn>
                <a:cxn ang="0">
                  <a:pos x="423" y="7"/>
                </a:cxn>
                <a:cxn ang="0">
                  <a:pos x="452" y="13"/>
                </a:cxn>
                <a:cxn ang="0">
                  <a:pos x="479" y="18"/>
                </a:cxn>
                <a:cxn ang="0">
                  <a:pos x="505" y="23"/>
                </a:cxn>
                <a:cxn ang="0">
                  <a:pos x="532" y="30"/>
                </a:cxn>
                <a:cxn ang="0">
                  <a:pos x="559" y="37"/>
                </a:cxn>
                <a:cxn ang="0">
                  <a:pos x="585" y="46"/>
                </a:cxn>
                <a:cxn ang="0">
                  <a:pos x="610" y="55"/>
                </a:cxn>
                <a:cxn ang="0">
                  <a:pos x="636" y="66"/>
                </a:cxn>
                <a:cxn ang="0">
                  <a:pos x="662" y="78"/>
                </a:cxn>
                <a:cxn ang="0">
                  <a:pos x="686" y="89"/>
                </a:cxn>
                <a:cxn ang="0">
                  <a:pos x="729" y="114"/>
                </a:cxn>
              </a:cxnLst>
              <a:rect l="0" t="0" r="r" b="b"/>
              <a:pathLst>
                <a:path w="749" h="142">
                  <a:moveTo>
                    <a:pt x="729" y="114"/>
                  </a:moveTo>
                  <a:lnTo>
                    <a:pt x="749" y="139"/>
                  </a:lnTo>
                  <a:lnTo>
                    <a:pt x="743" y="142"/>
                  </a:lnTo>
                  <a:lnTo>
                    <a:pt x="702" y="117"/>
                  </a:lnTo>
                  <a:lnTo>
                    <a:pt x="678" y="103"/>
                  </a:lnTo>
                  <a:lnTo>
                    <a:pt x="653" y="92"/>
                  </a:lnTo>
                  <a:lnTo>
                    <a:pt x="629" y="82"/>
                  </a:lnTo>
                  <a:lnTo>
                    <a:pt x="605" y="71"/>
                  </a:lnTo>
                  <a:lnTo>
                    <a:pt x="579" y="62"/>
                  </a:lnTo>
                  <a:lnTo>
                    <a:pt x="553" y="53"/>
                  </a:lnTo>
                  <a:lnTo>
                    <a:pt x="527" y="46"/>
                  </a:lnTo>
                  <a:lnTo>
                    <a:pt x="502" y="39"/>
                  </a:lnTo>
                  <a:lnTo>
                    <a:pt x="475" y="32"/>
                  </a:lnTo>
                  <a:lnTo>
                    <a:pt x="447" y="29"/>
                  </a:lnTo>
                  <a:lnTo>
                    <a:pt x="422" y="23"/>
                  </a:lnTo>
                  <a:lnTo>
                    <a:pt x="394" y="21"/>
                  </a:lnTo>
                  <a:lnTo>
                    <a:pt x="367" y="18"/>
                  </a:lnTo>
                  <a:lnTo>
                    <a:pt x="340" y="18"/>
                  </a:lnTo>
                  <a:lnTo>
                    <a:pt x="313" y="16"/>
                  </a:lnTo>
                  <a:lnTo>
                    <a:pt x="313" y="16"/>
                  </a:lnTo>
                  <a:lnTo>
                    <a:pt x="286" y="18"/>
                  </a:lnTo>
                  <a:lnTo>
                    <a:pt x="259" y="18"/>
                  </a:lnTo>
                  <a:lnTo>
                    <a:pt x="231" y="21"/>
                  </a:lnTo>
                  <a:lnTo>
                    <a:pt x="204" y="23"/>
                  </a:lnTo>
                  <a:lnTo>
                    <a:pt x="179" y="29"/>
                  </a:lnTo>
                  <a:lnTo>
                    <a:pt x="151" y="32"/>
                  </a:lnTo>
                  <a:lnTo>
                    <a:pt x="124" y="39"/>
                  </a:lnTo>
                  <a:lnTo>
                    <a:pt x="98" y="46"/>
                  </a:lnTo>
                  <a:lnTo>
                    <a:pt x="73" y="53"/>
                  </a:lnTo>
                  <a:lnTo>
                    <a:pt x="47" y="62"/>
                  </a:lnTo>
                  <a:lnTo>
                    <a:pt x="21" y="71"/>
                  </a:lnTo>
                  <a:lnTo>
                    <a:pt x="11" y="75"/>
                  </a:lnTo>
                  <a:lnTo>
                    <a:pt x="6" y="68"/>
                  </a:lnTo>
                  <a:lnTo>
                    <a:pt x="0" y="62"/>
                  </a:lnTo>
                  <a:lnTo>
                    <a:pt x="16" y="55"/>
                  </a:lnTo>
                  <a:lnTo>
                    <a:pt x="41" y="46"/>
                  </a:lnTo>
                  <a:lnTo>
                    <a:pt x="67" y="37"/>
                  </a:lnTo>
                  <a:lnTo>
                    <a:pt x="94" y="30"/>
                  </a:lnTo>
                  <a:lnTo>
                    <a:pt x="121" y="23"/>
                  </a:lnTo>
                  <a:lnTo>
                    <a:pt x="147" y="18"/>
                  </a:lnTo>
                  <a:lnTo>
                    <a:pt x="174" y="13"/>
                  </a:lnTo>
                  <a:lnTo>
                    <a:pt x="203" y="7"/>
                  </a:lnTo>
                  <a:lnTo>
                    <a:pt x="230" y="4"/>
                  </a:lnTo>
                  <a:lnTo>
                    <a:pt x="257" y="2"/>
                  </a:lnTo>
                  <a:lnTo>
                    <a:pt x="286" y="0"/>
                  </a:lnTo>
                  <a:lnTo>
                    <a:pt x="313" y="0"/>
                  </a:lnTo>
                  <a:lnTo>
                    <a:pt x="313" y="0"/>
                  </a:lnTo>
                  <a:lnTo>
                    <a:pt x="340" y="0"/>
                  </a:lnTo>
                  <a:lnTo>
                    <a:pt x="369" y="2"/>
                  </a:lnTo>
                  <a:lnTo>
                    <a:pt x="396" y="4"/>
                  </a:lnTo>
                  <a:lnTo>
                    <a:pt x="423" y="7"/>
                  </a:lnTo>
                  <a:lnTo>
                    <a:pt x="452" y="13"/>
                  </a:lnTo>
                  <a:lnTo>
                    <a:pt x="479" y="18"/>
                  </a:lnTo>
                  <a:lnTo>
                    <a:pt x="505" y="23"/>
                  </a:lnTo>
                  <a:lnTo>
                    <a:pt x="532" y="30"/>
                  </a:lnTo>
                  <a:lnTo>
                    <a:pt x="559" y="37"/>
                  </a:lnTo>
                  <a:lnTo>
                    <a:pt x="585" y="46"/>
                  </a:lnTo>
                  <a:lnTo>
                    <a:pt x="610" y="55"/>
                  </a:lnTo>
                  <a:lnTo>
                    <a:pt x="636" y="66"/>
                  </a:lnTo>
                  <a:lnTo>
                    <a:pt x="662" y="78"/>
                  </a:lnTo>
                  <a:lnTo>
                    <a:pt x="686" y="89"/>
                  </a:lnTo>
                  <a:lnTo>
                    <a:pt x="729" y="114"/>
                  </a:lnTo>
                  <a:close/>
                </a:path>
              </a:pathLst>
            </a:custGeom>
            <a:solidFill>
              <a:srgbClr val="000078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80" name="Freeform 56"/>
            <p:cNvSpPr>
              <a:spLocks/>
            </p:cNvSpPr>
            <p:nvPr/>
          </p:nvSpPr>
          <p:spPr bwMode="auto">
            <a:xfrm>
              <a:off x="4180" y="2047"/>
              <a:ext cx="732" cy="135"/>
            </a:xfrm>
            <a:custGeom>
              <a:avLst/>
              <a:gdLst/>
              <a:ahLst/>
              <a:cxnLst>
                <a:cxn ang="0">
                  <a:pos x="725" y="130"/>
                </a:cxn>
                <a:cxn ang="0">
                  <a:pos x="682" y="116"/>
                </a:cxn>
                <a:cxn ang="0">
                  <a:pos x="635" y="91"/>
                </a:cxn>
                <a:cxn ang="0">
                  <a:pos x="587" y="69"/>
                </a:cxn>
                <a:cxn ang="0">
                  <a:pos x="536" y="53"/>
                </a:cxn>
                <a:cxn ang="0">
                  <a:pos x="486" y="39"/>
                </a:cxn>
                <a:cxn ang="0">
                  <a:pos x="434" y="28"/>
                </a:cxn>
                <a:cxn ang="0">
                  <a:pos x="382" y="21"/>
                </a:cxn>
                <a:cxn ang="0">
                  <a:pos x="329" y="18"/>
                </a:cxn>
                <a:cxn ang="0">
                  <a:pos x="302" y="16"/>
                </a:cxn>
                <a:cxn ang="0">
                  <a:pos x="249" y="18"/>
                </a:cxn>
                <a:cxn ang="0">
                  <a:pos x="196" y="23"/>
                </a:cxn>
                <a:cxn ang="0">
                  <a:pos x="143" y="32"/>
                </a:cxn>
                <a:cxn ang="0">
                  <a:pos x="92" y="44"/>
                </a:cxn>
                <a:cxn ang="0">
                  <a:pos x="42" y="60"/>
                </a:cxn>
                <a:cxn ang="0">
                  <a:pos x="13" y="71"/>
                </a:cxn>
                <a:cxn ang="0">
                  <a:pos x="2" y="60"/>
                </a:cxn>
                <a:cxn ang="0">
                  <a:pos x="10" y="55"/>
                </a:cxn>
                <a:cxn ang="0">
                  <a:pos x="62" y="37"/>
                </a:cxn>
                <a:cxn ang="0">
                  <a:pos x="113" y="23"/>
                </a:cxn>
                <a:cxn ang="0">
                  <a:pos x="168" y="13"/>
                </a:cxn>
                <a:cxn ang="0">
                  <a:pos x="220" y="5"/>
                </a:cxn>
                <a:cxn ang="0">
                  <a:pos x="275" y="2"/>
                </a:cxn>
                <a:cxn ang="0">
                  <a:pos x="302" y="0"/>
                </a:cxn>
                <a:cxn ang="0">
                  <a:pos x="356" y="2"/>
                </a:cxn>
                <a:cxn ang="0">
                  <a:pos x="411" y="7"/>
                </a:cxn>
                <a:cxn ang="0">
                  <a:pos x="464" y="16"/>
                </a:cxn>
                <a:cxn ang="0">
                  <a:pos x="516" y="30"/>
                </a:cxn>
                <a:cxn ang="0">
                  <a:pos x="568" y="46"/>
                </a:cxn>
                <a:cxn ang="0">
                  <a:pos x="618" y="66"/>
                </a:cxn>
                <a:cxn ang="0">
                  <a:pos x="667" y="87"/>
                </a:cxn>
                <a:cxn ang="0">
                  <a:pos x="732" y="126"/>
                </a:cxn>
              </a:cxnLst>
              <a:rect l="0" t="0" r="r" b="b"/>
              <a:pathLst>
                <a:path w="732" h="135">
                  <a:moveTo>
                    <a:pt x="732" y="126"/>
                  </a:moveTo>
                  <a:lnTo>
                    <a:pt x="725" y="130"/>
                  </a:lnTo>
                  <a:lnTo>
                    <a:pt x="717" y="135"/>
                  </a:lnTo>
                  <a:lnTo>
                    <a:pt x="682" y="116"/>
                  </a:lnTo>
                  <a:lnTo>
                    <a:pt x="659" y="103"/>
                  </a:lnTo>
                  <a:lnTo>
                    <a:pt x="635" y="91"/>
                  </a:lnTo>
                  <a:lnTo>
                    <a:pt x="611" y="80"/>
                  </a:lnTo>
                  <a:lnTo>
                    <a:pt x="587" y="69"/>
                  </a:lnTo>
                  <a:lnTo>
                    <a:pt x="562" y="60"/>
                  </a:lnTo>
                  <a:lnTo>
                    <a:pt x="536" y="53"/>
                  </a:lnTo>
                  <a:lnTo>
                    <a:pt x="512" y="44"/>
                  </a:lnTo>
                  <a:lnTo>
                    <a:pt x="486" y="39"/>
                  </a:lnTo>
                  <a:lnTo>
                    <a:pt x="461" y="32"/>
                  </a:lnTo>
                  <a:lnTo>
                    <a:pt x="434" y="28"/>
                  </a:lnTo>
                  <a:lnTo>
                    <a:pt x="408" y="23"/>
                  </a:lnTo>
                  <a:lnTo>
                    <a:pt x="382" y="21"/>
                  </a:lnTo>
                  <a:lnTo>
                    <a:pt x="355" y="18"/>
                  </a:lnTo>
                  <a:lnTo>
                    <a:pt x="329" y="18"/>
                  </a:lnTo>
                  <a:lnTo>
                    <a:pt x="302" y="16"/>
                  </a:lnTo>
                  <a:lnTo>
                    <a:pt x="302" y="16"/>
                  </a:lnTo>
                  <a:lnTo>
                    <a:pt x="275" y="18"/>
                  </a:lnTo>
                  <a:lnTo>
                    <a:pt x="249" y="18"/>
                  </a:lnTo>
                  <a:lnTo>
                    <a:pt x="222" y="21"/>
                  </a:lnTo>
                  <a:lnTo>
                    <a:pt x="196" y="23"/>
                  </a:lnTo>
                  <a:lnTo>
                    <a:pt x="170" y="28"/>
                  </a:lnTo>
                  <a:lnTo>
                    <a:pt x="143" y="32"/>
                  </a:lnTo>
                  <a:lnTo>
                    <a:pt x="118" y="39"/>
                  </a:lnTo>
                  <a:lnTo>
                    <a:pt x="92" y="44"/>
                  </a:lnTo>
                  <a:lnTo>
                    <a:pt x="67" y="53"/>
                  </a:lnTo>
                  <a:lnTo>
                    <a:pt x="42" y="60"/>
                  </a:lnTo>
                  <a:lnTo>
                    <a:pt x="17" y="69"/>
                  </a:lnTo>
                  <a:lnTo>
                    <a:pt x="13" y="71"/>
                  </a:lnTo>
                  <a:lnTo>
                    <a:pt x="10" y="68"/>
                  </a:lnTo>
                  <a:lnTo>
                    <a:pt x="2" y="60"/>
                  </a:lnTo>
                  <a:lnTo>
                    <a:pt x="0" y="59"/>
                  </a:lnTo>
                  <a:lnTo>
                    <a:pt x="10" y="55"/>
                  </a:lnTo>
                  <a:lnTo>
                    <a:pt x="36" y="46"/>
                  </a:lnTo>
                  <a:lnTo>
                    <a:pt x="62" y="37"/>
                  </a:lnTo>
                  <a:lnTo>
                    <a:pt x="87" y="30"/>
                  </a:lnTo>
                  <a:lnTo>
                    <a:pt x="113" y="23"/>
                  </a:lnTo>
                  <a:lnTo>
                    <a:pt x="140" y="16"/>
                  </a:lnTo>
                  <a:lnTo>
                    <a:pt x="168" y="13"/>
                  </a:lnTo>
                  <a:lnTo>
                    <a:pt x="193" y="7"/>
                  </a:lnTo>
                  <a:lnTo>
                    <a:pt x="220" y="5"/>
                  </a:lnTo>
                  <a:lnTo>
                    <a:pt x="248" y="2"/>
                  </a:lnTo>
                  <a:lnTo>
                    <a:pt x="275" y="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329" y="2"/>
                  </a:lnTo>
                  <a:lnTo>
                    <a:pt x="356" y="2"/>
                  </a:lnTo>
                  <a:lnTo>
                    <a:pt x="383" y="5"/>
                  </a:lnTo>
                  <a:lnTo>
                    <a:pt x="411" y="7"/>
                  </a:lnTo>
                  <a:lnTo>
                    <a:pt x="436" y="13"/>
                  </a:lnTo>
                  <a:lnTo>
                    <a:pt x="464" y="16"/>
                  </a:lnTo>
                  <a:lnTo>
                    <a:pt x="491" y="23"/>
                  </a:lnTo>
                  <a:lnTo>
                    <a:pt x="516" y="30"/>
                  </a:lnTo>
                  <a:lnTo>
                    <a:pt x="542" y="37"/>
                  </a:lnTo>
                  <a:lnTo>
                    <a:pt x="568" y="46"/>
                  </a:lnTo>
                  <a:lnTo>
                    <a:pt x="594" y="55"/>
                  </a:lnTo>
                  <a:lnTo>
                    <a:pt x="618" y="66"/>
                  </a:lnTo>
                  <a:lnTo>
                    <a:pt x="642" y="76"/>
                  </a:lnTo>
                  <a:lnTo>
                    <a:pt x="667" y="87"/>
                  </a:lnTo>
                  <a:lnTo>
                    <a:pt x="691" y="101"/>
                  </a:lnTo>
                  <a:lnTo>
                    <a:pt x="732" y="126"/>
                  </a:lnTo>
                  <a:close/>
                </a:path>
              </a:pathLst>
            </a:custGeom>
            <a:solidFill>
              <a:srgbClr val="00007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81" name="Freeform 57"/>
            <p:cNvSpPr>
              <a:spLocks/>
            </p:cNvSpPr>
            <p:nvPr/>
          </p:nvSpPr>
          <p:spPr bwMode="auto">
            <a:xfrm>
              <a:off x="4193" y="2063"/>
              <a:ext cx="704" cy="128"/>
            </a:xfrm>
            <a:custGeom>
              <a:avLst/>
              <a:gdLst/>
              <a:ahLst/>
              <a:cxnLst>
                <a:cxn ang="0">
                  <a:pos x="701" y="121"/>
                </a:cxn>
                <a:cxn ang="0">
                  <a:pos x="686" y="128"/>
                </a:cxn>
                <a:cxn ang="0">
                  <a:pos x="638" y="101"/>
                </a:cxn>
                <a:cxn ang="0">
                  <a:pos x="592" y="78"/>
                </a:cxn>
                <a:cxn ang="0">
                  <a:pos x="544" y="60"/>
                </a:cxn>
                <a:cxn ang="0">
                  <a:pos x="493" y="44"/>
                </a:cxn>
                <a:cxn ang="0">
                  <a:pos x="443" y="32"/>
                </a:cxn>
                <a:cxn ang="0">
                  <a:pos x="392" y="23"/>
                </a:cxn>
                <a:cxn ang="0">
                  <a:pos x="340" y="18"/>
                </a:cxn>
                <a:cxn ang="0">
                  <a:pos x="289" y="18"/>
                </a:cxn>
                <a:cxn ang="0">
                  <a:pos x="263" y="18"/>
                </a:cxn>
                <a:cxn ang="0">
                  <a:pos x="212" y="21"/>
                </a:cxn>
                <a:cxn ang="0">
                  <a:pos x="160" y="28"/>
                </a:cxn>
                <a:cxn ang="0">
                  <a:pos x="109" y="37"/>
                </a:cxn>
                <a:cxn ang="0">
                  <a:pos x="59" y="52"/>
                </a:cxn>
                <a:cxn ang="0">
                  <a:pos x="13" y="68"/>
                </a:cxn>
                <a:cxn ang="0">
                  <a:pos x="4" y="59"/>
                </a:cxn>
                <a:cxn ang="0">
                  <a:pos x="4" y="53"/>
                </a:cxn>
                <a:cxn ang="0">
                  <a:pos x="54" y="37"/>
                </a:cxn>
                <a:cxn ang="0">
                  <a:pos x="105" y="23"/>
                </a:cxn>
                <a:cxn ang="0">
                  <a:pos x="157" y="12"/>
                </a:cxn>
                <a:cxn ang="0">
                  <a:pos x="209" y="5"/>
                </a:cxn>
                <a:cxn ang="0">
                  <a:pos x="262" y="2"/>
                </a:cxn>
                <a:cxn ang="0">
                  <a:pos x="289" y="0"/>
                </a:cxn>
                <a:cxn ang="0">
                  <a:pos x="342" y="2"/>
                </a:cxn>
                <a:cxn ang="0">
                  <a:pos x="395" y="7"/>
                </a:cxn>
                <a:cxn ang="0">
                  <a:pos x="448" y="16"/>
                </a:cxn>
                <a:cxn ang="0">
                  <a:pos x="499" y="28"/>
                </a:cxn>
                <a:cxn ang="0">
                  <a:pos x="549" y="44"/>
                </a:cxn>
                <a:cxn ang="0">
                  <a:pos x="598" y="64"/>
                </a:cxn>
                <a:cxn ang="0">
                  <a:pos x="646" y="87"/>
                </a:cxn>
                <a:cxn ang="0">
                  <a:pos x="704" y="119"/>
                </a:cxn>
              </a:cxnLst>
              <a:rect l="0" t="0" r="r" b="b"/>
              <a:pathLst>
                <a:path w="704" h="128">
                  <a:moveTo>
                    <a:pt x="704" y="119"/>
                  </a:moveTo>
                  <a:lnTo>
                    <a:pt x="701" y="121"/>
                  </a:lnTo>
                  <a:lnTo>
                    <a:pt x="688" y="128"/>
                  </a:lnTo>
                  <a:lnTo>
                    <a:pt x="686" y="128"/>
                  </a:lnTo>
                  <a:lnTo>
                    <a:pt x="661" y="112"/>
                  </a:lnTo>
                  <a:lnTo>
                    <a:pt x="638" y="101"/>
                  </a:lnTo>
                  <a:lnTo>
                    <a:pt x="615" y="89"/>
                  </a:lnTo>
                  <a:lnTo>
                    <a:pt x="592" y="78"/>
                  </a:lnTo>
                  <a:lnTo>
                    <a:pt x="568" y="69"/>
                  </a:lnTo>
                  <a:lnTo>
                    <a:pt x="544" y="60"/>
                  </a:lnTo>
                  <a:lnTo>
                    <a:pt x="519" y="52"/>
                  </a:lnTo>
                  <a:lnTo>
                    <a:pt x="493" y="44"/>
                  </a:lnTo>
                  <a:lnTo>
                    <a:pt x="469" y="37"/>
                  </a:lnTo>
                  <a:lnTo>
                    <a:pt x="443" y="32"/>
                  </a:lnTo>
                  <a:lnTo>
                    <a:pt x="418" y="28"/>
                  </a:lnTo>
                  <a:lnTo>
                    <a:pt x="392" y="23"/>
                  </a:lnTo>
                  <a:lnTo>
                    <a:pt x="366" y="21"/>
                  </a:lnTo>
                  <a:lnTo>
                    <a:pt x="340" y="18"/>
                  </a:lnTo>
                  <a:lnTo>
                    <a:pt x="315" y="18"/>
                  </a:lnTo>
                  <a:lnTo>
                    <a:pt x="289" y="18"/>
                  </a:lnTo>
                  <a:lnTo>
                    <a:pt x="289" y="18"/>
                  </a:lnTo>
                  <a:lnTo>
                    <a:pt x="263" y="18"/>
                  </a:lnTo>
                  <a:lnTo>
                    <a:pt x="238" y="18"/>
                  </a:lnTo>
                  <a:lnTo>
                    <a:pt x="212" y="21"/>
                  </a:lnTo>
                  <a:lnTo>
                    <a:pt x="186" y="23"/>
                  </a:lnTo>
                  <a:lnTo>
                    <a:pt x="160" y="28"/>
                  </a:lnTo>
                  <a:lnTo>
                    <a:pt x="135" y="32"/>
                  </a:lnTo>
                  <a:lnTo>
                    <a:pt x="109" y="37"/>
                  </a:lnTo>
                  <a:lnTo>
                    <a:pt x="85" y="44"/>
                  </a:lnTo>
                  <a:lnTo>
                    <a:pt x="59" y="52"/>
                  </a:lnTo>
                  <a:lnTo>
                    <a:pt x="34" y="60"/>
                  </a:lnTo>
                  <a:lnTo>
                    <a:pt x="13" y="68"/>
                  </a:lnTo>
                  <a:lnTo>
                    <a:pt x="12" y="66"/>
                  </a:lnTo>
                  <a:lnTo>
                    <a:pt x="4" y="59"/>
                  </a:lnTo>
                  <a:lnTo>
                    <a:pt x="0" y="55"/>
                  </a:lnTo>
                  <a:lnTo>
                    <a:pt x="4" y="53"/>
                  </a:lnTo>
                  <a:lnTo>
                    <a:pt x="29" y="44"/>
                  </a:lnTo>
                  <a:lnTo>
                    <a:pt x="54" y="37"/>
                  </a:lnTo>
                  <a:lnTo>
                    <a:pt x="79" y="28"/>
                  </a:lnTo>
                  <a:lnTo>
                    <a:pt x="105" y="23"/>
                  </a:lnTo>
                  <a:lnTo>
                    <a:pt x="130" y="16"/>
                  </a:lnTo>
                  <a:lnTo>
                    <a:pt x="157" y="12"/>
                  </a:lnTo>
                  <a:lnTo>
                    <a:pt x="183" y="7"/>
                  </a:lnTo>
                  <a:lnTo>
                    <a:pt x="209" y="5"/>
                  </a:lnTo>
                  <a:lnTo>
                    <a:pt x="236" y="2"/>
                  </a:lnTo>
                  <a:lnTo>
                    <a:pt x="262" y="2"/>
                  </a:lnTo>
                  <a:lnTo>
                    <a:pt x="289" y="0"/>
                  </a:lnTo>
                  <a:lnTo>
                    <a:pt x="289" y="0"/>
                  </a:lnTo>
                  <a:lnTo>
                    <a:pt x="316" y="2"/>
                  </a:lnTo>
                  <a:lnTo>
                    <a:pt x="342" y="2"/>
                  </a:lnTo>
                  <a:lnTo>
                    <a:pt x="369" y="5"/>
                  </a:lnTo>
                  <a:lnTo>
                    <a:pt x="395" y="7"/>
                  </a:lnTo>
                  <a:lnTo>
                    <a:pt x="421" y="12"/>
                  </a:lnTo>
                  <a:lnTo>
                    <a:pt x="448" y="16"/>
                  </a:lnTo>
                  <a:lnTo>
                    <a:pt x="473" y="23"/>
                  </a:lnTo>
                  <a:lnTo>
                    <a:pt x="499" y="28"/>
                  </a:lnTo>
                  <a:lnTo>
                    <a:pt x="523" y="37"/>
                  </a:lnTo>
                  <a:lnTo>
                    <a:pt x="549" y="44"/>
                  </a:lnTo>
                  <a:lnTo>
                    <a:pt x="574" y="53"/>
                  </a:lnTo>
                  <a:lnTo>
                    <a:pt x="598" y="64"/>
                  </a:lnTo>
                  <a:lnTo>
                    <a:pt x="622" y="75"/>
                  </a:lnTo>
                  <a:lnTo>
                    <a:pt x="646" y="87"/>
                  </a:lnTo>
                  <a:lnTo>
                    <a:pt x="669" y="100"/>
                  </a:lnTo>
                  <a:lnTo>
                    <a:pt x="704" y="119"/>
                  </a:lnTo>
                  <a:close/>
                </a:path>
              </a:pathLst>
            </a:custGeom>
            <a:solidFill>
              <a:srgbClr val="00007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82" name="Freeform 58"/>
            <p:cNvSpPr>
              <a:spLocks/>
            </p:cNvSpPr>
            <p:nvPr/>
          </p:nvSpPr>
          <p:spPr bwMode="auto">
            <a:xfrm>
              <a:off x="4206" y="2081"/>
              <a:ext cx="673" cy="119"/>
            </a:xfrm>
            <a:custGeom>
              <a:avLst/>
              <a:gdLst/>
              <a:ahLst/>
              <a:cxnLst>
                <a:cxn ang="0">
                  <a:pos x="673" y="110"/>
                </a:cxn>
                <a:cxn ang="0">
                  <a:pos x="662" y="115"/>
                </a:cxn>
                <a:cxn ang="0">
                  <a:pos x="656" y="119"/>
                </a:cxn>
                <a:cxn ang="0">
                  <a:pos x="618" y="98"/>
                </a:cxn>
                <a:cxn ang="0">
                  <a:pos x="595" y="85"/>
                </a:cxn>
                <a:cxn ang="0">
                  <a:pos x="572" y="76"/>
                </a:cxn>
                <a:cxn ang="0">
                  <a:pos x="548" y="66"/>
                </a:cxn>
                <a:cxn ang="0">
                  <a:pos x="525" y="57"/>
                </a:cxn>
                <a:cxn ang="0">
                  <a:pos x="500" y="50"/>
                </a:cxn>
                <a:cxn ang="0">
                  <a:pos x="476" y="42"/>
                </a:cxn>
                <a:cxn ang="0">
                  <a:pos x="452" y="35"/>
                </a:cxn>
                <a:cxn ang="0">
                  <a:pos x="428" y="30"/>
                </a:cxn>
                <a:cxn ang="0">
                  <a:pos x="402" y="26"/>
                </a:cxn>
                <a:cxn ang="0">
                  <a:pos x="378" y="23"/>
                </a:cxn>
                <a:cxn ang="0">
                  <a:pos x="352" y="19"/>
                </a:cxn>
                <a:cxn ang="0">
                  <a:pos x="326" y="18"/>
                </a:cxn>
                <a:cxn ang="0">
                  <a:pos x="302" y="16"/>
                </a:cxn>
                <a:cxn ang="0">
                  <a:pos x="276" y="16"/>
                </a:cxn>
                <a:cxn ang="0">
                  <a:pos x="276" y="16"/>
                </a:cxn>
                <a:cxn ang="0">
                  <a:pos x="250" y="16"/>
                </a:cxn>
                <a:cxn ang="0">
                  <a:pos x="226" y="18"/>
                </a:cxn>
                <a:cxn ang="0">
                  <a:pos x="200" y="19"/>
                </a:cxn>
                <a:cxn ang="0">
                  <a:pos x="174" y="23"/>
                </a:cxn>
                <a:cxn ang="0">
                  <a:pos x="150" y="26"/>
                </a:cxn>
                <a:cxn ang="0">
                  <a:pos x="124" y="30"/>
                </a:cxn>
                <a:cxn ang="0">
                  <a:pos x="100" y="35"/>
                </a:cxn>
                <a:cxn ang="0">
                  <a:pos x="76" y="42"/>
                </a:cxn>
                <a:cxn ang="0">
                  <a:pos x="51" y="50"/>
                </a:cxn>
                <a:cxn ang="0">
                  <a:pos x="27" y="57"/>
                </a:cxn>
                <a:cxn ang="0">
                  <a:pos x="14" y="62"/>
                </a:cxn>
                <a:cxn ang="0">
                  <a:pos x="7" y="55"/>
                </a:cxn>
                <a:cxn ang="0">
                  <a:pos x="0" y="50"/>
                </a:cxn>
                <a:cxn ang="0">
                  <a:pos x="21" y="42"/>
                </a:cxn>
                <a:cxn ang="0">
                  <a:pos x="46" y="34"/>
                </a:cxn>
                <a:cxn ang="0">
                  <a:pos x="72" y="26"/>
                </a:cxn>
                <a:cxn ang="0">
                  <a:pos x="96" y="19"/>
                </a:cxn>
                <a:cxn ang="0">
                  <a:pos x="122" y="14"/>
                </a:cxn>
                <a:cxn ang="0">
                  <a:pos x="147" y="10"/>
                </a:cxn>
                <a:cxn ang="0">
                  <a:pos x="173" y="5"/>
                </a:cxn>
                <a:cxn ang="0">
                  <a:pos x="199" y="3"/>
                </a:cxn>
                <a:cxn ang="0">
                  <a:pos x="225" y="0"/>
                </a:cxn>
                <a:cxn ang="0">
                  <a:pos x="250" y="0"/>
                </a:cxn>
                <a:cxn ang="0">
                  <a:pos x="276" y="0"/>
                </a:cxn>
                <a:cxn ang="0">
                  <a:pos x="276" y="0"/>
                </a:cxn>
                <a:cxn ang="0">
                  <a:pos x="302" y="0"/>
                </a:cxn>
                <a:cxn ang="0">
                  <a:pos x="327" y="0"/>
                </a:cxn>
                <a:cxn ang="0">
                  <a:pos x="353" y="3"/>
                </a:cxn>
                <a:cxn ang="0">
                  <a:pos x="379" y="5"/>
                </a:cxn>
                <a:cxn ang="0">
                  <a:pos x="405" y="10"/>
                </a:cxn>
                <a:cxn ang="0">
                  <a:pos x="430" y="14"/>
                </a:cxn>
                <a:cxn ang="0">
                  <a:pos x="456" y="19"/>
                </a:cxn>
                <a:cxn ang="0">
                  <a:pos x="480" y="26"/>
                </a:cxn>
                <a:cxn ang="0">
                  <a:pos x="506" y="34"/>
                </a:cxn>
                <a:cxn ang="0">
                  <a:pos x="531" y="42"/>
                </a:cxn>
                <a:cxn ang="0">
                  <a:pos x="555" y="51"/>
                </a:cxn>
                <a:cxn ang="0">
                  <a:pos x="579" y="60"/>
                </a:cxn>
                <a:cxn ang="0">
                  <a:pos x="602" y="71"/>
                </a:cxn>
                <a:cxn ang="0">
                  <a:pos x="625" y="83"/>
                </a:cxn>
                <a:cxn ang="0">
                  <a:pos x="648" y="94"/>
                </a:cxn>
                <a:cxn ang="0">
                  <a:pos x="673" y="110"/>
                </a:cxn>
              </a:cxnLst>
              <a:rect l="0" t="0" r="r" b="b"/>
              <a:pathLst>
                <a:path w="673" h="119">
                  <a:moveTo>
                    <a:pt x="673" y="110"/>
                  </a:moveTo>
                  <a:lnTo>
                    <a:pt x="662" y="115"/>
                  </a:lnTo>
                  <a:lnTo>
                    <a:pt x="656" y="119"/>
                  </a:lnTo>
                  <a:lnTo>
                    <a:pt x="618" y="98"/>
                  </a:lnTo>
                  <a:lnTo>
                    <a:pt x="595" y="85"/>
                  </a:lnTo>
                  <a:lnTo>
                    <a:pt x="572" y="76"/>
                  </a:lnTo>
                  <a:lnTo>
                    <a:pt x="548" y="66"/>
                  </a:lnTo>
                  <a:lnTo>
                    <a:pt x="525" y="57"/>
                  </a:lnTo>
                  <a:lnTo>
                    <a:pt x="500" y="50"/>
                  </a:lnTo>
                  <a:lnTo>
                    <a:pt x="476" y="42"/>
                  </a:lnTo>
                  <a:lnTo>
                    <a:pt x="452" y="35"/>
                  </a:lnTo>
                  <a:lnTo>
                    <a:pt x="428" y="30"/>
                  </a:lnTo>
                  <a:lnTo>
                    <a:pt x="402" y="26"/>
                  </a:lnTo>
                  <a:lnTo>
                    <a:pt x="378" y="23"/>
                  </a:lnTo>
                  <a:lnTo>
                    <a:pt x="352" y="19"/>
                  </a:lnTo>
                  <a:lnTo>
                    <a:pt x="326" y="18"/>
                  </a:lnTo>
                  <a:lnTo>
                    <a:pt x="302" y="16"/>
                  </a:lnTo>
                  <a:lnTo>
                    <a:pt x="276" y="16"/>
                  </a:lnTo>
                  <a:lnTo>
                    <a:pt x="276" y="16"/>
                  </a:lnTo>
                  <a:lnTo>
                    <a:pt x="250" y="16"/>
                  </a:lnTo>
                  <a:lnTo>
                    <a:pt x="226" y="18"/>
                  </a:lnTo>
                  <a:lnTo>
                    <a:pt x="200" y="19"/>
                  </a:lnTo>
                  <a:lnTo>
                    <a:pt x="174" y="23"/>
                  </a:lnTo>
                  <a:lnTo>
                    <a:pt x="150" y="26"/>
                  </a:lnTo>
                  <a:lnTo>
                    <a:pt x="124" y="30"/>
                  </a:lnTo>
                  <a:lnTo>
                    <a:pt x="100" y="35"/>
                  </a:lnTo>
                  <a:lnTo>
                    <a:pt x="76" y="42"/>
                  </a:lnTo>
                  <a:lnTo>
                    <a:pt x="51" y="50"/>
                  </a:lnTo>
                  <a:lnTo>
                    <a:pt x="27" y="57"/>
                  </a:lnTo>
                  <a:lnTo>
                    <a:pt x="14" y="62"/>
                  </a:lnTo>
                  <a:lnTo>
                    <a:pt x="7" y="55"/>
                  </a:lnTo>
                  <a:lnTo>
                    <a:pt x="0" y="50"/>
                  </a:lnTo>
                  <a:lnTo>
                    <a:pt x="21" y="42"/>
                  </a:lnTo>
                  <a:lnTo>
                    <a:pt x="46" y="34"/>
                  </a:lnTo>
                  <a:lnTo>
                    <a:pt x="72" y="26"/>
                  </a:lnTo>
                  <a:lnTo>
                    <a:pt x="96" y="19"/>
                  </a:lnTo>
                  <a:lnTo>
                    <a:pt x="122" y="14"/>
                  </a:lnTo>
                  <a:lnTo>
                    <a:pt x="147" y="10"/>
                  </a:lnTo>
                  <a:lnTo>
                    <a:pt x="173" y="5"/>
                  </a:lnTo>
                  <a:lnTo>
                    <a:pt x="199" y="3"/>
                  </a:lnTo>
                  <a:lnTo>
                    <a:pt x="225" y="0"/>
                  </a:lnTo>
                  <a:lnTo>
                    <a:pt x="250" y="0"/>
                  </a:lnTo>
                  <a:lnTo>
                    <a:pt x="276" y="0"/>
                  </a:lnTo>
                  <a:lnTo>
                    <a:pt x="276" y="0"/>
                  </a:lnTo>
                  <a:lnTo>
                    <a:pt x="302" y="0"/>
                  </a:lnTo>
                  <a:lnTo>
                    <a:pt x="327" y="0"/>
                  </a:lnTo>
                  <a:lnTo>
                    <a:pt x="353" y="3"/>
                  </a:lnTo>
                  <a:lnTo>
                    <a:pt x="379" y="5"/>
                  </a:lnTo>
                  <a:lnTo>
                    <a:pt x="405" y="10"/>
                  </a:lnTo>
                  <a:lnTo>
                    <a:pt x="430" y="14"/>
                  </a:lnTo>
                  <a:lnTo>
                    <a:pt x="456" y="19"/>
                  </a:lnTo>
                  <a:lnTo>
                    <a:pt x="480" y="26"/>
                  </a:lnTo>
                  <a:lnTo>
                    <a:pt x="506" y="34"/>
                  </a:lnTo>
                  <a:lnTo>
                    <a:pt x="531" y="42"/>
                  </a:lnTo>
                  <a:lnTo>
                    <a:pt x="555" y="51"/>
                  </a:lnTo>
                  <a:lnTo>
                    <a:pt x="579" y="60"/>
                  </a:lnTo>
                  <a:lnTo>
                    <a:pt x="602" y="71"/>
                  </a:lnTo>
                  <a:lnTo>
                    <a:pt x="625" y="83"/>
                  </a:lnTo>
                  <a:lnTo>
                    <a:pt x="648" y="94"/>
                  </a:lnTo>
                  <a:lnTo>
                    <a:pt x="673" y="110"/>
                  </a:lnTo>
                  <a:close/>
                </a:path>
              </a:pathLst>
            </a:custGeom>
            <a:solidFill>
              <a:srgbClr val="00007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83" name="Freeform 59"/>
            <p:cNvSpPr>
              <a:spLocks/>
            </p:cNvSpPr>
            <p:nvPr/>
          </p:nvSpPr>
          <p:spPr bwMode="auto">
            <a:xfrm>
              <a:off x="4220" y="2097"/>
              <a:ext cx="642" cy="112"/>
            </a:xfrm>
            <a:custGeom>
              <a:avLst/>
              <a:gdLst/>
              <a:ahLst/>
              <a:cxnLst>
                <a:cxn ang="0">
                  <a:pos x="642" y="103"/>
                </a:cxn>
                <a:cxn ang="0">
                  <a:pos x="637" y="106"/>
                </a:cxn>
                <a:cxn ang="0">
                  <a:pos x="625" y="112"/>
                </a:cxn>
                <a:cxn ang="0">
                  <a:pos x="595" y="96"/>
                </a:cxn>
                <a:cxn ang="0">
                  <a:pos x="574" y="85"/>
                </a:cxn>
                <a:cxn ang="0">
                  <a:pos x="551" y="74"/>
                </a:cxn>
                <a:cxn ang="0">
                  <a:pos x="528" y="66"/>
                </a:cxn>
                <a:cxn ang="0">
                  <a:pos x="505" y="57"/>
                </a:cxn>
                <a:cxn ang="0">
                  <a:pos x="482" y="50"/>
                </a:cxn>
                <a:cxn ang="0">
                  <a:pos x="458" y="42"/>
                </a:cxn>
                <a:cxn ang="0">
                  <a:pos x="434" y="35"/>
                </a:cxn>
                <a:cxn ang="0">
                  <a:pos x="409" y="30"/>
                </a:cxn>
                <a:cxn ang="0">
                  <a:pos x="385" y="26"/>
                </a:cxn>
                <a:cxn ang="0">
                  <a:pos x="361" y="23"/>
                </a:cxn>
                <a:cxn ang="0">
                  <a:pos x="336" y="19"/>
                </a:cxn>
                <a:cxn ang="0">
                  <a:pos x="312" y="18"/>
                </a:cxn>
                <a:cxn ang="0">
                  <a:pos x="286" y="16"/>
                </a:cxn>
                <a:cxn ang="0">
                  <a:pos x="262" y="16"/>
                </a:cxn>
                <a:cxn ang="0">
                  <a:pos x="262" y="16"/>
                </a:cxn>
                <a:cxn ang="0">
                  <a:pos x="238" y="16"/>
                </a:cxn>
                <a:cxn ang="0">
                  <a:pos x="212" y="18"/>
                </a:cxn>
                <a:cxn ang="0">
                  <a:pos x="188" y="19"/>
                </a:cxn>
                <a:cxn ang="0">
                  <a:pos x="163" y="23"/>
                </a:cxn>
                <a:cxn ang="0">
                  <a:pos x="139" y="26"/>
                </a:cxn>
                <a:cxn ang="0">
                  <a:pos x="115" y="30"/>
                </a:cxn>
                <a:cxn ang="0">
                  <a:pos x="90" y="35"/>
                </a:cxn>
                <a:cxn ang="0">
                  <a:pos x="66" y="42"/>
                </a:cxn>
                <a:cxn ang="0">
                  <a:pos x="42" y="50"/>
                </a:cxn>
                <a:cxn ang="0">
                  <a:pos x="19" y="57"/>
                </a:cxn>
                <a:cxn ang="0">
                  <a:pos x="15" y="58"/>
                </a:cxn>
                <a:cxn ang="0">
                  <a:pos x="9" y="53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13" y="41"/>
                </a:cxn>
                <a:cxn ang="0">
                  <a:pos x="37" y="34"/>
                </a:cxn>
                <a:cxn ang="0">
                  <a:pos x="62" y="26"/>
                </a:cxn>
                <a:cxn ang="0">
                  <a:pos x="86" y="19"/>
                </a:cxn>
                <a:cxn ang="0">
                  <a:pos x="110" y="14"/>
                </a:cxn>
                <a:cxn ang="0">
                  <a:pos x="136" y="10"/>
                </a:cxn>
                <a:cxn ang="0">
                  <a:pos x="160" y="7"/>
                </a:cxn>
                <a:cxn ang="0">
                  <a:pos x="186" y="3"/>
                </a:cxn>
                <a:cxn ang="0">
                  <a:pos x="212" y="2"/>
                </a:cxn>
                <a:cxn ang="0">
                  <a:pos x="236" y="0"/>
                </a:cxn>
                <a:cxn ang="0">
                  <a:pos x="262" y="0"/>
                </a:cxn>
                <a:cxn ang="0">
                  <a:pos x="262" y="0"/>
                </a:cxn>
                <a:cxn ang="0">
                  <a:pos x="288" y="0"/>
                </a:cxn>
                <a:cxn ang="0">
                  <a:pos x="312" y="2"/>
                </a:cxn>
                <a:cxn ang="0">
                  <a:pos x="338" y="3"/>
                </a:cxn>
                <a:cxn ang="0">
                  <a:pos x="364" y="7"/>
                </a:cxn>
                <a:cxn ang="0">
                  <a:pos x="388" y="10"/>
                </a:cxn>
                <a:cxn ang="0">
                  <a:pos x="414" y="14"/>
                </a:cxn>
                <a:cxn ang="0">
                  <a:pos x="438" y="19"/>
                </a:cxn>
                <a:cxn ang="0">
                  <a:pos x="462" y="26"/>
                </a:cxn>
                <a:cxn ang="0">
                  <a:pos x="486" y="34"/>
                </a:cxn>
                <a:cxn ang="0">
                  <a:pos x="511" y="41"/>
                </a:cxn>
                <a:cxn ang="0">
                  <a:pos x="534" y="50"/>
                </a:cxn>
                <a:cxn ang="0">
                  <a:pos x="558" y="60"/>
                </a:cxn>
                <a:cxn ang="0">
                  <a:pos x="581" y="69"/>
                </a:cxn>
                <a:cxn ang="0">
                  <a:pos x="604" y="82"/>
                </a:cxn>
                <a:cxn ang="0">
                  <a:pos x="642" y="103"/>
                </a:cxn>
              </a:cxnLst>
              <a:rect l="0" t="0" r="r" b="b"/>
              <a:pathLst>
                <a:path w="642" h="112">
                  <a:moveTo>
                    <a:pt x="642" y="103"/>
                  </a:moveTo>
                  <a:lnTo>
                    <a:pt x="637" y="106"/>
                  </a:lnTo>
                  <a:lnTo>
                    <a:pt x="625" y="112"/>
                  </a:lnTo>
                  <a:lnTo>
                    <a:pt x="595" y="96"/>
                  </a:lnTo>
                  <a:lnTo>
                    <a:pt x="574" y="85"/>
                  </a:lnTo>
                  <a:lnTo>
                    <a:pt x="551" y="74"/>
                  </a:lnTo>
                  <a:lnTo>
                    <a:pt x="528" y="66"/>
                  </a:lnTo>
                  <a:lnTo>
                    <a:pt x="505" y="57"/>
                  </a:lnTo>
                  <a:lnTo>
                    <a:pt x="482" y="50"/>
                  </a:lnTo>
                  <a:lnTo>
                    <a:pt x="458" y="42"/>
                  </a:lnTo>
                  <a:lnTo>
                    <a:pt x="434" y="35"/>
                  </a:lnTo>
                  <a:lnTo>
                    <a:pt x="409" y="30"/>
                  </a:lnTo>
                  <a:lnTo>
                    <a:pt x="385" y="26"/>
                  </a:lnTo>
                  <a:lnTo>
                    <a:pt x="361" y="23"/>
                  </a:lnTo>
                  <a:lnTo>
                    <a:pt x="336" y="19"/>
                  </a:lnTo>
                  <a:lnTo>
                    <a:pt x="312" y="18"/>
                  </a:lnTo>
                  <a:lnTo>
                    <a:pt x="286" y="16"/>
                  </a:lnTo>
                  <a:lnTo>
                    <a:pt x="262" y="16"/>
                  </a:lnTo>
                  <a:lnTo>
                    <a:pt x="262" y="16"/>
                  </a:lnTo>
                  <a:lnTo>
                    <a:pt x="238" y="16"/>
                  </a:lnTo>
                  <a:lnTo>
                    <a:pt x="212" y="18"/>
                  </a:lnTo>
                  <a:lnTo>
                    <a:pt x="188" y="19"/>
                  </a:lnTo>
                  <a:lnTo>
                    <a:pt x="163" y="23"/>
                  </a:lnTo>
                  <a:lnTo>
                    <a:pt x="139" y="26"/>
                  </a:lnTo>
                  <a:lnTo>
                    <a:pt x="115" y="30"/>
                  </a:lnTo>
                  <a:lnTo>
                    <a:pt x="90" y="35"/>
                  </a:lnTo>
                  <a:lnTo>
                    <a:pt x="66" y="42"/>
                  </a:lnTo>
                  <a:lnTo>
                    <a:pt x="42" y="50"/>
                  </a:lnTo>
                  <a:lnTo>
                    <a:pt x="19" y="57"/>
                  </a:lnTo>
                  <a:lnTo>
                    <a:pt x="15" y="58"/>
                  </a:lnTo>
                  <a:lnTo>
                    <a:pt x="9" y="53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3" y="41"/>
                  </a:lnTo>
                  <a:lnTo>
                    <a:pt x="37" y="34"/>
                  </a:lnTo>
                  <a:lnTo>
                    <a:pt x="62" y="26"/>
                  </a:lnTo>
                  <a:lnTo>
                    <a:pt x="86" y="19"/>
                  </a:lnTo>
                  <a:lnTo>
                    <a:pt x="110" y="14"/>
                  </a:lnTo>
                  <a:lnTo>
                    <a:pt x="136" y="10"/>
                  </a:lnTo>
                  <a:lnTo>
                    <a:pt x="160" y="7"/>
                  </a:lnTo>
                  <a:lnTo>
                    <a:pt x="186" y="3"/>
                  </a:lnTo>
                  <a:lnTo>
                    <a:pt x="212" y="2"/>
                  </a:lnTo>
                  <a:lnTo>
                    <a:pt x="236" y="0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88" y="0"/>
                  </a:lnTo>
                  <a:lnTo>
                    <a:pt x="312" y="2"/>
                  </a:lnTo>
                  <a:lnTo>
                    <a:pt x="338" y="3"/>
                  </a:lnTo>
                  <a:lnTo>
                    <a:pt x="364" y="7"/>
                  </a:lnTo>
                  <a:lnTo>
                    <a:pt x="388" y="10"/>
                  </a:lnTo>
                  <a:lnTo>
                    <a:pt x="414" y="14"/>
                  </a:lnTo>
                  <a:lnTo>
                    <a:pt x="438" y="19"/>
                  </a:lnTo>
                  <a:lnTo>
                    <a:pt x="462" y="26"/>
                  </a:lnTo>
                  <a:lnTo>
                    <a:pt x="486" y="34"/>
                  </a:lnTo>
                  <a:lnTo>
                    <a:pt x="511" y="41"/>
                  </a:lnTo>
                  <a:lnTo>
                    <a:pt x="534" y="50"/>
                  </a:lnTo>
                  <a:lnTo>
                    <a:pt x="558" y="60"/>
                  </a:lnTo>
                  <a:lnTo>
                    <a:pt x="581" y="69"/>
                  </a:lnTo>
                  <a:lnTo>
                    <a:pt x="604" y="82"/>
                  </a:lnTo>
                  <a:lnTo>
                    <a:pt x="642" y="103"/>
                  </a:lnTo>
                  <a:close/>
                </a:path>
              </a:pathLst>
            </a:custGeom>
            <a:solidFill>
              <a:srgbClr val="00006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84" name="Freeform 60"/>
            <p:cNvSpPr>
              <a:spLocks/>
            </p:cNvSpPr>
            <p:nvPr/>
          </p:nvSpPr>
          <p:spPr bwMode="auto">
            <a:xfrm>
              <a:off x="4235" y="2113"/>
              <a:ext cx="610" cy="105"/>
            </a:xfrm>
            <a:custGeom>
              <a:avLst/>
              <a:gdLst/>
              <a:ahLst/>
              <a:cxnLst>
                <a:cxn ang="0">
                  <a:pos x="610" y="96"/>
                </a:cxn>
                <a:cxn ang="0">
                  <a:pos x="609" y="96"/>
                </a:cxn>
                <a:cxn ang="0">
                  <a:pos x="596" y="101"/>
                </a:cxn>
                <a:cxn ang="0">
                  <a:pos x="592" y="105"/>
                </a:cxn>
                <a:cxn ang="0">
                  <a:pos x="552" y="83"/>
                </a:cxn>
                <a:cxn ang="0">
                  <a:pos x="529" y="73"/>
                </a:cxn>
                <a:cxn ang="0">
                  <a:pos x="507" y="64"/>
                </a:cxn>
                <a:cxn ang="0">
                  <a:pos x="484" y="57"/>
                </a:cxn>
                <a:cxn ang="0">
                  <a:pos x="461" y="48"/>
                </a:cxn>
                <a:cxn ang="0">
                  <a:pos x="439" y="42"/>
                </a:cxn>
                <a:cxn ang="0">
                  <a:pos x="414" y="35"/>
                </a:cxn>
                <a:cxn ang="0">
                  <a:pos x="391" y="30"/>
                </a:cxn>
                <a:cxn ang="0">
                  <a:pos x="367" y="26"/>
                </a:cxn>
                <a:cxn ang="0">
                  <a:pos x="343" y="23"/>
                </a:cxn>
                <a:cxn ang="0">
                  <a:pos x="320" y="19"/>
                </a:cxn>
                <a:cxn ang="0">
                  <a:pos x="296" y="18"/>
                </a:cxn>
                <a:cxn ang="0">
                  <a:pos x="271" y="16"/>
                </a:cxn>
                <a:cxn ang="0">
                  <a:pos x="247" y="16"/>
                </a:cxn>
                <a:cxn ang="0">
                  <a:pos x="247" y="16"/>
                </a:cxn>
                <a:cxn ang="0">
                  <a:pos x="223" y="16"/>
                </a:cxn>
                <a:cxn ang="0">
                  <a:pos x="198" y="18"/>
                </a:cxn>
                <a:cxn ang="0">
                  <a:pos x="174" y="19"/>
                </a:cxn>
                <a:cxn ang="0">
                  <a:pos x="150" y="23"/>
                </a:cxn>
                <a:cxn ang="0">
                  <a:pos x="127" y="26"/>
                </a:cxn>
                <a:cxn ang="0">
                  <a:pos x="103" y="30"/>
                </a:cxn>
                <a:cxn ang="0">
                  <a:pos x="80" y="35"/>
                </a:cxn>
                <a:cxn ang="0">
                  <a:pos x="55" y="42"/>
                </a:cxn>
                <a:cxn ang="0">
                  <a:pos x="32" y="48"/>
                </a:cxn>
                <a:cxn ang="0">
                  <a:pos x="15" y="55"/>
                </a:cxn>
                <a:cxn ang="0">
                  <a:pos x="11" y="51"/>
                </a:cxn>
                <a:cxn ang="0">
                  <a:pos x="2" y="44"/>
                </a:cxn>
                <a:cxn ang="0">
                  <a:pos x="0" y="42"/>
                </a:cxn>
                <a:cxn ang="0">
                  <a:pos x="4" y="41"/>
                </a:cxn>
                <a:cxn ang="0">
                  <a:pos x="27" y="34"/>
                </a:cxn>
                <a:cxn ang="0">
                  <a:pos x="51" y="26"/>
                </a:cxn>
                <a:cxn ang="0">
                  <a:pos x="75" y="19"/>
                </a:cxn>
                <a:cxn ang="0">
                  <a:pos x="100" y="14"/>
                </a:cxn>
                <a:cxn ang="0">
                  <a:pos x="124" y="10"/>
                </a:cxn>
                <a:cxn ang="0">
                  <a:pos x="148" y="7"/>
                </a:cxn>
                <a:cxn ang="0">
                  <a:pos x="173" y="3"/>
                </a:cxn>
                <a:cxn ang="0">
                  <a:pos x="197" y="2"/>
                </a:cxn>
                <a:cxn ang="0">
                  <a:pos x="223" y="0"/>
                </a:cxn>
                <a:cxn ang="0">
                  <a:pos x="247" y="0"/>
                </a:cxn>
                <a:cxn ang="0">
                  <a:pos x="247" y="0"/>
                </a:cxn>
                <a:cxn ang="0">
                  <a:pos x="271" y="0"/>
                </a:cxn>
                <a:cxn ang="0">
                  <a:pos x="297" y="2"/>
                </a:cxn>
                <a:cxn ang="0">
                  <a:pos x="321" y="3"/>
                </a:cxn>
                <a:cxn ang="0">
                  <a:pos x="346" y="7"/>
                </a:cxn>
                <a:cxn ang="0">
                  <a:pos x="370" y="10"/>
                </a:cxn>
                <a:cxn ang="0">
                  <a:pos x="394" y="14"/>
                </a:cxn>
                <a:cxn ang="0">
                  <a:pos x="419" y="19"/>
                </a:cxn>
                <a:cxn ang="0">
                  <a:pos x="443" y="26"/>
                </a:cxn>
                <a:cxn ang="0">
                  <a:pos x="467" y="34"/>
                </a:cxn>
                <a:cxn ang="0">
                  <a:pos x="490" y="41"/>
                </a:cxn>
                <a:cxn ang="0">
                  <a:pos x="513" y="50"/>
                </a:cxn>
                <a:cxn ang="0">
                  <a:pos x="536" y="58"/>
                </a:cxn>
                <a:cxn ang="0">
                  <a:pos x="559" y="69"/>
                </a:cxn>
                <a:cxn ang="0">
                  <a:pos x="580" y="80"/>
                </a:cxn>
                <a:cxn ang="0">
                  <a:pos x="610" y="96"/>
                </a:cxn>
              </a:cxnLst>
              <a:rect l="0" t="0" r="r" b="b"/>
              <a:pathLst>
                <a:path w="610" h="105">
                  <a:moveTo>
                    <a:pt x="610" y="96"/>
                  </a:moveTo>
                  <a:lnTo>
                    <a:pt x="609" y="96"/>
                  </a:lnTo>
                  <a:lnTo>
                    <a:pt x="596" y="101"/>
                  </a:lnTo>
                  <a:lnTo>
                    <a:pt x="592" y="105"/>
                  </a:lnTo>
                  <a:lnTo>
                    <a:pt x="552" y="83"/>
                  </a:lnTo>
                  <a:lnTo>
                    <a:pt x="529" y="73"/>
                  </a:lnTo>
                  <a:lnTo>
                    <a:pt x="507" y="64"/>
                  </a:lnTo>
                  <a:lnTo>
                    <a:pt x="484" y="57"/>
                  </a:lnTo>
                  <a:lnTo>
                    <a:pt x="461" y="48"/>
                  </a:lnTo>
                  <a:lnTo>
                    <a:pt x="439" y="42"/>
                  </a:lnTo>
                  <a:lnTo>
                    <a:pt x="414" y="35"/>
                  </a:lnTo>
                  <a:lnTo>
                    <a:pt x="391" y="30"/>
                  </a:lnTo>
                  <a:lnTo>
                    <a:pt x="367" y="26"/>
                  </a:lnTo>
                  <a:lnTo>
                    <a:pt x="343" y="23"/>
                  </a:lnTo>
                  <a:lnTo>
                    <a:pt x="320" y="19"/>
                  </a:lnTo>
                  <a:lnTo>
                    <a:pt x="296" y="18"/>
                  </a:lnTo>
                  <a:lnTo>
                    <a:pt x="271" y="16"/>
                  </a:lnTo>
                  <a:lnTo>
                    <a:pt x="247" y="16"/>
                  </a:lnTo>
                  <a:lnTo>
                    <a:pt x="247" y="16"/>
                  </a:lnTo>
                  <a:lnTo>
                    <a:pt x="223" y="16"/>
                  </a:lnTo>
                  <a:lnTo>
                    <a:pt x="198" y="18"/>
                  </a:lnTo>
                  <a:lnTo>
                    <a:pt x="174" y="19"/>
                  </a:lnTo>
                  <a:lnTo>
                    <a:pt x="150" y="23"/>
                  </a:lnTo>
                  <a:lnTo>
                    <a:pt x="127" y="26"/>
                  </a:lnTo>
                  <a:lnTo>
                    <a:pt x="103" y="30"/>
                  </a:lnTo>
                  <a:lnTo>
                    <a:pt x="80" y="35"/>
                  </a:lnTo>
                  <a:lnTo>
                    <a:pt x="55" y="42"/>
                  </a:lnTo>
                  <a:lnTo>
                    <a:pt x="32" y="48"/>
                  </a:lnTo>
                  <a:lnTo>
                    <a:pt x="15" y="55"/>
                  </a:lnTo>
                  <a:lnTo>
                    <a:pt x="11" y="51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4" y="41"/>
                  </a:lnTo>
                  <a:lnTo>
                    <a:pt x="27" y="34"/>
                  </a:lnTo>
                  <a:lnTo>
                    <a:pt x="51" y="26"/>
                  </a:lnTo>
                  <a:lnTo>
                    <a:pt x="75" y="19"/>
                  </a:lnTo>
                  <a:lnTo>
                    <a:pt x="100" y="14"/>
                  </a:lnTo>
                  <a:lnTo>
                    <a:pt x="124" y="10"/>
                  </a:lnTo>
                  <a:lnTo>
                    <a:pt x="148" y="7"/>
                  </a:lnTo>
                  <a:lnTo>
                    <a:pt x="173" y="3"/>
                  </a:lnTo>
                  <a:lnTo>
                    <a:pt x="197" y="2"/>
                  </a:lnTo>
                  <a:lnTo>
                    <a:pt x="223" y="0"/>
                  </a:lnTo>
                  <a:lnTo>
                    <a:pt x="247" y="0"/>
                  </a:lnTo>
                  <a:lnTo>
                    <a:pt x="247" y="0"/>
                  </a:lnTo>
                  <a:lnTo>
                    <a:pt x="271" y="0"/>
                  </a:lnTo>
                  <a:lnTo>
                    <a:pt x="297" y="2"/>
                  </a:lnTo>
                  <a:lnTo>
                    <a:pt x="321" y="3"/>
                  </a:lnTo>
                  <a:lnTo>
                    <a:pt x="346" y="7"/>
                  </a:lnTo>
                  <a:lnTo>
                    <a:pt x="370" y="10"/>
                  </a:lnTo>
                  <a:lnTo>
                    <a:pt x="394" y="14"/>
                  </a:lnTo>
                  <a:lnTo>
                    <a:pt x="419" y="19"/>
                  </a:lnTo>
                  <a:lnTo>
                    <a:pt x="443" y="26"/>
                  </a:lnTo>
                  <a:lnTo>
                    <a:pt x="467" y="34"/>
                  </a:lnTo>
                  <a:lnTo>
                    <a:pt x="490" y="41"/>
                  </a:lnTo>
                  <a:lnTo>
                    <a:pt x="513" y="50"/>
                  </a:lnTo>
                  <a:lnTo>
                    <a:pt x="536" y="58"/>
                  </a:lnTo>
                  <a:lnTo>
                    <a:pt x="559" y="69"/>
                  </a:lnTo>
                  <a:lnTo>
                    <a:pt x="580" y="80"/>
                  </a:lnTo>
                  <a:lnTo>
                    <a:pt x="610" y="96"/>
                  </a:lnTo>
                  <a:close/>
                </a:path>
              </a:pathLst>
            </a:custGeom>
            <a:solidFill>
              <a:srgbClr val="00006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85" name="Freeform 61"/>
            <p:cNvSpPr>
              <a:spLocks/>
            </p:cNvSpPr>
            <p:nvPr/>
          </p:nvSpPr>
          <p:spPr bwMode="auto">
            <a:xfrm>
              <a:off x="4250" y="2129"/>
              <a:ext cx="577" cy="96"/>
            </a:xfrm>
            <a:custGeom>
              <a:avLst/>
              <a:gdLst/>
              <a:ahLst/>
              <a:cxnLst>
                <a:cxn ang="0">
                  <a:pos x="577" y="89"/>
                </a:cxn>
                <a:cxn ang="0">
                  <a:pos x="569" y="90"/>
                </a:cxn>
                <a:cxn ang="0">
                  <a:pos x="557" y="96"/>
                </a:cxn>
                <a:cxn ang="0">
                  <a:pos x="528" y="81"/>
                </a:cxn>
                <a:cxn ang="0">
                  <a:pos x="507" y="73"/>
                </a:cxn>
                <a:cxn ang="0">
                  <a:pos x="485" y="64"/>
                </a:cxn>
                <a:cxn ang="0">
                  <a:pos x="464" y="55"/>
                </a:cxn>
                <a:cxn ang="0">
                  <a:pos x="441" y="48"/>
                </a:cxn>
                <a:cxn ang="0">
                  <a:pos x="418" y="41"/>
                </a:cxn>
                <a:cxn ang="0">
                  <a:pos x="395" y="35"/>
                </a:cxn>
                <a:cxn ang="0">
                  <a:pos x="372" y="30"/>
                </a:cxn>
                <a:cxn ang="0">
                  <a:pos x="349" y="26"/>
                </a:cxn>
                <a:cxn ang="0">
                  <a:pos x="326" y="23"/>
                </a:cxn>
                <a:cxn ang="0">
                  <a:pos x="302" y="19"/>
                </a:cxn>
                <a:cxn ang="0">
                  <a:pos x="279" y="18"/>
                </a:cxn>
                <a:cxn ang="0">
                  <a:pos x="255" y="16"/>
                </a:cxn>
                <a:cxn ang="0">
                  <a:pos x="232" y="16"/>
                </a:cxn>
                <a:cxn ang="0">
                  <a:pos x="232" y="16"/>
                </a:cxn>
                <a:cxn ang="0">
                  <a:pos x="209" y="16"/>
                </a:cxn>
                <a:cxn ang="0">
                  <a:pos x="185" y="18"/>
                </a:cxn>
                <a:cxn ang="0">
                  <a:pos x="162" y="19"/>
                </a:cxn>
                <a:cxn ang="0">
                  <a:pos x="138" y="23"/>
                </a:cxn>
                <a:cxn ang="0">
                  <a:pos x="115" y="26"/>
                </a:cxn>
                <a:cxn ang="0">
                  <a:pos x="92" y="30"/>
                </a:cxn>
                <a:cxn ang="0">
                  <a:pos x="69" y="35"/>
                </a:cxn>
                <a:cxn ang="0">
                  <a:pos x="46" y="41"/>
                </a:cxn>
                <a:cxn ang="0">
                  <a:pos x="23" y="48"/>
                </a:cxn>
                <a:cxn ang="0">
                  <a:pos x="16" y="50"/>
                </a:cxn>
                <a:cxn ang="0">
                  <a:pos x="13" y="48"/>
                </a:cxn>
                <a:cxn ang="0">
                  <a:pos x="5" y="41"/>
                </a:cxn>
                <a:cxn ang="0">
                  <a:pos x="0" y="39"/>
                </a:cxn>
                <a:cxn ang="0">
                  <a:pos x="17" y="32"/>
                </a:cxn>
                <a:cxn ang="0">
                  <a:pos x="40" y="26"/>
                </a:cxn>
                <a:cxn ang="0">
                  <a:pos x="65" y="19"/>
                </a:cxn>
                <a:cxn ang="0">
                  <a:pos x="88" y="14"/>
                </a:cxn>
                <a:cxn ang="0">
                  <a:pos x="112" y="10"/>
                </a:cxn>
                <a:cxn ang="0">
                  <a:pos x="135" y="7"/>
                </a:cxn>
                <a:cxn ang="0">
                  <a:pos x="159" y="3"/>
                </a:cxn>
                <a:cxn ang="0">
                  <a:pos x="183" y="2"/>
                </a:cxn>
                <a:cxn ang="0">
                  <a:pos x="208" y="0"/>
                </a:cxn>
                <a:cxn ang="0">
                  <a:pos x="232" y="0"/>
                </a:cxn>
                <a:cxn ang="0">
                  <a:pos x="232" y="0"/>
                </a:cxn>
                <a:cxn ang="0">
                  <a:pos x="256" y="0"/>
                </a:cxn>
                <a:cxn ang="0">
                  <a:pos x="281" y="2"/>
                </a:cxn>
                <a:cxn ang="0">
                  <a:pos x="305" y="3"/>
                </a:cxn>
                <a:cxn ang="0">
                  <a:pos x="328" y="7"/>
                </a:cxn>
                <a:cxn ang="0">
                  <a:pos x="352" y="10"/>
                </a:cxn>
                <a:cxn ang="0">
                  <a:pos x="376" y="14"/>
                </a:cxn>
                <a:cxn ang="0">
                  <a:pos x="399" y="19"/>
                </a:cxn>
                <a:cxn ang="0">
                  <a:pos x="424" y="26"/>
                </a:cxn>
                <a:cxn ang="0">
                  <a:pos x="446" y="32"/>
                </a:cxn>
                <a:cxn ang="0">
                  <a:pos x="469" y="41"/>
                </a:cxn>
                <a:cxn ang="0">
                  <a:pos x="492" y="48"/>
                </a:cxn>
                <a:cxn ang="0">
                  <a:pos x="514" y="57"/>
                </a:cxn>
                <a:cxn ang="0">
                  <a:pos x="537" y="67"/>
                </a:cxn>
                <a:cxn ang="0">
                  <a:pos x="577" y="89"/>
                </a:cxn>
              </a:cxnLst>
              <a:rect l="0" t="0" r="r" b="b"/>
              <a:pathLst>
                <a:path w="577" h="96">
                  <a:moveTo>
                    <a:pt x="577" y="89"/>
                  </a:moveTo>
                  <a:lnTo>
                    <a:pt x="569" y="90"/>
                  </a:lnTo>
                  <a:lnTo>
                    <a:pt x="557" y="96"/>
                  </a:lnTo>
                  <a:lnTo>
                    <a:pt x="528" y="81"/>
                  </a:lnTo>
                  <a:lnTo>
                    <a:pt x="507" y="73"/>
                  </a:lnTo>
                  <a:lnTo>
                    <a:pt x="485" y="64"/>
                  </a:lnTo>
                  <a:lnTo>
                    <a:pt x="464" y="55"/>
                  </a:lnTo>
                  <a:lnTo>
                    <a:pt x="441" y="48"/>
                  </a:lnTo>
                  <a:lnTo>
                    <a:pt x="418" y="41"/>
                  </a:lnTo>
                  <a:lnTo>
                    <a:pt x="395" y="35"/>
                  </a:lnTo>
                  <a:lnTo>
                    <a:pt x="372" y="30"/>
                  </a:lnTo>
                  <a:lnTo>
                    <a:pt x="349" y="26"/>
                  </a:lnTo>
                  <a:lnTo>
                    <a:pt x="326" y="23"/>
                  </a:lnTo>
                  <a:lnTo>
                    <a:pt x="302" y="19"/>
                  </a:lnTo>
                  <a:lnTo>
                    <a:pt x="279" y="18"/>
                  </a:lnTo>
                  <a:lnTo>
                    <a:pt x="255" y="16"/>
                  </a:lnTo>
                  <a:lnTo>
                    <a:pt x="232" y="16"/>
                  </a:lnTo>
                  <a:lnTo>
                    <a:pt x="232" y="16"/>
                  </a:lnTo>
                  <a:lnTo>
                    <a:pt x="209" y="16"/>
                  </a:lnTo>
                  <a:lnTo>
                    <a:pt x="185" y="18"/>
                  </a:lnTo>
                  <a:lnTo>
                    <a:pt x="162" y="19"/>
                  </a:lnTo>
                  <a:lnTo>
                    <a:pt x="138" y="23"/>
                  </a:lnTo>
                  <a:lnTo>
                    <a:pt x="115" y="26"/>
                  </a:lnTo>
                  <a:lnTo>
                    <a:pt x="92" y="30"/>
                  </a:lnTo>
                  <a:lnTo>
                    <a:pt x="69" y="35"/>
                  </a:lnTo>
                  <a:lnTo>
                    <a:pt x="46" y="41"/>
                  </a:lnTo>
                  <a:lnTo>
                    <a:pt x="23" y="48"/>
                  </a:lnTo>
                  <a:lnTo>
                    <a:pt x="16" y="50"/>
                  </a:lnTo>
                  <a:lnTo>
                    <a:pt x="13" y="48"/>
                  </a:lnTo>
                  <a:lnTo>
                    <a:pt x="5" y="41"/>
                  </a:lnTo>
                  <a:lnTo>
                    <a:pt x="0" y="39"/>
                  </a:lnTo>
                  <a:lnTo>
                    <a:pt x="17" y="32"/>
                  </a:lnTo>
                  <a:lnTo>
                    <a:pt x="40" y="26"/>
                  </a:lnTo>
                  <a:lnTo>
                    <a:pt x="65" y="19"/>
                  </a:lnTo>
                  <a:lnTo>
                    <a:pt x="88" y="14"/>
                  </a:lnTo>
                  <a:lnTo>
                    <a:pt x="112" y="10"/>
                  </a:lnTo>
                  <a:lnTo>
                    <a:pt x="135" y="7"/>
                  </a:lnTo>
                  <a:lnTo>
                    <a:pt x="159" y="3"/>
                  </a:lnTo>
                  <a:lnTo>
                    <a:pt x="183" y="2"/>
                  </a:lnTo>
                  <a:lnTo>
                    <a:pt x="208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56" y="0"/>
                  </a:lnTo>
                  <a:lnTo>
                    <a:pt x="281" y="2"/>
                  </a:lnTo>
                  <a:lnTo>
                    <a:pt x="305" y="3"/>
                  </a:lnTo>
                  <a:lnTo>
                    <a:pt x="328" y="7"/>
                  </a:lnTo>
                  <a:lnTo>
                    <a:pt x="352" y="10"/>
                  </a:lnTo>
                  <a:lnTo>
                    <a:pt x="376" y="14"/>
                  </a:lnTo>
                  <a:lnTo>
                    <a:pt x="399" y="19"/>
                  </a:lnTo>
                  <a:lnTo>
                    <a:pt x="424" y="26"/>
                  </a:lnTo>
                  <a:lnTo>
                    <a:pt x="446" y="32"/>
                  </a:lnTo>
                  <a:lnTo>
                    <a:pt x="469" y="41"/>
                  </a:lnTo>
                  <a:lnTo>
                    <a:pt x="492" y="48"/>
                  </a:lnTo>
                  <a:lnTo>
                    <a:pt x="514" y="57"/>
                  </a:lnTo>
                  <a:lnTo>
                    <a:pt x="537" y="67"/>
                  </a:lnTo>
                  <a:lnTo>
                    <a:pt x="577" y="89"/>
                  </a:lnTo>
                  <a:close/>
                </a:path>
              </a:pathLst>
            </a:custGeom>
            <a:solidFill>
              <a:srgbClr val="00006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86" name="Freeform 62"/>
            <p:cNvSpPr>
              <a:spLocks/>
            </p:cNvSpPr>
            <p:nvPr/>
          </p:nvSpPr>
          <p:spPr bwMode="auto">
            <a:xfrm>
              <a:off x="4266" y="2145"/>
              <a:ext cx="541" cy="87"/>
            </a:xfrm>
            <a:custGeom>
              <a:avLst/>
              <a:gdLst/>
              <a:ahLst/>
              <a:cxnLst>
                <a:cxn ang="0">
                  <a:pos x="541" y="80"/>
                </a:cxn>
                <a:cxn ang="0">
                  <a:pos x="541" y="80"/>
                </a:cxn>
                <a:cxn ang="0">
                  <a:pos x="528" y="85"/>
                </a:cxn>
                <a:cxn ang="0">
                  <a:pos x="521" y="87"/>
                </a:cxn>
                <a:cxn ang="0">
                  <a:pos x="485" y="71"/>
                </a:cxn>
                <a:cxn ang="0">
                  <a:pos x="463" y="62"/>
                </a:cxn>
                <a:cxn ang="0">
                  <a:pos x="442" y="55"/>
                </a:cxn>
                <a:cxn ang="0">
                  <a:pos x="420" y="48"/>
                </a:cxn>
                <a:cxn ang="0">
                  <a:pos x="398" y="41"/>
                </a:cxn>
                <a:cxn ang="0">
                  <a:pos x="376" y="35"/>
                </a:cxn>
                <a:cxn ang="0">
                  <a:pos x="353" y="30"/>
                </a:cxn>
                <a:cxn ang="0">
                  <a:pos x="330" y="26"/>
                </a:cxn>
                <a:cxn ang="0">
                  <a:pos x="307" y="23"/>
                </a:cxn>
                <a:cxn ang="0">
                  <a:pos x="285" y="19"/>
                </a:cxn>
                <a:cxn ang="0">
                  <a:pos x="262" y="18"/>
                </a:cxn>
                <a:cxn ang="0">
                  <a:pos x="239" y="18"/>
                </a:cxn>
                <a:cxn ang="0">
                  <a:pos x="216" y="16"/>
                </a:cxn>
                <a:cxn ang="0">
                  <a:pos x="216" y="16"/>
                </a:cxn>
                <a:cxn ang="0">
                  <a:pos x="193" y="18"/>
                </a:cxn>
                <a:cxn ang="0">
                  <a:pos x="170" y="18"/>
                </a:cxn>
                <a:cxn ang="0">
                  <a:pos x="147" y="19"/>
                </a:cxn>
                <a:cxn ang="0">
                  <a:pos x="124" y="23"/>
                </a:cxn>
                <a:cxn ang="0">
                  <a:pos x="102" y="26"/>
                </a:cxn>
                <a:cxn ang="0">
                  <a:pos x="79" y="30"/>
                </a:cxn>
                <a:cxn ang="0">
                  <a:pos x="56" y="35"/>
                </a:cxn>
                <a:cxn ang="0">
                  <a:pos x="34" y="41"/>
                </a:cxn>
                <a:cxn ang="0">
                  <a:pos x="19" y="46"/>
                </a:cxn>
                <a:cxn ang="0">
                  <a:pos x="14" y="42"/>
                </a:cxn>
                <a:cxn ang="0">
                  <a:pos x="6" y="37"/>
                </a:cxn>
                <a:cxn ang="0">
                  <a:pos x="0" y="34"/>
                </a:cxn>
                <a:cxn ang="0">
                  <a:pos x="7" y="32"/>
                </a:cxn>
                <a:cxn ang="0">
                  <a:pos x="30" y="25"/>
                </a:cxn>
                <a:cxn ang="0">
                  <a:pos x="53" y="19"/>
                </a:cxn>
                <a:cxn ang="0">
                  <a:pos x="76" y="14"/>
                </a:cxn>
                <a:cxn ang="0">
                  <a:pos x="99" y="10"/>
                </a:cxn>
                <a:cxn ang="0">
                  <a:pos x="122" y="7"/>
                </a:cxn>
                <a:cxn ang="0">
                  <a:pos x="146" y="3"/>
                </a:cxn>
                <a:cxn ang="0">
                  <a:pos x="169" y="2"/>
                </a:cxn>
                <a:cxn ang="0">
                  <a:pos x="193" y="0"/>
                </a:cxn>
                <a:cxn ang="0">
                  <a:pos x="216" y="0"/>
                </a:cxn>
                <a:cxn ang="0">
                  <a:pos x="216" y="0"/>
                </a:cxn>
                <a:cxn ang="0">
                  <a:pos x="239" y="0"/>
                </a:cxn>
                <a:cxn ang="0">
                  <a:pos x="263" y="2"/>
                </a:cxn>
                <a:cxn ang="0">
                  <a:pos x="286" y="3"/>
                </a:cxn>
                <a:cxn ang="0">
                  <a:pos x="310" y="7"/>
                </a:cxn>
                <a:cxn ang="0">
                  <a:pos x="333" y="10"/>
                </a:cxn>
                <a:cxn ang="0">
                  <a:pos x="356" y="14"/>
                </a:cxn>
                <a:cxn ang="0">
                  <a:pos x="379" y="19"/>
                </a:cxn>
                <a:cxn ang="0">
                  <a:pos x="402" y="25"/>
                </a:cxn>
                <a:cxn ang="0">
                  <a:pos x="425" y="32"/>
                </a:cxn>
                <a:cxn ang="0">
                  <a:pos x="448" y="39"/>
                </a:cxn>
                <a:cxn ang="0">
                  <a:pos x="469" y="48"/>
                </a:cxn>
                <a:cxn ang="0">
                  <a:pos x="491" y="57"/>
                </a:cxn>
                <a:cxn ang="0">
                  <a:pos x="512" y="65"/>
                </a:cxn>
                <a:cxn ang="0">
                  <a:pos x="541" y="80"/>
                </a:cxn>
              </a:cxnLst>
              <a:rect l="0" t="0" r="r" b="b"/>
              <a:pathLst>
                <a:path w="541" h="87">
                  <a:moveTo>
                    <a:pt x="541" y="80"/>
                  </a:moveTo>
                  <a:lnTo>
                    <a:pt x="541" y="80"/>
                  </a:lnTo>
                  <a:lnTo>
                    <a:pt x="528" y="85"/>
                  </a:lnTo>
                  <a:lnTo>
                    <a:pt x="521" y="87"/>
                  </a:lnTo>
                  <a:lnTo>
                    <a:pt x="485" y="71"/>
                  </a:lnTo>
                  <a:lnTo>
                    <a:pt x="463" y="62"/>
                  </a:lnTo>
                  <a:lnTo>
                    <a:pt x="442" y="55"/>
                  </a:lnTo>
                  <a:lnTo>
                    <a:pt x="420" y="48"/>
                  </a:lnTo>
                  <a:lnTo>
                    <a:pt x="398" y="41"/>
                  </a:lnTo>
                  <a:lnTo>
                    <a:pt x="376" y="35"/>
                  </a:lnTo>
                  <a:lnTo>
                    <a:pt x="353" y="30"/>
                  </a:lnTo>
                  <a:lnTo>
                    <a:pt x="330" y="26"/>
                  </a:lnTo>
                  <a:lnTo>
                    <a:pt x="307" y="23"/>
                  </a:lnTo>
                  <a:lnTo>
                    <a:pt x="285" y="19"/>
                  </a:lnTo>
                  <a:lnTo>
                    <a:pt x="262" y="18"/>
                  </a:lnTo>
                  <a:lnTo>
                    <a:pt x="239" y="18"/>
                  </a:lnTo>
                  <a:lnTo>
                    <a:pt x="216" y="16"/>
                  </a:lnTo>
                  <a:lnTo>
                    <a:pt x="216" y="16"/>
                  </a:lnTo>
                  <a:lnTo>
                    <a:pt x="193" y="18"/>
                  </a:lnTo>
                  <a:lnTo>
                    <a:pt x="170" y="18"/>
                  </a:lnTo>
                  <a:lnTo>
                    <a:pt x="147" y="19"/>
                  </a:lnTo>
                  <a:lnTo>
                    <a:pt x="124" y="23"/>
                  </a:lnTo>
                  <a:lnTo>
                    <a:pt x="102" y="26"/>
                  </a:lnTo>
                  <a:lnTo>
                    <a:pt x="79" y="30"/>
                  </a:lnTo>
                  <a:lnTo>
                    <a:pt x="56" y="35"/>
                  </a:lnTo>
                  <a:lnTo>
                    <a:pt x="34" y="41"/>
                  </a:lnTo>
                  <a:lnTo>
                    <a:pt x="19" y="46"/>
                  </a:lnTo>
                  <a:lnTo>
                    <a:pt x="14" y="42"/>
                  </a:lnTo>
                  <a:lnTo>
                    <a:pt x="6" y="37"/>
                  </a:lnTo>
                  <a:lnTo>
                    <a:pt x="0" y="34"/>
                  </a:lnTo>
                  <a:lnTo>
                    <a:pt x="7" y="32"/>
                  </a:lnTo>
                  <a:lnTo>
                    <a:pt x="30" y="25"/>
                  </a:lnTo>
                  <a:lnTo>
                    <a:pt x="53" y="19"/>
                  </a:lnTo>
                  <a:lnTo>
                    <a:pt x="76" y="14"/>
                  </a:lnTo>
                  <a:lnTo>
                    <a:pt x="99" y="10"/>
                  </a:lnTo>
                  <a:lnTo>
                    <a:pt x="122" y="7"/>
                  </a:lnTo>
                  <a:lnTo>
                    <a:pt x="146" y="3"/>
                  </a:lnTo>
                  <a:lnTo>
                    <a:pt x="169" y="2"/>
                  </a:lnTo>
                  <a:lnTo>
                    <a:pt x="193" y="0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39" y="0"/>
                  </a:lnTo>
                  <a:lnTo>
                    <a:pt x="263" y="2"/>
                  </a:lnTo>
                  <a:lnTo>
                    <a:pt x="286" y="3"/>
                  </a:lnTo>
                  <a:lnTo>
                    <a:pt x="310" y="7"/>
                  </a:lnTo>
                  <a:lnTo>
                    <a:pt x="333" y="10"/>
                  </a:lnTo>
                  <a:lnTo>
                    <a:pt x="356" y="14"/>
                  </a:lnTo>
                  <a:lnTo>
                    <a:pt x="379" y="19"/>
                  </a:lnTo>
                  <a:lnTo>
                    <a:pt x="402" y="25"/>
                  </a:lnTo>
                  <a:lnTo>
                    <a:pt x="425" y="32"/>
                  </a:lnTo>
                  <a:lnTo>
                    <a:pt x="448" y="39"/>
                  </a:lnTo>
                  <a:lnTo>
                    <a:pt x="469" y="48"/>
                  </a:lnTo>
                  <a:lnTo>
                    <a:pt x="491" y="57"/>
                  </a:lnTo>
                  <a:lnTo>
                    <a:pt x="512" y="65"/>
                  </a:lnTo>
                  <a:lnTo>
                    <a:pt x="541" y="80"/>
                  </a:lnTo>
                  <a:close/>
                </a:path>
              </a:pathLst>
            </a:custGeom>
            <a:solidFill>
              <a:srgbClr val="00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87" name="Freeform 63"/>
            <p:cNvSpPr>
              <a:spLocks/>
            </p:cNvSpPr>
            <p:nvPr/>
          </p:nvSpPr>
          <p:spPr bwMode="auto">
            <a:xfrm>
              <a:off x="4285" y="2161"/>
              <a:ext cx="502" cy="80"/>
            </a:xfrm>
            <a:custGeom>
              <a:avLst/>
              <a:gdLst/>
              <a:ahLst/>
              <a:cxnLst>
                <a:cxn ang="0">
                  <a:pos x="502" y="71"/>
                </a:cxn>
                <a:cxn ang="0">
                  <a:pos x="497" y="73"/>
                </a:cxn>
                <a:cxn ang="0">
                  <a:pos x="484" y="78"/>
                </a:cxn>
                <a:cxn ang="0">
                  <a:pos x="479" y="80"/>
                </a:cxn>
                <a:cxn ang="0">
                  <a:pos x="459" y="69"/>
                </a:cxn>
                <a:cxn ang="0">
                  <a:pos x="437" y="62"/>
                </a:cxn>
                <a:cxn ang="0">
                  <a:pos x="417" y="53"/>
                </a:cxn>
                <a:cxn ang="0">
                  <a:pos x="396" y="46"/>
                </a:cxn>
                <a:cxn ang="0">
                  <a:pos x="374" y="41"/>
                </a:cxn>
                <a:cxn ang="0">
                  <a:pos x="353" y="35"/>
                </a:cxn>
                <a:cxn ang="0">
                  <a:pos x="330" y="30"/>
                </a:cxn>
                <a:cxn ang="0">
                  <a:pos x="309" y="26"/>
                </a:cxn>
                <a:cxn ang="0">
                  <a:pos x="286" y="23"/>
                </a:cxn>
                <a:cxn ang="0">
                  <a:pos x="264" y="19"/>
                </a:cxn>
                <a:cxn ang="0">
                  <a:pos x="241" y="18"/>
                </a:cxn>
                <a:cxn ang="0">
                  <a:pos x="220" y="18"/>
                </a:cxn>
                <a:cxn ang="0">
                  <a:pos x="197" y="16"/>
                </a:cxn>
                <a:cxn ang="0">
                  <a:pos x="197" y="16"/>
                </a:cxn>
                <a:cxn ang="0">
                  <a:pos x="174" y="18"/>
                </a:cxn>
                <a:cxn ang="0">
                  <a:pos x="153" y="18"/>
                </a:cxn>
                <a:cxn ang="0">
                  <a:pos x="130" y="19"/>
                </a:cxn>
                <a:cxn ang="0">
                  <a:pos x="107" y="23"/>
                </a:cxn>
                <a:cxn ang="0">
                  <a:pos x="85" y="26"/>
                </a:cxn>
                <a:cxn ang="0">
                  <a:pos x="64" y="30"/>
                </a:cxn>
                <a:cxn ang="0">
                  <a:pos x="41" y="35"/>
                </a:cxn>
                <a:cxn ang="0">
                  <a:pos x="20" y="41"/>
                </a:cxn>
                <a:cxn ang="0">
                  <a:pos x="18" y="41"/>
                </a:cxn>
                <a:cxn ang="0">
                  <a:pos x="14" y="37"/>
                </a:cxn>
                <a:cxn ang="0">
                  <a:pos x="5" y="32"/>
                </a:cxn>
                <a:cxn ang="0">
                  <a:pos x="0" y="30"/>
                </a:cxn>
                <a:cxn ang="0">
                  <a:pos x="15" y="25"/>
                </a:cxn>
                <a:cxn ang="0">
                  <a:pos x="37" y="19"/>
                </a:cxn>
                <a:cxn ang="0">
                  <a:pos x="60" y="14"/>
                </a:cxn>
                <a:cxn ang="0">
                  <a:pos x="83" y="10"/>
                </a:cxn>
                <a:cxn ang="0">
                  <a:pos x="105" y="7"/>
                </a:cxn>
                <a:cxn ang="0">
                  <a:pos x="128" y="3"/>
                </a:cxn>
                <a:cxn ang="0">
                  <a:pos x="151" y="2"/>
                </a:cxn>
                <a:cxn ang="0">
                  <a:pos x="174" y="2"/>
                </a:cxn>
                <a:cxn ang="0">
                  <a:pos x="197" y="0"/>
                </a:cxn>
                <a:cxn ang="0">
                  <a:pos x="197" y="0"/>
                </a:cxn>
                <a:cxn ang="0">
                  <a:pos x="220" y="2"/>
                </a:cxn>
                <a:cxn ang="0">
                  <a:pos x="243" y="2"/>
                </a:cxn>
                <a:cxn ang="0">
                  <a:pos x="266" y="3"/>
                </a:cxn>
                <a:cxn ang="0">
                  <a:pos x="288" y="7"/>
                </a:cxn>
                <a:cxn ang="0">
                  <a:pos x="311" y="10"/>
                </a:cxn>
                <a:cxn ang="0">
                  <a:pos x="334" y="14"/>
                </a:cxn>
                <a:cxn ang="0">
                  <a:pos x="357" y="19"/>
                </a:cxn>
                <a:cxn ang="0">
                  <a:pos x="379" y="25"/>
                </a:cxn>
                <a:cxn ang="0">
                  <a:pos x="401" y="32"/>
                </a:cxn>
                <a:cxn ang="0">
                  <a:pos x="423" y="39"/>
                </a:cxn>
                <a:cxn ang="0">
                  <a:pos x="444" y="46"/>
                </a:cxn>
                <a:cxn ang="0">
                  <a:pos x="466" y="55"/>
                </a:cxn>
                <a:cxn ang="0">
                  <a:pos x="502" y="71"/>
                </a:cxn>
              </a:cxnLst>
              <a:rect l="0" t="0" r="r" b="b"/>
              <a:pathLst>
                <a:path w="502" h="80">
                  <a:moveTo>
                    <a:pt x="502" y="71"/>
                  </a:moveTo>
                  <a:lnTo>
                    <a:pt x="497" y="73"/>
                  </a:lnTo>
                  <a:lnTo>
                    <a:pt x="484" y="78"/>
                  </a:lnTo>
                  <a:lnTo>
                    <a:pt x="479" y="80"/>
                  </a:lnTo>
                  <a:lnTo>
                    <a:pt x="459" y="69"/>
                  </a:lnTo>
                  <a:lnTo>
                    <a:pt x="437" y="62"/>
                  </a:lnTo>
                  <a:lnTo>
                    <a:pt x="417" y="53"/>
                  </a:lnTo>
                  <a:lnTo>
                    <a:pt x="396" y="46"/>
                  </a:lnTo>
                  <a:lnTo>
                    <a:pt x="374" y="41"/>
                  </a:lnTo>
                  <a:lnTo>
                    <a:pt x="353" y="35"/>
                  </a:lnTo>
                  <a:lnTo>
                    <a:pt x="330" y="30"/>
                  </a:lnTo>
                  <a:lnTo>
                    <a:pt x="309" y="26"/>
                  </a:lnTo>
                  <a:lnTo>
                    <a:pt x="286" y="23"/>
                  </a:lnTo>
                  <a:lnTo>
                    <a:pt x="264" y="19"/>
                  </a:lnTo>
                  <a:lnTo>
                    <a:pt x="241" y="18"/>
                  </a:lnTo>
                  <a:lnTo>
                    <a:pt x="220" y="18"/>
                  </a:lnTo>
                  <a:lnTo>
                    <a:pt x="197" y="16"/>
                  </a:lnTo>
                  <a:lnTo>
                    <a:pt x="197" y="16"/>
                  </a:lnTo>
                  <a:lnTo>
                    <a:pt x="174" y="18"/>
                  </a:lnTo>
                  <a:lnTo>
                    <a:pt x="153" y="18"/>
                  </a:lnTo>
                  <a:lnTo>
                    <a:pt x="130" y="19"/>
                  </a:lnTo>
                  <a:lnTo>
                    <a:pt x="107" y="23"/>
                  </a:lnTo>
                  <a:lnTo>
                    <a:pt x="85" y="26"/>
                  </a:lnTo>
                  <a:lnTo>
                    <a:pt x="64" y="30"/>
                  </a:lnTo>
                  <a:lnTo>
                    <a:pt x="41" y="35"/>
                  </a:lnTo>
                  <a:lnTo>
                    <a:pt x="20" y="41"/>
                  </a:lnTo>
                  <a:lnTo>
                    <a:pt x="18" y="41"/>
                  </a:lnTo>
                  <a:lnTo>
                    <a:pt x="14" y="37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5" y="25"/>
                  </a:lnTo>
                  <a:lnTo>
                    <a:pt x="37" y="19"/>
                  </a:lnTo>
                  <a:lnTo>
                    <a:pt x="60" y="14"/>
                  </a:lnTo>
                  <a:lnTo>
                    <a:pt x="83" y="10"/>
                  </a:lnTo>
                  <a:lnTo>
                    <a:pt x="105" y="7"/>
                  </a:lnTo>
                  <a:lnTo>
                    <a:pt x="128" y="3"/>
                  </a:lnTo>
                  <a:lnTo>
                    <a:pt x="151" y="2"/>
                  </a:lnTo>
                  <a:lnTo>
                    <a:pt x="174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20" y="2"/>
                  </a:lnTo>
                  <a:lnTo>
                    <a:pt x="243" y="2"/>
                  </a:lnTo>
                  <a:lnTo>
                    <a:pt x="266" y="3"/>
                  </a:lnTo>
                  <a:lnTo>
                    <a:pt x="288" y="7"/>
                  </a:lnTo>
                  <a:lnTo>
                    <a:pt x="311" y="10"/>
                  </a:lnTo>
                  <a:lnTo>
                    <a:pt x="334" y="14"/>
                  </a:lnTo>
                  <a:lnTo>
                    <a:pt x="357" y="19"/>
                  </a:lnTo>
                  <a:lnTo>
                    <a:pt x="379" y="25"/>
                  </a:lnTo>
                  <a:lnTo>
                    <a:pt x="401" y="32"/>
                  </a:lnTo>
                  <a:lnTo>
                    <a:pt x="423" y="39"/>
                  </a:lnTo>
                  <a:lnTo>
                    <a:pt x="444" y="46"/>
                  </a:lnTo>
                  <a:lnTo>
                    <a:pt x="466" y="55"/>
                  </a:lnTo>
                  <a:lnTo>
                    <a:pt x="502" y="71"/>
                  </a:lnTo>
                  <a:close/>
                </a:path>
              </a:pathLst>
            </a:custGeom>
            <a:solidFill>
              <a:srgbClr val="000064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88" name="Freeform 64"/>
            <p:cNvSpPr>
              <a:spLocks/>
            </p:cNvSpPr>
            <p:nvPr/>
          </p:nvSpPr>
          <p:spPr bwMode="auto">
            <a:xfrm>
              <a:off x="4303" y="2177"/>
              <a:ext cx="461" cy="71"/>
            </a:xfrm>
            <a:custGeom>
              <a:avLst/>
              <a:gdLst/>
              <a:ahLst/>
              <a:cxnLst>
                <a:cxn ang="0">
                  <a:pos x="461" y="64"/>
                </a:cxn>
                <a:cxn ang="0">
                  <a:pos x="454" y="65"/>
                </a:cxn>
                <a:cxn ang="0">
                  <a:pos x="442" y="69"/>
                </a:cxn>
                <a:cxn ang="0">
                  <a:pos x="438" y="71"/>
                </a:cxn>
                <a:cxn ang="0">
                  <a:pos x="413" y="60"/>
                </a:cxn>
                <a:cxn ang="0">
                  <a:pos x="393" y="53"/>
                </a:cxn>
                <a:cxn ang="0">
                  <a:pos x="372" y="46"/>
                </a:cxn>
                <a:cxn ang="0">
                  <a:pos x="352" y="41"/>
                </a:cxn>
                <a:cxn ang="0">
                  <a:pos x="331" y="35"/>
                </a:cxn>
                <a:cxn ang="0">
                  <a:pos x="309" y="30"/>
                </a:cxn>
                <a:cxn ang="0">
                  <a:pos x="288" y="26"/>
                </a:cxn>
                <a:cxn ang="0">
                  <a:pos x="266" y="23"/>
                </a:cxn>
                <a:cxn ang="0">
                  <a:pos x="245" y="19"/>
                </a:cxn>
                <a:cxn ang="0">
                  <a:pos x="222" y="18"/>
                </a:cxn>
                <a:cxn ang="0">
                  <a:pos x="200" y="18"/>
                </a:cxn>
                <a:cxn ang="0">
                  <a:pos x="179" y="18"/>
                </a:cxn>
                <a:cxn ang="0">
                  <a:pos x="179" y="18"/>
                </a:cxn>
                <a:cxn ang="0">
                  <a:pos x="158" y="18"/>
                </a:cxn>
                <a:cxn ang="0">
                  <a:pos x="136" y="18"/>
                </a:cxn>
                <a:cxn ang="0">
                  <a:pos x="113" y="19"/>
                </a:cxn>
                <a:cxn ang="0">
                  <a:pos x="92" y="23"/>
                </a:cxn>
                <a:cxn ang="0">
                  <a:pos x="70" y="26"/>
                </a:cxn>
                <a:cxn ang="0">
                  <a:pos x="49" y="30"/>
                </a:cxn>
                <a:cxn ang="0">
                  <a:pos x="27" y="35"/>
                </a:cxn>
                <a:cxn ang="0">
                  <a:pos x="22" y="35"/>
                </a:cxn>
                <a:cxn ang="0">
                  <a:pos x="15" y="32"/>
                </a:cxn>
                <a:cxn ang="0">
                  <a:pos x="6" y="26"/>
                </a:cxn>
                <a:cxn ang="0">
                  <a:pos x="0" y="25"/>
                </a:cxn>
                <a:cxn ang="0">
                  <a:pos x="2" y="25"/>
                </a:cxn>
                <a:cxn ang="0">
                  <a:pos x="23" y="19"/>
                </a:cxn>
                <a:cxn ang="0">
                  <a:pos x="46" y="14"/>
                </a:cxn>
                <a:cxn ang="0">
                  <a:pos x="67" y="10"/>
                </a:cxn>
                <a:cxn ang="0">
                  <a:pos x="89" y="7"/>
                </a:cxn>
                <a:cxn ang="0">
                  <a:pos x="112" y="3"/>
                </a:cxn>
                <a:cxn ang="0">
                  <a:pos x="135" y="2"/>
                </a:cxn>
                <a:cxn ang="0">
                  <a:pos x="156" y="2"/>
                </a:cxn>
                <a:cxn ang="0">
                  <a:pos x="179" y="0"/>
                </a:cxn>
                <a:cxn ang="0">
                  <a:pos x="179" y="0"/>
                </a:cxn>
                <a:cxn ang="0">
                  <a:pos x="202" y="2"/>
                </a:cxn>
                <a:cxn ang="0">
                  <a:pos x="223" y="2"/>
                </a:cxn>
                <a:cxn ang="0">
                  <a:pos x="246" y="3"/>
                </a:cxn>
                <a:cxn ang="0">
                  <a:pos x="268" y="7"/>
                </a:cxn>
                <a:cxn ang="0">
                  <a:pos x="291" y="10"/>
                </a:cxn>
                <a:cxn ang="0">
                  <a:pos x="312" y="14"/>
                </a:cxn>
                <a:cxn ang="0">
                  <a:pos x="335" y="19"/>
                </a:cxn>
                <a:cxn ang="0">
                  <a:pos x="356" y="25"/>
                </a:cxn>
                <a:cxn ang="0">
                  <a:pos x="378" y="30"/>
                </a:cxn>
                <a:cxn ang="0">
                  <a:pos x="399" y="37"/>
                </a:cxn>
                <a:cxn ang="0">
                  <a:pos x="419" y="46"/>
                </a:cxn>
                <a:cxn ang="0">
                  <a:pos x="441" y="53"/>
                </a:cxn>
                <a:cxn ang="0">
                  <a:pos x="461" y="64"/>
                </a:cxn>
              </a:cxnLst>
              <a:rect l="0" t="0" r="r" b="b"/>
              <a:pathLst>
                <a:path w="461" h="71">
                  <a:moveTo>
                    <a:pt x="461" y="64"/>
                  </a:moveTo>
                  <a:lnTo>
                    <a:pt x="454" y="65"/>
                  </a:lnTo>
                  <a:lnTo>
                    <a:pt x="442" y="69"/>
                  </a:lnTo>
                  <a:lnTo>
                    <a:pt x="438" y="71"/>
                  </a:lnTo>
                  <a:lnTo>
                    <a:pt x="413" y="60"/>
                  </a:lnTo>
                  <a:lnTo>
                    <a:pt x="393" y="53"/>
                  </a:lnTo>
                  <a:lnTo>
                    <a:pt x="372" y="46"/>
                  </a:lnTo>
                  <a:lnTo>
                    <a:pt x="352" y="41"/>
                  </a:lnTo>
                  <a:lnTo>
                    <a:pt x="331" y="35"/>
                  </a:lnTo>
                  <a:lnTo>
                    <a:pt x="309" y="30"/>
                  </a:lnTo>
                  <a:lnTo>
                    <a:pt x="288" y="26"/>
                  </a:lnTo>
                  <a:lnTo>
                    <a:pt x="266" y="23"/>
                  </a:lnTo>
                  <a:lnTo>
                    <a:pt x="245" y="19"/>
                  </a:lnTo>
                  <a:lnTo>
                    <a:pt x="222" y="18"/>
                  </a:lnTo>
                  <a:lnTo>
                    <a:pt x="200" y="18"/>
                  </a:lnTo>
                  <a:lnTo>
                    <a:pt x="179" y="18"/>
                  </a:lnTo>
                  <a:lnTo>
                    <a:pt x="179" y="18"/>
                  </a:lnTo>
                  <a:lnTo>
                    <a:pt x="158" y="18"/>
                  </a:lnTo>
                  <a:lnTo>
                    <a:pt x="136" y="18"/>
                  </a:lnTo>
                  <a:lnTo>
                    <a:pt x="113" y="19"/>
                  </a:lnTo>
                  <a:lnTo>
                    <a:pt x="92" y="23"/>
                  </a:lnTo>
                  <a:lnTo>
                    <a:pt x="70" y="26"/>
                  </a:lnTo>
                  <a:lnTo>
                    <a:pt x="49" y="30"/>
                  </a:lnTo>
                  <a:lnTo>
                    <a:pt x="27" y="35"/>
                  </a:lnTo>
                  <a:lnTo>
                    <a:pt x="22" y="35"/>
                  </a:lnTo>
                  <a:lnTo>
                    <a:pt x="15" y="32"/>
                  </a:lnTo>
                  <a:lnTo>
                    <a:pt x="6" y="26"/>
                  </a:lnTo>
                  <a:lnTo>
                    <a:pt x="0" y="25"/>
                  </a:lnTo>
                  <a:lnTo>
                    <a:pt x="2" y="25"/>
                  </a:lnTo>
                  <a:lnTo>
                    <a:pt x="23" y="19"/>
                  </a:lnTo>
                  <a:lnTo>
                    <a:pt x="46" y="14"/>
                  </a:lnTo>
                  <a:lnTo>
                    <a:pt x="67" y="10"/>
                  </a:lnTo>
                  <a:lnTo>
                    <a:pt x="89" y="7"/>
                  </a:lnTo>
                  <a:lnTo>
                    <a:pt x="112" y="3"/>
                  </a:lnTo>
                  <a:lnTo>
                    <a:pt x="135" y="2"/>
                  </a:lnTo>
                  <a:lnTo>
                    <a:pt x="156" y="2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202" y="2"/>
                  </a:lnTo>
                  <a:lnTo>
                    <a:pt x="223" y="2"/>
                  </a:lnTo>
                  <a:lnTo>
                    <a:pt x="246" y="3"/>
                  </a:lnTo>
                  <a:lnTo>
                    <a:pt x="268" y="7"/>
                  </a:lnTo>
                  <a:lnTo>
                    <a:pt x="291" y="10"/>
                  </a:lnTo>
                  <a:lnTo>
                    <a:pt x="312" y="14"/>
                  </a:lnTo>
                  <a:lnTo>
                    <a:pt x="335" y="19"/>
                  </a:lnTo>
                  <a:lnTo>
                    <a:pt x="356" y="25"/>
                  </a:lnTo>
                  <a:lnTo>
                    <a:pt x="378" y="30"/>
                  </a:lnTo>
                  <a:lnTo>
                    <a:pt x="399" y="37"/>
                  </a:lnTo>
                  <a:lnTo>
                    <a:pt x="419" y="46"/>
                  </a:lnTo>
                  <a:lnTo>
                    <a:pt x="441" y="53"/>
                  </a:lnTo>
                  <a:lnTo>
                    <a:pt x="461" y="64"/>
                  </a:lnTo>
                  <a:close/>
                </a:path>
              </a:pathLst>
            </a:custGeom>
            <a:solidFill>
              <a:srgbClr val="00006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89" name="Freeform 65"/>
            <p:cNvSpPr>
              <a:spLocks/>
            </p:cNvSpPr>
            <p:nvPr/>
          </p:nvSpPr>
          <p:spPr bwMode="auto">
            <a:xfrm>
              <a:off x="4325" y="2195"/>
              <a:ext cx="416" cy="60"/>
            </a:xfrm>
            <a:custGeom>
              <a:avLst/>
              <a:gdLst/>
              <a:ahLst/>
              <a:cxnLst>
                <a:cxn ang="0">
                  <a:pos x="416" y="53"/>
                </a:cxn>
                <a:cxn ang="0">
                  <a:pos x="407" y="55"/>
                </a:cxn>
                <a:cxn ang="0">
                  <a:pos x="396" y="58"/>
                </a:cxn>
                <a:cxn ang="0">
                  <a:pos x="390" y="60"/>
                </a:cxn>
                <a:cxn ang="0">
                  <a:pos x="366" y="51"/>
                </a:cxn>
                <a:cxn ang="0">
                  <a:pos x="346" y="44"/>
                </a:cxn>
                <a:cxn ang="0">
                  <a:pos x="324" y="37"/>
                </a:cxn>
                <a:cxn ang="0">
                  <a:pos x="304" y="31"/>
                </a:cxn>
                <a:cxn ang="0">
                  <a:pos x="284" y="28"/>
                </a:cxn>
                <a:cxn ang="0">
                  <a:pos x="263" y="24"/>
                </a:cxn>
                <a:cxn ang="0">
                  <a:pos x="241" y="21"/>
                </a:cxn>
                <a:cxn ang="0">
                  <a:pos x="220" y="19"/>
                </a:cxn>
                <a:cxn ang="0">
                  <a:pos x="200" y="15"/>
                </a:cxn>
                <a:cxn ang="0">
                  <a:pos x="178" y="15"/>
                </a:cxn>
                <a:cxn ang="0">
                  <a:pos x="157" y="15"/>
                </a:cxn>
                <a:cxn ang="0">
                  <a:pos x="157" y="15"/>
                </a:cxn>
                <a:cxn ang="0">
                  <a:pos x="136" y="15"/>
                </a:cxn>
                <a:cxn ang="0">
                  <a:pos x="114" y="15"/>
                </a:cxn>
                <a:cxn ang="0">
                  <a:pos x="94" y="19"/>
                </a:cxn>
                <a:cxn ang="0">
                  <a:pos x="73" y="21"/>
                </a:cxn>
                <a:cxn ang="0">
                  <a:pos x="51" y="24"/>
                </a:cxn>
                <a:cxn ang="0">
                  <a:pos x="30" y="28"/>
                </a:cxn>
                <a:cxn ang="0">
                  <a:pos x="23" y="30"/>
                </a:cxn>
                <a:cxn ang="0">
                  <a:pos x="23" y="28"/>
                </a:cxn>
                <a:cxn ang="0">
                  <a:pos x="13" y="24"/>
                </a:cxn>
                <a:cxn ang="0">
                  <a:pos x="3" y="19"/>
                </a:cxn>
                <a:cxn ang="0">
                  <a:pos x="0" y="17"/>
                </a:cxn>
                <a:cxn ang="0">
                  <a:pos x="5" y="17"/>
                </a:cxn>
                <a:cxn ang="0">
                  <a:pos x="27" y="12"/>
                </a:cxn>
                <a:cxn ang="0">
                  <a:pos x="48" y="8"/>
                </a:cxn>
                <a:cxn ang="0">
                  <a:pos x="70" y="5"/>
                </a:cxn>
                <a:cxn ang="0">
                  <a:pos x="91" y="1"/>
                </a:cxn>
                <a:cxn ang="0">
                  <a:pos x="114" y="0"/>
                </a:cxn>
                <a:cxn ang="0">
                  <a:pos x="136" y="0"/>
                </a:cxn>
                <a:cxn ang="0">
                  <a:pos x="157" y="0"/>
                </a:cxn>
                <a:cxn ang="0">
                  <a:pos x="157" y="0"/>
                </a:cxn>
                <a:cxn ang="0">
                  <a:pos x="178" y="0"/>
                </a:cxn>
                <a:cxn ang="0">
                  <a:pos x="200" y="0"/>
                </a:cxn>
                <a:cxn ang="0">
                  <a:pos x="223" y="1"/>
                </a:cxn>
                <a:cxn ang="0">
                  <a:pos x="244" y="5"/>
                </a:cxn>
                <a:cxn ang="0">
                  <a:pos x="266" y="8"/>
                </a:cxn>
                <a:cxn ang="0">
                  <a:pos x="287" y="12"/>
                </a:cxn>
                <a:cxn ang="0">
                  <a:pos x="309" y="17"/>
                </a:cxn>
                <a:cxn ang="0">
                  <a:pos x="330" y="23"/>
                </a:cxn>
                <a:cxn ang="0">
                  <a:pos x="350" y="28"/>
                </a:cxn>
                <a:cxn ang="0">
                  <a:pos x="371" y="35"/>
                </a:cxn>
                <a:cxn ang="0">
                  <a:pos x="391" y="42"/>
                </a:cxn>
                <a:cxn ang="0">
                  <a:pos x="416" y="53"/>
                </a:cxn>
              </a:cxnLst>
              <a:rect l="0" t="0" r="r" b="b"/>
              <a:pathLst>
                <a:path w="416" h="60">
                  <a:moveTo>
                    <a:pt x="416" y="53"/>
                  </a:moveTo>
                  <a:lnTo>
                    <a:pt x="407" y="55"/>
                  </a:lnTo>
                  <a:lnTo>
                    <a:pt x="396" y="58"/>
                  </a:lnTo>
                  <a:lnTo>
                    <a:pt x="390" y="60"/>
                  </a:lnTo>
                  <a:lnTo>
                    <a:pt x="366" y="51"/>
                  </a:lnTo>
                  <a:lnTo>
                    <a:pt x="346" y="44"/>
                  </a:lnTo>
                  <a:lnTo>
                    <a:pt x="324" y="37"/>
                  </a:lnTo>
                  <a:lnTo>
                    <a:pt x="304" y="31"/>
                  </a:lnTo>
                  <a:lnTo>
                    <a:pt x="284" y="28"/>
                  </a:lnTo>
                  <a:lnTo>
                    <a:pt x="263" y="24"/>
                  </a:lnTo>
                  <a:lnTo>
                    <a:pt x="241" y="21"/>
                  </a:lnTo>
                  <a:lnTo>
                    <a:pt x="220" y="19"/>
                  </a:lnTo>
                  <a:lnTo>
                    <a:pt x="200" y="15"/>
                  </a:lnTo>
                  <a:lnTo>
                    <a:pt x="178" y="15"/>
                  </a:lnTo>
                  <a:lnTo>
                    <a:pt x="157" y="15"/>
                  </a:lnTo>
                  <a:lnTo>
                    <a:pt x="157" y="15"/>
                  </a:lnTo>
                  <a:lnTo>
                    <a:pt x="136" y="15"/>
                  </a:lnTo>
                  <a:lnTo>
                    <a:pt x="114" y="15"/>
                  </a:lnTo>
                  <a:lnTo>
                    <a:pt x="94" y="19"/>
                  </a:lnTo>
                  <a:lnTo>
                    <a:pt x="73" y="21"/>
                  </a:lnTo>
                  <a:lnTo>
                    <a:pt x="51" y="24"/>
                  </a:lnTo>
                  <a:lnTo>
                    <a:pt x="30" y="28"/>
                  </a:lnTo>
                  <a:lnTo>
                    <a:pt x="23" y="30"/>
                  </a:lnTo>
                  <a:lnTo>
                    <a:pt x="23" y="28"/>
                  </a:lnTo>
                  <a:lnTo>
                    <a:pt x="13" y="24"/>
                  </a:lnTo>
                  <a:lnTo>
                    <a:pt x="3" y="19"/>
                  </a:lnTo>
                  <a:lnTo>
                    <a:pt x="0" y="17"/>
                  </a:lnTo>
                  <a:lnTo>
                    <a:pt x="5" y="17"/>
                  </a:lnTo>
                  <a:lnTo>
                    <a:pt x="27" y="12"/>
                  </a:lnTo>
                  <a:lnTo>
                    <a:pt x="48" y="8"/>
                  </a:lnTo>
                  <a:lnTo>
                    <a:pt x="70" y="5"/>
                  </a:lnTo>
                  <a:lnTo>
                    <a:pt x="91" y="1"/>
                  </a:lnTo>
                  <a:lnTo>
                    <a:pt x="114" y="0"/>
                  </a:lnTo>
                  <a:lnTo>
                    <a:pt x="136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78" y="0"/>
                  </a:lnTo>
                  <a:lnTo>
                    <a:pt x="200" y="0"/>
                  </a:lnTo>
                  <a:lnTo>
                    <a:pt x="223" y="1"/>
                  </a:lnTo>
                  <a:lnTo>
                    <a:pt x="244" y="5"/>
                  </a:lnTo>
                  <a:lnTo>
                    <a:pt x="266" y="8"/>
                  </a:lnTo>
                  <a:lnTo>
                    <a:pt x="287" y="12"/>
                  </a:lnTo>
                  <a:lnTo>
                    <a:pt x="309" y="17"/>
                  </a:lnTo>
                  <a:lnTo>
                    <a:pt x="330" y="23"/>
                  </a:lnTo>
                  <a:lnTo>
                    <a:pt x="350" y="28"/>
                  </a:lnTo>
                  <a:lnTo>
                    <a:pt x="371" y="35"/>
                  </a:lnTo>
                  <a:lnTo>
                    <a:pt x="391" y="42"/>
                  </a:lnTo>
                  <a:lnTo>
                    <a:pt x="416" y="53"/>
                  </a:lnTo>
                  <a:close/>
                </a:path>
              </a:pathLst>
            </a:custGeom>
            <a:solidFill>
              <a:srgbClr val="00005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90" name="Freeform 66"/>
            <p:cNvSpPr>
              <a:spLocks/>
            </p:cNvSpPr>
            <p:nvPr/>
          </p:nvSpPr>
          <p:spPr bwMode="auto">
            <a:xfrm>
              <a:off x="4348" y="2210"/>
              <a:ext cx="367" cy="50"/>
            </a:xfrm>
            <a:custGeom>
              <a:avLst/>
              <a:gdLst/>
              <a:ahLst/>
              <a:cxnLst>
                <a:cxn ang="0">
                  <a:pos x="367" y="45"/>
                </a:cxn>
                <a:cxn ang="0">
                  <a:pos x="360" y="47"/>
                </a:cxn>
                <a:cxn ang="0">
                  <a:pos x="348" y="48"/>
                </a:cxn>
                <a:cxn ang="0">
                  <a:pos x="337" y="50"/>
                </a:cxn>
                <a:cxn ang="0">
                  <a:pos x="317" y="43"/>
                </a:cxn>
                <a:cxn ang="0">
                  <a:pos x="297" y="38"/>
                </a:cxn>
                <a:cxn ang="0">
                  <a:pos x="277" y="32"/>
                </a:cxn>
                <a:cxn ang="0">
                  <a:pos x="257" y="29"/>
                </a:cxn>
                <a:cxn ang="0">
                  <a:pos x="237" y="25"/>
                </a:cxn>
                <a:cxn ang="0">
                  <a:pos x="217" y="22"/>
                </a:cxn>
                <a:cxn ang="0">
                  <a:pos x="195" y="20"/>
                </a:cxn>
                <a:cxn ang="0">
                  <a:pos x="175" y="18"/>
                </a:cxn>
                <a:cxn ang="0">
                  <a:pos x="154" y="16"/>
                </a:cxn>
                <a:cxn ang="0">
                  <a:pos x="134" y="16"/>
                </a:cxn>
                <a:cxn ang="0">
                  <a:pos x="134" y="16"/>
                </a:cxn>
                <a:cxn ang="0">
                  <a:pos x="114" y="16"/>
                </a:cxn>
                <a:cxn ang="0">
                  <a:pos x="93" y="18"/>
                </a:cxn>
                <a:cxn ang="0">
                  <a:pos x="72" y="20"/>
                </a:cxn>
                <a:cxn ang="0">
                  <a:pos x="51" y="22"/>
                </a:cxn>
                <a:cxn ang="0">
                  <a:pos x="31" y="25"/>
                </a:cxn>
                <a:cxn ang="0">
                  <a:pos x="28" y="25"/>
                </a:cxn>
                <a:cxn ang="0">
                  <a:pos x="20" y="22"/>
                </a:cxn>
                <a:cxn ang="0">
                  <a:pos x="10" y="18"/>
                </a:cxn>
                <a:cxn ang="0">
                  <a:pos x="0" y="15"/>
                </a:cxn>
                <a:cxn ang="0">
                  <a:pos x="7" y="13"/>
                </a:cxn>
                <a:cxn ang="0">
                  <a:pos x="28" y="9"/>
                </a:cxn>
                <a:cxn ang="0">
                  <a:pos x="50" y="6"/>
                </a:cxn>
                <a:cxn ang="0">
                  <a:pos x="71" y="4"/>
                </a:cxn>
                <a:cxn ang="0">
                  <a:pos x="91" y="0"/>
                </a:cxn>
                <a:cxn ang="0">
                  <a:pos x="113" y="0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155" y="0"/>
                </a:cxn>
                <a:cxn ang="0">
                  <a:pos x="177" y="0"/>
                </a:cxn>
                <a:cxn ang="0">
                  <a:pos x="197" y="4"/>
                </a:cxn>
                <a:cxn ang="0">
                  <a:pos x="218" y="6"/>
                </a:cxn>
                <a:cxn ang="0">
                  <a:pos x="240" y="9"/>
                </a:cxn>
                <a:cxn ang="0">
                  <a:pos x="261" y="13"/>
                </a:cxn>
                <a:cxn ang="0">
                  <a:pos x="281" y="16"/>
                </a:cxn>
                <a:cxn ang="0">
                  <a:pos x="301" y="22"/>
                </a:cxn>
                <a:cxn ang="0">
                  <a:pos x="323" y="29"/>
                </a:cxn>
                <a:cxn ang="0">
                  <a:pos x="343" y="36"/>
                </a:cxn>
                <a:cxn ang="0">
                  <a:pos x="367" y="45"/>
                </a:cxn>
              </a:cxnLst>
              <a:rect l="0" t="0" r="r" b="b"/>
              <a:pathLst>
                <a:path w="367" h="50">
                  <a:moveTo>
                    <a:pt x="367" y="45"/>
                  </a:moveTo>
                  <a:lnTo>
                    <a:pt x="360" y="47"/>
                  </a:lnTo>
                  <a:lnTo>
                    <a:pt x="348" y="48"/>
                  </a:lnTo>
                  <a:lnTo>
                    <a:pt x="337" y="50"/>
                  </a:lnTo>
                  <a:lnTo>
                    <a:pt x="317" y="43"/>
                  </a:lnTo>
                  <a:lnTo>
                    <a:pt x="297" y="38"/>
                  </a:lnTo>
                  <a:lnTo>
                    <a:pt x="277" y="32"/>
                  </a:lnTo>
                  <a:lnTo>
                    <a:pt x="257" y="29"/>
                  </a:lnTo>
                  <a:lnTo>
                    <a:pt x="237" y="25"/>
                  </a:lnTo>
                  <a:lnTo>
                    <a:pt x="217" y="22"/>
                  </a:lnTo>
                  <a:lnTo>
                    <a:pt x="195" y="20"/>
                  </a:lnTo>
                  <a:lnTo>
                    <a:pt x="175" y="18"/>
                  </a:lnTo>
                  <a:lnTo>
                    <a:pt x="154" y="16"/>
                  </a:lnTo>
                  <a:lnTo>
                    <a:pt x="134" y="16"/>
                  </a:lnTo>
                  <a:lnTo>
                    <a:pt x="134" y="16"/>
                  </a:lnTo>
                  <a:lnTo>
                    <a:pt x="114" y="16"/>
                  </a:lnTo>
                  <a:lnTo>
                    <a:pt x="93" y="18"/>
                  </a:lnTo>
                  <a:lnTo>
                    <a:pt x="72" y="20"/>
                  </a:lnTo>
                  <a:lnTo>
                    <a:pt x="51" y="22"/>
                  </a:lnTo>
                  <a:lnTo>
                    <a:pt x="31" y="25"/>
                  </a:lnTo>
                  <a:lnTo>
                    <a:pt x="28" y="25"/>
                  </a:lnTo>
                  <a:lnTo>
                    <a:pt x="20" y="22"/>
                  </a:lnTo>
                  <a:lnTo>
                    <a:pt x="10" y="18"/>
                  </a:lnTo>
                  <a:lnTo>
                    <a:pt x="0" y="15"/>
                  </a:lnTo>
                  <a:lnTo>
                    <a:pt x="7" y="13"/>
                  </a:lnTo>
                  <a:lnTo>
                    <a:pt x="28" y="9"/>
                  </a:lnTo>
                  <a:lnTo>
                    <a:pt x="50" y="6"/>
                  </a:lnTo>
                  <a:lnTo>
                    <a:pt x="71" y="4"/>
                  </a:lnTo>
                  <a:lnTo>
                    <a:pt x="91" y="0"/>
                  </a:lnTo>
                  <a:lnTo>
                    <a:pt x="113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55" y="0"/>
                  </a:lnTo>
                  <a:lnTo>
                    <a:pt x="177" y="0"/>
                  </a:lnTo>
                  <a:lnTo>
                    <a:pt x="197" y="4"/>
                  </a:lnTo>
                  <a:lnTo>
                    <a:pt x="218" y="6"/>
                  </a:lnTo>
                  <a:lnTo>
                    <a:pt x="240" y="9"/>
                  </a:lnTo>
                  <a:lnTo>
                    <a:pt x="261" y="13"/>
                  </a:lnTo>
                  <a:lnTo>
                    <a:pt x="281" y="16"/>
                  </a:lnTo>
                  <a:lnTo>
                    <a:pt x="301" y="22"/>
                  </a:lnTo>
                  <a:lnTo>
                    <a:pt x="323" y="29"/>
                  </a:lnTo>
                  <a:lnTo>
                    <a:pt x="343" y="36"/>
                  </a:lnTo>
                  <a:lnTo>
                    <a:pt x="367" y="45"/>
                  </a:lnTo>
                  <a:close/>
                </a:path>
              </a:pathLst>
            </a:custGeom>
            <a:solidFill>
              <a:srgbClr val="0000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91" name="Freeform 67"/>
            <p:cNvSpPr>
              <a:spLocks/>
            </p:cNvSpPr>
            <p:nvPr/>
          </p:nvSpPr>
          <p:spPr bwMode="auto">
            <a:xfrm>
              <a:off x="4376" y="2226"/>
              <a:ext cx="309" cy="40"/>
            </a:xfrm>
            <a:custGeom>
              <a:avLst/>
              <a:gdLst/>
              <a:ahLst/>
              <a:cxnLst>
                <a:cxn ang="0">
                  <a:pos x="309" y="34"/>
                </a:cxn>
                <a:cxn ang="0">
                  <a:pos x="308" y="34"/>
                </a:cxn>
                <a:cxn ang="0">
                  <a:pos x="296" y="38"/>
                </a:cxn>
                <a:cxn ang="0">
                  <a:pos x="283" y="40"/>
                </a:cxn>
                <a:cxn ang="0">
                  <a:pos x="273" y="40"/>
                </a:cxn>
                <a:cxn ang="0">
                  <a:pos x="245" y="32"/>
                </a:cxn>
                <a:cxn ang="0">
                  <a:pos x="226" y="29"/>
                </a:cxn>
                <a:cxn ang="0">
                  <a:pos x="206" y="25"/>
                </a:cxn>
                <a:cxn ang="0">
                  <a:pos x="186" y="22"/>
                </a:cxn>
                <a:cxn ang="0">
                  <a:pos x="166" y="20"/>
                </a:cxn>
                <a:cxn ang="0">
                  <a:pos x="146" y="18"/>
                </a:cxn>
                <a:cxn ang="0">
                  <a:pos x="126" y="16"/>
                </a:cxn>
                <a:cxn ang="0">
                  <a:pos x="106" y="16"/>
                </a:cxn>
                <a:cxn ang="0">
                  <a:pos x="106" y="16"/>
                </a:cxn>
                <a:cxn ang="0">
                  <a:pos x="86" y="16"/>
                </a:cxn>
                <a:cxn ang="0">
                  <a:pos x="66" y="18"/>
                </a:cxn>
                <a:cxn ang="0">
                  <a:pos x="46" y="20"/>
                </a:cxn>
                <a:cxn ang="0">
                  <a:pos x="33" y="20"/>
                </a:cxn>
                <a:cxn ang="0">
                  <a:pos x="33" y="20"/>
                </a:cxn>
                <a:cxn ang="0">
                  <a:pos x="22" y="16"/>
                </a:cxn>
                <a:cxn ang="0">
                  <a:pos x="12" y="13"/>
                </a:cxn>
                <a:cxn ang="0">
                  <a:pos x="2" y="9"/>
                </a:cxn>
                <a:cxn ang="0">
                  <a:pos x="0" y="9"/>
                </a:cxn>
                <a:cxn ang="0">
                  <a:pos x="3" y="9"/>
                </a:cxn>
                <a:cxn ang="0">
                  <a:pos x="23" y="6"/>
                </a:cxn>
                <a:cxn ang="0">
                  <a:pos x="44" y="4"/>
                </a:cxn>
                <a:cxn ang="0">
                  <a:pos x="65" y="2"/>
                </a:cxn>
                <a:cxn ang="0">
                  <a:pos x="86" y="0"/>
                </a:cxn>
                <a:cxn ang="0">
                  <a:pos x="106" y="0"/>
                </a:cxn>
                <a:cxn ang="0">
                  <a:pos x="106" y="0"/>
                </a:cxn>
                <a:cxn ang="0">
                  <a:pos x="126" y="0"/>
                </a:cxn>
                <a:cxn ang="0">
                  <a:pos x="147" y="2"/>
                </a:cxn>
                <a:cxn ang="0">
                  <a:pos x="167" y="4"/>
                </a:cxn>
                <a:cxn ang="0">
                  <a:pos x="189" y="6"/>
                </a:cxn>
                <a:cxn ang="0">
                  <a:pos x="209" y="9"/>
                </a:cxn>
                <a:cxn ang="0">
                  <a:pos x="229" y="13"/>
                </a:cxn>
                <a:cxn ang="0">
                  <a:pos x="249" y="16"/>
                </a:cxn>
                <a:cxn ang="0">
                  <a:pos x="269" y="22"/>
                </a:cxn>
                <a:cxn ang="0">
                  <a:pos x="289" y="27"/>
                </a:cxn>
                <a:cxn ang="0">
                  <a:pos x="309" y="34"/>
                </a:cxn>
              </a:cxnLst>
              <a:rect l="0" t="0" r="r" b="b"/>
              <a:pathLst>
                <a:path w="309" h="40">
                  <a:moveTo>
                    <a:pt x="309" y="34"/>
                  </a:moveTo>
                  <a:lnTo>
                    <a:pt x="308" y="34"/>
                  </a:lnTo>
                  <a:lnTo>
                    <a:pt x="296" y="38"/>
                  </a:lnTo>
                  <a:lnTo>
                    <a:pt x="283" y="40"/>
                  </a:lnTo>
                  <a:lnTo>
                    <a:pt x="273" y="40"/>
                  </a:lnTo>
                  <a:lnTo>
                    <a:pt x="245" y="32"/>
                  </a:lnTo>
                  <a:lnTo>
                    <a:pt x="226" y="29"/>
                  </a:lnTo>
                  <a:lnTo>
                    <a:pt x="206" y="25"/>
                  </a:lnTo>
                  <a:lnTo>
                    <a:pt x="186" y="22"/>
                  </a:lnTo>
                  <a:lnTo>
                    <a:pt x="166" y="20"/>
                  </a:lnTo>
                  <a:lnTo>
                    <a:pt x="146" y="18"/>
                  </a:lnTo>
                  <a:lnTo>
                    <a:pt x="126" y="16"/>
                  </a:lnTo>
                  <a:lnTo>
                    <a:pt x="106" y="16"/>
                  </a:lnTo>
                  <a:lnTo>
                    <a:pt x="106" y="16"/>
                  </a:lnTo>
                  <a:lnTo>
                    <a:pt x="86" y="16"/>
                  </a:lnTo>
                  <a:lnTo>
                    <a:pt x="66" y="18"/>
                  </a:lnTo>
                  <a:lnTo>
                    <a:pt x="46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22" y="16"/>
                  </a:lnTo>
                  <a:lnTo>
                    <a:pt x="12" y="13"/>
                  </a:lnTo>
                  <a:lnTo>
                    <a:pt x="2" y="9"/>
                  </a:lnTo>
                  <a:lnTo>
                    <a:pt x="0" y="9"/>
                  </a:lnTo>
                  <a:lnTo>
                    <a:pt x="3" y="9"/>
                  </a:lnTo>
                  <a:lnTo>
                    <a:pt x="23" y="6"/>
                  </a:lnTo>
                  <a:lnTo>
                    <a:pt x="44" y="4"/>
                  </a:lnTo>
                  <a:lnTo>
                    <a:pt x="65" y="2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26" y="0"/>
                  </a:lnTo>
                  <a:lnTo>
                    <a:pt x="147" y="2"/>
                  </a:lnTo>
                  <a:lnTo>
                    <a:pt x="167" y="4"/>
                  </a:lnTo>
                  <a:lnTo>
                    <a:pt x="189" y="6"/>
                  </a:lnTo>
                  <a:lnTo>
                    <a:pt x="209" y="9"/>
                  </a:lnTo>
                  <a:lnTo>
                    <a:pt x="229" y="13"/>
                  </a:lnTo>
                  <a:lnTo>
                    <a:pt x="249" y="16"/>
                  </a:lnTo>
                  <a:lnTo>
                    <a:pt x="269" y="22"/>
                  </a:lnTo>
                  <a:lnTo>
                    <a:pt x="289" y="27"/>
                  </a:lnTo>
                  <a:lnTo>
                    <a:pt x="309" y="34"/>
                  </a:lnTo>
                  <a:close/>
                </a:path>
              </a:pathLst>
            </a:custGeom>
            <a:solidFill>
              <a:srgbClr val="00005A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92" name="Freeform 68"/>
            <p:cNvSpPr>
              <a:spLocks/>
            </p:cNvSpPr>
            <p:nvPr/>
          </p:nvSpPr>
          <p:spPr bwMode="auto">
            <a:xfrm>
              <a:off x="4409" y="2242"/>
              <a:ext cx="240" cy="29"/>
            </a:xfrm>
            <a:custGeom>
              <a:avLst/>
              <a:gdLst/>
              <a:ahLst/>
              <a:cxnLst>
                <a:cxn ang="0">
                  <a:pos x="240" y="24"/>
                </a:cxn>
                <a:cxn ang="0">
                  <a:pos x="239" y="25"/>
                </a:cxn>
                <a:cxn ang="0">
                  <a:pos x="226" y="25"/>
                </a:cxn>
                <a:cxn ang="0">
                  <a:pos x="215" y="27"/>
                </a:cxn>
                <a:cxn ang="0">
                  <a:pos x="203" y="29"/>
                </a:cxn>
                <a:cxn ang="0">
                  <a:pos x="192" y="29"/>
                </a:cxn>
                <a:cxn ang="0">
                  <a:pos x="170" y="25"/>
                </a:cxn>
                <a:cxn ang="0">
                  <a:pos x="150" y="22"/>
                </a:cxn>
                <a:cxn ang="0">
                  <a:pos x="132" y="20"/>
                </a:cxn>
                <a:cxn ang="0">
                  <a:pos x="112" y="18"/>
                </a:cxn>
                <a:cxn ang="0">
                  <a:pos x="93" y="16"/>
                </a:cxn>
                <a:cxn ang="0">
                  <a:pos x="73" y="16"/>
                </a:cxn>
                <a:cxn ang="0">
                  <a:pos x="73" y="16"/>
                </a:cxn>
                <a:cxn ang="0">
                  <a:pos x="53" y="16"/>
                </a:cxn>
                <a:cxn ang="0">
                  <a:pos x="47" y="16"/>
                </a:cxn>
                <a:cxn ang="0">
                  <a:pos x="43" y="16"/>
                </a:cxn>
                <a:cxn ang="0">
                  <a:pos x="32" y="13"/>
                </a:cxn>
                <a:cxn ang="0">
                  <a:pos x="20" y="11"/>
                </a:cxn>
                <a:cxn ang="0">
                  <a:pos x="10" y="8"/>
                </a:cxn>
                <a:cxn ang="0">
                  <a:pos x="0" y="4"/>
                </a:cxn>
                <a:cxn ang="0">
                  <a:pos x="13" y="4"/>
                </a:cxn>
                <a:cxn ang="0">
                  <a:pos x="33" y="2"/>
                </a:cxn>
                <a:cxn ang="0">
                  <a:pos x="53" y="0"/>
                </a:cxn>
                <a:cxn ang="0">
                  <a:pos x="73" y="0"/>
                </a:cxn>
                <a:cxn ang="0">
                  <a:pos x="73" y="0"/>
                </a:cxn>
                <a:cxn ang="0">
                  <a:pos x="93" y="0"/>
                </a:cxn>
                <a:cxn ang="0">
                  <a:pos x="113" y="2"/>
                </a:cxn>
                <a:cxn ang="0">
                  <a:pos x="133" y="4"/>
                </a:cxn>
                <a:cxn ang="0">
                  <a:pos x="153" y="6"/>
                </a:cxn>
                <a:cxn ang="0">
                  <a:pos x="173" y="9"/>
                </a:cxn>
                <a:cxn ang="0">
                  <a:pos x="193" y="13"/>
                </a:cxn>
                <a:cxn ang="0">
                  <a:pos x="212" y="16"/>
                </a:cxn>
                <a:cxn ang="0">
                  <a:pos x="240" y="24"/>
                </a:cxn>
              </a:cxnLst>
              <a:rect l="0" t="0" r="r" b="b"/>
              <a:pathLst>
                <a:path w="240" h="29">
                  <a:moveTo>
                    <a:pt x="240" y="24"/>
                  </a:moveTo>
                  <a:lnTo>
                    <a:pt x="239" y="25"/>
                  </a:lnTo>
                  <a:lnTo>
                    <a:pt x="226" y="25"/>
                  </a:lnTo>
                  <a:lnTo>
                    <a:pt x="215" y="27"/>
                  </a:lnTo>
                  <a:lnTo>
                    <a:pt x="203" y="29"/>
                  </a:lnTo>
                  <a:lnTo>
                    <a:pt x="192" y="29"/>
                  </a:lnTo>
                  <a:lnTo>
                    <a:pt x="170" y="25"/>
                  </a:lnTo>
                  <a:lnTo>
                    <a:pt x="150" y="22"/>
                  </a:lnTo>
                  <a:lnTo>
                    <a:pt x="132" y="20"/>
                  </a:lnTo>
                  <a:lnTo>
                    <a:pt x="112" y="18"/>
                  </a:lnTo>
                  <a:lnTo>
                    <a:pt x="93" y="16"/>
                  </a:lnTo>
                  <a:lnTo>
                    <a:pt x="73" y="16"/>
                  </a:lnTo>
                  <a:lnTo>
                    <a:pt x="73" y="16"/>
                  </a:lnTo>
                  <a:lnTo>
                    <a:pt x="53" y="16"/>
                  </a:lnTo>
                  <a:lnTo>
                    <a:pt x="47" y="16"/>
                  </a:lnTo>
                  <a:lnTo>
                    <a:pt x="43" y="16"/>
                  </a:lnTo>
                  <a:lnTo>
                    <a:pt x="32" y="13"/>
                  </a:lnTo>
                  <a:lnTo>
                    <a:pt x="20" y="11"/>
                  </a:lnTo>
                  <a:lnTo>
                    <a:pt x="10" y="8"/>
                  </a:lnTo>
                  <a:lnTo>
                    <a:pt x="0" y="4"/>
                  </a:lnTo>
                  <a:lnTo>
                    <a:pt x="13" y="4"/>
                  </a:lnTo>
                  <a:lnTo>
                    <a:pt x="33" y="2"/>
                  </a:lnTo>
                  <a:lnTo>
                    <a:pt x="53" y="0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93" y="0"/>
                  </a:lnTo>
                  <a:lnTo>
                    <a:pt x="113" y="2"/>
                  </a:lnTo>
                  <a:lnTo>
                    <a:pt x="133" y="4"/>
                  </a:lnTo>
                  <a:lnTo>
                    <a:pt x="153" y="6"/>
                  </a:lnTo>
                  <a:lnTo>
                    <a:pt x="173" y="9"/>
                  </a:lnTo>
                  <a:lnTo>
                    <a:pt x="193" y="13"/>
                  </a:lnTo>
                  <a:lnTo>
                    <a:pt x="212" y="16"/>
                  </a:lnTo>
                  <a:lnTo>
                    <a:pt x="240" y="24"/>
                  </a:lnTo>
                  <a:close/>
                </a:path>
              </a:pathLst>
            </a:custGeom>
            <a:solidFill>
              <a:srgbClr val="000057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93" name="Freeform 69"/>
            <p:cNvSpPr>
              <a:spLocks/>
            </p:cNvSpPr>
            <p:nvPr/>
          </p:nvSpPr>
          <p:spPr bwMode="auto">
            <a:xfrm>
              <a:off x="4456" y="2258"/>
              <a:ext cx="145" cy="13"/>
            </a:xfrm>
            <a:custGeom>
              <a:avLst/>
              <a:gdLst/>
              <a:ahLst/>
              <a:cxnLst>
                <a:cxn ang="0">
                  <a:pos x="145" y="13"/>
                </a:cxn>
                <a:cxn ang="0">
                  <a:pos x="143" y="13"/>
                </a:cxn>
                <a:cxn ang="0">
                  <a:pos x="132" y="13"/>
                </a:cxn>
                <a:cxn ang="0">
                  <a:pos x="120" y="13"/>
                </a:cxn>
                <a:cxn ang="0">
                  <a:pos x="109" y="13"/>
                </a:cxn>
                <a:cxn ang="0">
                  <a:pos x="97" y="13"/>
                </a:cxn>
                <a:cxn ang="0">
                  <a:pos x="86" y="13"/>
                </a:cxn>
                <a:cxn ang="0">
                  <a:pos x="75" y="11"/>
                </a:cxn>
                <a:cxn ang="0">
                  <a:pos x="62" y="11"/>
                </a:cxn>
                <a:cxn ang="0">
                  <a:pos x="52" y="9"/>
                </a:cxn>
                <a:cxn ang="0">
                  <a:pos x="40" y="8"/>
                </a:cxn>
                <a:cxn ang="0">
                  <a:pos x="29" y="6"/>
                </a:cxn>
                <a:cxn ang="0">
                  <a:pos x="17" y="4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46" y="0"/>
                </a:cxn>
                <a:cxn ang="0">
                  <a:pos x="65" y="2"/>
                </a:cxn>
                <a:cxn ang="0">
                  <a:pos x="85" y="4"/>
                </a:cxn>
                <a:cxn ang="0">
                  <a:pos x="103" y="6"/>
                </a:cxn>
                <a:cxn ang="0">
                  <a:pos x="123" y="9"/>
                </a:cxn>
                <a:cxn ang="0">
                  <a:pos x="145" y="13"/>
                </a:cxn>
              </a:cxnLst>
              <a:rect l="0" t="0" r="r" b="b"/>
              <a:pathLst>
                <a:path w="145" h="13">
                  <a:moveTo>
                    <a:pt x="145" y="13"/>
                  </a:moveTo>
                  <a:lnTo>
                    <a:pt x="143" y="13"/>
                  </a:lnTo>
                  <a:lnTo>
                    <a:pt x="132" y="13"/>
                  </a:lnTo>
                  <a:lnTo>
                    <a:pt x="120" y="13"/>
                  </a:lnTo>
                  <a:lnTo>
                    <a:pt x="109" y="13"/>
                  </a:lnTo>
                  <a:lnTo>
                    <a:pt x="97" y="13"/>
                  </a:lnTo>
                  <a:lnTo>
                    <a:pt x="86" y="13"/>
                  </a:lnTo>
                  <a:lnTo>
                    <a:pt x="75" y="11"/>
                  </a:lnTo>
                  <a:lnTo>
                    <a:pt x="62" y="11"/>
                  </a:lnTo>
                  <a:lnTo>
                    <a:pt x="52" y="9"/>
                  </a:lnTo>
                  <a:lnTo>
                    <a:pt x="40" y="8"/>
                  </a:lnTo>
                  <a:lnTo>
                    <a:pt x="29" y="6"/>
                  </a:lnTo>
                  <a:lnTo>
                    <a:pt x="17" y="4"/>
                  </a:lnTo>
                  <a:lnTo>
                    <a:pt x="6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46" y="0"/>
                  </a:lnTo>
                  <a:lnTo>
                    <a:pt x="65" y="2"/>
                  </a:lnTo>
                  <a:lnTo>
                    <a:pt x="85" y="4"/>
                  </a:lnTo>
                  <a:lnTo>
                    <a:pt x="103" y="6"/>
                  </a:lnTo>
                  <a:lnTo>
                    <a:pt x="123" y="9"/>
                  </a:lnTo>
                  <a:lnTo>
                    <a:pt x="145" y="13"/>
                  </a:lnTo>
                  <a:close/>
                </a:path>
              </a:pathLst>
            </a:custGeom>
            <a:solidFill>
              <a:srgbClr val="000054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94" name="Freeform 70"/>
            <p:cNvSpPr>
              <a:spLocks/>
            </p:cNvSpPr>
            <p:nvPr/>
          </p:nvSpPr>
          <p:spPr bwMode="auto">
            <a:xfrm>
              <a:off x="4625" y="1209"/>
              <a:ext cx="468" cy="527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527"/>
                </a:cxn>
                <a:cxn ang="0">
                  <a:pos x="468" y="238"/>
                </a:cxn>
                <a:cxn ang="0">
                  <a:pos x="392" y="147"/>
                </a:cxn>
                <a:cxn ang="0">
                  <a:pos x="315" y="83"/>
                </a:cxn>
                <a:cxn ang="0">
                  <a:pos x="237" y="39"/>
                </a:cxn>
                <a:cxn ang="0">
                  <a:pos x="163" y="16"/>
                </a:cxn>
                <a:cxn ang="0">
                  <a:pos x="99" y="3"/>
                </a:cxn>
                <a:cxn ang="0">
                  <a:pos x="91" y="1"/>
                </a:cxn>
                <a:cxn ang="0">
                  <a:pos x="86" y="1"/>
                </a:cxn>
                <a:cxn ang="0">
                  <a:pos x="80" y="1"/>
                </a:cxn>
                <a:cxn ang="0">
                  <a:pos x="73" y="1"/>
                </a:cxn>
                <a:cxn ang="0">
                  <a:pos x="67" y="0"/>
                </a:cxn>
                <a:cxn ang="0">
                  <a:pos x="61" y="0"/>
                </a:cxn>
                <a:cxn ang="0">
                  <a:pos x="54" y="0"/>
                </a:cxn>
                <a:cxn ang="0">
                  <a:pos x="49" y="0"/>
                </a:cxn>
                <a:cxn ang="0">
                  <a:pos x="43" y="0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9" y="0"/>
                </a:cxn>
                <a:cxn ang="0">
                  <a:pos x="11" y="1"/>
                </a:cxn>
                <a:cxn ang="0">
                  <a:pos x="6" y="1"/>
                </a:cxn>
                <a:cxn ang="0">
                  <a:pos x="0" y="3"/>
                </a:cxn>
              </a:cxnLst>
              <a:rect l="0" t="0" r="r" b="b"/>
              <a:pathLst>
                <a:path w="468" h="527">
                  <a:moveTo>
                    <a:pt x="0" y="3"/>
                  </a:moveTo>
                  <a:lnTo>
                    <a:pt x="0" y="527"/>
                  </a:lnTo>
                  <a:lnTo>
                    <a:pt x="468" y="238"/>
                  </a:lnTo>
                  <a:lnTo>
                    <a:pt x="392" y="147"/>
                  </a:lnTo>
                  <a:lnTo>
                    <a:pt x="315" y="83"/>
                  </a:lnTo>
                  <a:lnTo>
                    <a:pt x="237" y="39"/>
                  </a:lnTo>
                  <a:lnTo>
                    <a:pt x="163" y="16"/>
                  </a:lnTo>
                  <a:lnTo>
                    <a:pt x="99" y="3"/>
                  </a:lnTo>
                  <a:lnTo>
                    <a:pt x="91" y="1"/>
                  </a:lnTo>
                  <a:lnTo>
                    <a:pt x="86" y="1"/>
                  </a:lnTo>
                  <a:lnTo>
                    <a:pt x="80" y="1"/>
                  </a:lnTo>
                  <a:lnTo>
                    <a:pt x="73" y="1"/>
                  </a:lnTo>
                  <a:lnTo>
                    <a:pt x="67" y="0"/>
                  </a:lnTo>
                  <a:lnTo>
                    <a:pt x="61" y="0"/>
                  </a:lnTo>
                  <a:lnTo>
                    <a:pt x="54" y="0"/>
                  </a:lnTo>
                  <a:lnTo>
                    <a:pt x="49" y="0"/>
                  </a:lnTo>
                  <a:lnTo>
                    <a:pt x="43" y="0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9" y="0"/>
                  </a:lnTo>
                  <a:lnTo>
                    <a:pt x="11" y="1"/>
                  </a:lnTo>
                  <a:lnTo>
                    <a:pt x="6" y="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95" name="Freeform 71"/>
            <p:cNvSpPr>
              <a:spLocks/>
            </p:cNvSpPr>
            <p:nvPr/>
          </p:nvSpPr>
          <p:spPr bwMode="auto">
            <a:xfrm>
              <a:off x="4702" y="1452"/>
              <a:ext cx="541" cy="291"/>
            </a:xfrm>
            <a:custGeom>
              <a:avLst/>
              <a:gdLst/>
              <a:ahLst/>
              <a:cxnLst>
                <a:cxn ang="0">
                  <a:pos x="0" y="291"/>
                </a:cxn>
                <a:cxn ang="0">
                  <a:pos x="465" y="0"/>
                </a:cxn>
                <a:cxn ang="0">
                  <a:pos x="469" y="7"/>
                </a:cxn>
                <a:cxn ang="0">
                  <a:pos x="475" y="14"/>
                </a:cxn>
                <a:cxn ang="0">
                  <a:pos x="478" y="23"/>
                </a:cxn>
                <a:cxn ang="0">
                  <a:pos x="482" y="30"/>
                </a:cxn>
                <a:cxn ang="0">
                  <a:pos x="486" y="39"/>
                </a:cxn>
                <a:cxn ang="0">
                  <a:pos x="491" y="46"/>
                </a:cxn>
                <a:cxn ang="0">
                  <a:pos x="495" y="55"/>
                </a:cxn>
                <a:cxn ang="0">
                  <a:pos x="498" y="62"/>
                </a:cxn>
                <a:cxn ang="0">
                  <a:pos x="502" y="71"/>
                </a:cxn>
                <a:cxn ang="0">
                  <a:pos x="505" y="78"/>
                </a:cxn>
                <a:cxn ang="0">
                  <a:pos x="508" y="87"/>
                </a:cxn>
                <a:cxn ang="0">
                  <a:pos x="512" y="96"/>
                </a:cxn>
                <a:cxn ang="0">
                  <a:pos x="515" y="103"/>
                </a:cxn>
                <a:cxn ang="0">
                  <a:pos x="518" y="112"/>
                </a:cxn>
                <a:cxn ang="0">
                  <a:pos x="521" y="121"/>
                </a:cxn>
                <a:cxn ang="0">
                  <a:pos x="524" y="130"/>
                </a:cxn>
                <a:cxn ang="0">
                  <a:pos x="525" y="133"/>
                </a:cxn>
                <a:cxn ang="0">
                  <a:pos x="526" y="139"/>
                </a:cxn>
                <a:cxn ang="0">
                  <a:pos x="526" y="142"/>
                </a:cxn>
                <a:cxn ang="0">
                  <a:pos x="528" y="146"/>
                </a:cxn>
                <a:cxn ang="0">
                  <a:pos x="528" y="151"/>
                </a:cxn>
                <a:cxn ang="0">
                  <a:pos x="529" y="155"/>
                </a:cxn>
                <a:cxn ang="0">
                  <a:pos x="529" y="160"/>
                </a:cxn>
                <a:cxn ang="0">
                  <a:pos x="531" y="163"/>
                </a:cxn>
                <a:cxn ang="0">
                  <a:pos x="532" y="169"/>
                </a:cxn>
                <a:cxn ang="0">
                  <a:pos x="532" y="174"/>
                </a:cxn>
                <a:cxn ang="0">
                  <a:pos x="534" y="178"/>
                </a:cxn>
                <a:cxn ang="0">
                  <a:pos x="535" y="183"/>
                </a:cxn>
                <a:cxn ang="0">
                  <a:pos x="536" y="187"/>
                </a:cxn>
                <a:cxn ang="0">
                  <a:pos x="538" y="192"/>
                </a:cxn>
                <a:cxn ang="0">
                  <a:pos x="539" y="195"/>
                </a:cxn>
                <a:cxn ang="0">
                  <a:pos x="541" y="201"/>
                </a:cxn>
                <a:cxn ang="0">
                  <a:pos x="0" y="291"/>
                </a:cxn>
              </a:cxnLst>
              <a:rect l="0" t="0" r="r" b="b"/>
              <a:pathLst>
                <a:path w="541" h="291">
                  <a:moveTo>
                    <a:pt x="0" y="291"/>
                  </a:moveTo>
                  <a:lnTo>
                    <a:pt x="465" y="0"/>
                  </a:lnTo>
                  <a:lnTo>
                    <a:pt x="469" y="7"/>
                  </a:lnTo>
                  <a:lnTo>
                    <a:pt x="475" y="14"/>
                  </a:lnTo>
                  <a:lnTo>
                    <a:pt x="478" y="23"/>
                  </a:lnTo>
                  <a:lnTo>
                    <a:pt x="482" y="30"/>
                  </a:lnTo>
                  <a:lnTo>
                    <a:pt x="486" y="39"/>
                  </a:lnTo>
                  <a:lnTo>
                    <a:pt x="491" y="46"/>
                  </a:lnTo>
                  <a:lnTo>
                    <a:pt x="495" y="55"/>
                  </a:lnTo>
                  <a:lnTo>
                    <a:pt x="498" y="62"/>
                  </a:lnTo>
                  <a:lnTo>
                    <a:pt x="502" y="71"/>
                  </a:lnTo>
                  <a:lnTo>
                    <a:pt x="505" y="78"/>
                  </a:lnTo>
                  <a:lnTo>
                    <a:pt x="508" y="87"/>
                  </a:lnTo>
                  <a:lnTo>
                    <a:pt x="512" y="96"/>
                  </a:lnTo>
                  <a:lnTo>
                    <a:pt x="515" y="103"/>
                  </a:lnTo>
                  <a:lnTo>
                    <a:pt x="518" y="112"/>
                  </a:lnTo>
                  <a:lnTo>
                    <a:pt x="521" y="121"/>
                  </a:lnTo>
                  <a:lnTo>
                    <a:pt x="524" y="130"/>
                  </a:lnTo>
                  <a:lnTo>
                    <a:pt x="525" y="133"/>
                  </a:lnTo>
                  <a:lnTo>
                    <a:pt x="526" y="139"/>
                  </a:lnTo>
                  <a:lnTo>
                    <a:pt x="526" y="142"/>
                  </a:lnTo>
                  <a:lnTo>
                    <a:pt x="528" y="146"/>
                  </a:lnTo>
                  <a:lnTo>
                    <a:pt x="528" y="151"/>
                  </a:lnTo>
                  <a:lnTo>
                    <a:pt x="529" y="155"/>
                  </a:lnTo>
                  <a:lnTo>
                    <a:pt x="529" y="160"/>
                  </a:lnTo>
                  <a:lnTo>
                    <a:pt x="531" y="163"/>
                  </a:lnTo>
                  <a:lnTo>
                    <a:pt x="532" y="169"/>
                  </a:lnTo>
                  <a:lnTo>
                    <a:pt x="532" y="174"/>
                  </a:lnTo>
                  <a:lnTo>
                    <a:pt x="534" y="178"/>
                  </a:lnTo>
                  <a:lnTo>
                    <a:pt x="535" y="183"/>
                  </a:lnTo>
                  <a:lnTo>
                    <a:pt x="536" y="187"/>
                  </a:lnTo>
                  <a:lnTo>
                    <a:pt x="538" y="192"/>
                  </a:lnTo>
                  <a:lnTo>
                    <a:pt x="539" y="195"/>
                  </a:lnTo>
                  <a:lnTo>
                    <a:pt x="541" y="201"/>
                  </a:lnTo>
                  <a:lnTo>
                    <a:pt x="0" y="291"/>
                  </a:lnTo>
                  <a:close/>
                </a:path>
              </a:pathLst>
            </a:custGeom>
            <a:solidFill>
              <a:srgbClr val="80C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8296" name="Freeform 72"/>
            <p:cNvSpPr>
              <a:spLocks/>
            </p:cNvSpPr>
            <p:nvPr/>
          </p:nvSpPr>
          <p:spPr bwMode="auto">
            <a:xfrm>
              <a:off x="4674" y="1699"/>
              <a:ext cx="549" cy="496"/>
            </a:xfrm>
            <a:custGeom>
              <a:avLst/>
              <a:gdLst/>
              <a:ahLst/>
              <a:cxnLst>
                <a:cxn ang="0">
                  <a:pos x="0" y="89"/>
                </a:cxn>
                <a:cxn ang="0">
                  <a:pos x="539" y="0"/>
                </a:cxn>
                <a:cxn ang="0">
                  <a:pos x="549" y="67"/>
                </a:cxn>
                <a:cxn ang="0">
                  <a:pos x="549" y="137"/>
                </a:cxn>
                <a:cxn ang="0">
                  <a:pos x="537" y="204"/>
                </a:cxn>
                <a:cxn ang="0">
                  <a:pos x="517" y="268"/>
                </a:cxn>
                <a:cxn ang="0">
                  <a:pos x="487" y="334"/>
                </a:cxn>
                <a:cxn ang="0">
                  <a:pos x="444" y="391"/>
                </a:cxn>
                <a:cxn ang="0">
                  <a:pos x="393" y="446"/>
                </a:cxn>
                <a:cxn ang="0">
                  <a:pos x="330" y="496"/>
                </a:cxn>
                <a:cxn ang="0">
                  <a:pos x="0" y="89"/>
                </a:cxn>
              </a:cxnLst>
              <a:rect l="0" t="0" r="r" b="b"/>
              <a:pathLst>
                <a:path w="549" h="496">
                  <a:moveTo>
                    <a:pt x="0" y="89"/>
                  </a:moveTo>
                  <a:lnTo>
                    <a:pt x="539" y="0"/>
                  </a:lnTo>
                  <a:lnTo>
                    <a:pt x="549" y="67"/>
                  </a:lnTo>
                  <a:lnTo>
                    <a:pt x="549" y="137"/>
                  </a:lnTo>
                  <a:lnTo>
                    <a:pt x="537" y="204"/>
                  </a:lnTo>
                  <a:lnTo>
                    <a:pt x="517" y="268"/>
                  </a:lnTo>
                  <a:lnTo>
                    <a:pt x="487" y="334"/>
                  </a:lnTo>
                  <a:lnTo>
                    <a:pt x="444" y="391"/>
                  </a:lnTo>
                  <a:lnTo>
                    <a:pt x="393" y="446"/>
                  </a:lnTo>
                  <a:lnTo>
                    <a:pt x="330" y="496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FFAE0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41784"/>
            <a:ext cx="828092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Drawing a Pie Chart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idx="1"/>
          </p:nvPr>
        </p:nvSpPr>
        <p:spPr>
          <a:xfrm>
            <a:off x="72008" y="1428452"/>
            <a:ext cx="8964488" cy="51689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 sz="4000" dirty="0" smtClean="0"/>
              <a:t>First draw a circle; then use the </a:t>
            </a:r>
            <a:r>
              <a:rPr lang="en-US" altLang="zh-TW" sz="4000" b="1" dirty="0" smtClean="0">
                <a:solidFill>
                  <a:schemeClr val="folHlink"/>
                </a:solidFill>
              </a:rPr>
              <a:t>relative frequencies</a:t>
            </a:r>
            <a:r>
              <a:rPr lang="en-US" altLang="zh-TW" sz="4000" b="1" dirty="0" smtClean="0"/>
              <a:t> </a:t>
            </a:r>
            <a:r>
              <a:rPr lang="en-US" altLang="zh-TW" sz="4000" dirty="0" smtClean="0"/>
              <a:t>to divide the circle into sectors that correspond to the relative frequency for </a:t>
            </a:r>
            <a:r>
              <a:rPr lang="en-US" altLang="zh-TW" sz="4000" b="1" dirty="0" smtClean="0">
                <a:solidFill>
                  <a:schemeClr val="folHlink"/>
                </a:solidFill>
              </a:rPr>
              <a:t>each class</a:t>
            </a:r>
            <a:r>
              <a:rPr lang="en-US" altLang="zh-TW" sz="4000" dirty="0" smtClean="0"/>
              <a:t>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4000" dirty="0" smtClean="0"/>
              <a:t>Since there are 360 degrees in a circle, a class with a relative frequency of .25 would consume .25(360) = 90 degrees of the circle.</a:t>
            </a:r>
            <a:endParaRPr lang="zh-TW" altLang="en-US" sz="4000" dirty="0" smtClean="0"/>
          </a:p>
        </p:txBody>
      </p:sp>
      <p:sp>
        <p:nvSpPr>
          <p:cNvPr id="4915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8FC4BA4-A243-4141-806C-A7075B4E687D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4915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83F82638-BA83-4F43-A0DA-87721AE129D4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22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58552"/>
            <a:ext cx="8382322" cy="838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</a:t>
            </a:r>
            <a:endParaRPr lang="zh-TW" altLang="en-US" dirty="0" smtClean="0"/>
          </a:p>
        </p:txBody>
      </p:sp>
      <p:sp>
        <p:nvSpPr>
          <p:cNvPr id="310275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990600"/>
            <a:ext cx="8893175" cy="5562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TW" smtClean="0"/>
              <a:t>The student placement office at a university wanted to determine the </a:t>
            </a:r>
            <a:r>
              <a:rPr lang="en-US" altLang="zh-TW" smtClean="0">
                <a:solidFill>
                  <a:schemeClr val="folHlink"/>
                </a:solidFill>
              </a:rPr>
              <a:t>general areas of employment</a:t>
            </a:r>
            <a:r>
              <a:rPr lang="en-US" altLang="zh-TW" smtClean="0"/>
              <a:t> last year. Data was collected, and the count of the occurrences was recorded for each area. These counts were converted to </a:t>
            </a:r>
            <a:r>
              <a:rPr lang="en-US" altLang="zh-TW" smtClean="0">
                <a:solidFill>
                  <a:schemeClr val="folHlink"/>
                </a:solidFill>
              </a:rPr>
              <a:t>proportions</a:t>
            </a:r>
            <a:r>
              <a:rPr lang="en-US" altLang="zh-TW" smtClean="0"/>
              <a:t> and the results were presented in a pie chart.</a:t>
            </a:r>
            <a:endParaRPr lang="zh-TW" altLang="en-US" smtClean="0"/>
          </a:p>
        </p:txBody>
      </p:sp>
      <p:sp>
        <p:nvSpPr>
          <p:cNvPr id="50178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E70E9C4-54B2-4EFA-86E2-1FBCB051BF2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5017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0D8585BF-1E8A-48EF-8661-4CD374863D47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23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6" name="Rectangle 4"/>
          <p:cNvSpPr>
            <a:spLocks noGrp="1" noChangeArrowheads="1"/>
          </p:cNvSpPr>
          <p:nvPr>
            <p:ph type="title"/>
          </p:nvPr>
        </p:nvSpPr>
        <p:spPr>
          <a:xfrm>
            <a:off x="323850" y="260648"/>
            <a:ext cx="8507413" cy="93610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Frequency and Proportion</a:t>
            </a:r>
          </a:p>
        </p:txBody>
      </p:sp>
      <p:graphicFrame>
        <p:nvGraphicFramePr>
          <p:cNvPr id="371774" name="Group 62"/>
          <p:cNvGraphicFramePr>
            <a:graphicFrameLocks noGrp="1"/>
          </p:cNvGraphicFramePr>
          <p:nvPr>
            <p:ph type="tbl" idx="1"/>
          </p:nvPr>
        </p:nvGraphicFramePr>
        <p:xfrm>
          <a:off x="322263" y="1175947"/>
          <a:ext cx="8642350" cy="5488306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3169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6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Major</a:t>
                      </a:r>
                      <a:endParaRPr kumimoji="1" lang="en-US" altLang="zh-TW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u="none" strike="noStrike" cap="none" normalizeH="0" baseline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Frequency</a:t>
                      </a:r>
                      <a:endParaRPr kumimoji="1" lang="en-US" altLang="zh-TW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Relative Frequency (Proportion)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Accounting</a:t>
                      </a:r>
                      <a:endParaRPr kumimoji="1" lang="en-US" altLang="zh-TW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73</a:t>
                      </a:r>
                      <a:endParaRPr kumimoji="1" lang="en-US" altLang="zh-TW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u="none" strike="noStrike" cap="none" normalizeH="0" baseline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28.9%</a:t>
                      </a:r>
                      <a:endParaRPr kumimoji="1" lang="en-US" altLang="zh-TW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Finance</a:t>
                      </a:r>
                      <a:endParaRPr kumimoji="1" lang="en-US" altLang="zh-TW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52</a:t>
                      </a:r>
                      <a:endParaRPr kumimoji="1" lang="en-US" altLang="zh-TW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20.6%</a:t>
                      </a:r>
                      <a:endParaRPr kumimoji="1" lang="en-US" altLang="zh-TW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u="none" strike="noStrike" cap="none" normalizeH="0" baseline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General Management</a:t>
                      </a:r>
                      <a:endParaRPr kumimoji="1" lang="en-US" altLang="zh-TW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36</a:t>
                      </a:r>
                      <a:endParaRPr kumimoji="1" lang="en-US" altLang="zh-TW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14.2%</a:t>
                      </a:r>
                      <a:endParaRPr kumimoji="1" lang="en-US" altLang="zh-TW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u="none" strike="noStrike" cap="none" normalizeH="0" baseline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Marketing</a:t>
                      </a:r>
                      <a:endParaRPr kumimoji="1" lang="en-US" altLang="zh-TW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64</a:t>
                      </a:r>
                      <a:endParaRPr kumimoji="1" lang="en-US" altLang="zh-TW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u="none" strike="noStrike" cap="none" normalizeH="0" baseline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25.3%</a:t>
                      </a:r>
                      <a:endParaRPr kumimoji="1" lang="en-US" altLang="zh-TW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u="none" strike="noStrike" cap="none" normalizeH="0" baseline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Other</a:t>
                      </a:r>
                      <a:endParaRPr kumimoji="1" lang="en-US" altLang="zh-TW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28</a:t>
                      </a:r>
                      <a:endParaRPr kumimoji="1" lang="en-US" altLang="zh-TW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11.1%</a:t>
                      </a:r>
                      <a:endParaRPr kumimoji="1" lang="en-US" altLang="zh-TW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u="none" strike="noStrike" cap="none" normalizeH="0" baseline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Total</a:t>
                      </a:r>
                      <a:endParaRPr kumimoji="1" lang="en-US" altLang="zh-TW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u="none" strike="noStrike" cap="none" normalizeH="0" baseline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253</a:t>
                      </a:r>
                      <a:endParaRPr kumimoji="1" lang="en-US" altLang="zh-TW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100%</a:t>
                      </a:r>
                      <a:endParaRPr kumimoji="1" lang="en-US" altLang="zh-TW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1202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B08BA83-E9E9-4507-8725-5E3B366E0EF4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5120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29C7A0E7-B765-4E7A-8468-F7C41270A069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24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004048" y="2029936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rPr>
              <a:t>/253</a:t>
            </a:r>
            <a:r>
              <a:rPr lang="zh-TW" altLang="en-US" sz="32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rPr>
              <a:t> </a:t>
            </a:r>
            <a:r>
              <a:rPr lang="en-US" altLang="zh-TW" sz="32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rPr>
              <a:t>=</a:t>
            </a:r>
            <a:endParaRPr lang="zh-TW" altLang="en-US" sz="3200" dirty="0" smtClean="0">
              <a:solidFill>
                <a:schemeClr val="lt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004048" y="2760290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rPr>
              <a:t>/253</a:t>
            </a:r>
            <a:r>
              <a:rPr lang="zh-TW" altLang="en-US" sz="32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rPr>
              <a:t> </a:t>
            </a:r>
            <a:r>
              <a:rPr lang="en-US" altLang="zh-TW" sz="32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rPr>
              <a:t>=</a:t>
            </a:r>
            <a:endParaRPr lang="zh-TW" altLang="en-US" sz="3200" dirty="0" smtClean="0">
              <a:solidFill>
                <a:schemeClr val="lt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04048" y="3758128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rPr>
              <a:t>/253</a:t>
            </a:r>
            <a:r>
              <a:rPr lang="zh-TW" altLang="en-US" sz="32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rPr>
              <a:t> </a:t>
            </a:r>
            <a:r>
              <a:rPr lang="en-US" altLang="zh-TW" sz="32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rPr>
              <a:t>=</a:t>
            </a:r>
            <a:endParaRPr lang="zh-TW" altLang="en-US" sz="3200" dirty="0" smtClean="0">
              <a:solidFill>
                <a:schemeClr val="lt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004048" y="4570854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rPr>
              <a:t>/253</a:t>
            </a:r>
            <a:r>
              <a:rPr lang="zh-TW" altLang="en-US" sz="32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rPr>
              <a:t> </a:t>
            </a:r>
            <a:r>
              <a:rPr lang="en-US" altLang="zh-TW" sz="32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rPr>
              <a:t>=</a:t>
            </a:r>
            <a:endParaRPr lang="zh-TW" altLang="en-US" sz="3200" dirty="0" smtClean="0">
              <a:solidFill>
                <a:schemeClr val="lt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04048" y="5332210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rPr>
              <a:t>/253</a:t>
            </a:r>
            <a:r>
              <a:rPr lang="zh-TW" altLang="en-US" sz="32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rPr>
              <a:t> </a:t>
            </a:r>
            <a:r>
              <a:rPr lang="en-US" altLang="zh-TW" sz="32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rPr>
              <a:t>=</a:t>
            </a:r>
            <a:endParaRPr lang="zh-TW" altLang="en-US" sz="3200" dirty="0" smtClean="0">
              <a:solidFill>
                <a:schemeClr val="lt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6228184" y="1196752"/>
            <a:ext cx="2736429" cy="546750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08" name="Rectangle 12"/>
          <p:cNvSpPr>
            <a:spLocks noGrp="1" noChangeArrowheads="1"/>
          </p:cNvSpPr>
          <p:nvPr>
            <p:ph type="title"/>
          </p:nvPr>
        </p:nvSpPr>
        <p:spPr>
          <a:xfrm>
            <a:off x="395536" y="341784"/>
            <a:ext cx="8462714" cy="926976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Pie Chart</a:t>
            </a:r>
          </a:p>
        </p:txBody>
      </p:sp>
      <p:sp>
        <p:nvSpPr>
          <p:cNvPr id="1027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C507AEB-805A-42FB-AE5D-91A63E514791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28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0CF436B8-DCEE-41BF-AD2F-22AF1EC33897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aphicFrame>
        <p:nvGraphicFramePr>
          <p:cNvPr id="311298" name="Object 2"/>
          <p:cNvGraphicFramePr>
            <a:graphicFrameLocks noChangeAspect="1"/>
          </p:cNvGraphicFramePr>
          <p:nvPr/>
        </p:nvGraphicFramePr>
        <p:xfrm>
          <a:off x="685800" y="1350963"/>
          <a:ext cx="5410200" cy="519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點陣圖影像" r:id="rId3" imgW="3828756" imgH="3676637" progId="PBrush">
                  <p:embed/>
                </p:oleObj>
              </mc:Choice>
              <mc:Fallback>
                <p:oleObj name="點陣圖影像" r:id="rId3" imgW="3828756" imgH="3676637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350963"/>
                        <a:ext cx="5410200" cy="519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189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1299" name="Text Box 3"/>
          <p:cNvSpPr txBox="1">
            <a:spLocks noChangeArrowheads="1"/>
          </p:cNvSpPr>
          <p:nvPr/>
        </p:nvSpPr>
        <p:spPr bwMode="auto">
          <a:xfrm>
            <a:off x="3563938" y="4411663"/>
            <a:ext cx="189865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Marketing</a:t>
            </a:r>
          </a:p>
          <a:p>
            <a:pPr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25.3%</a:t>
            </a:r>
          </a:p>
        </p:txBody>
      </p:sp>
      <p:sp>
        <p:nvSpPr>
          <p:cNvPr id="311300" name="Text Box 4"/>
          <p:cNvSpPr txBox="1">
            <a:spLocks noChangeArrowheads="1"/>
          </p:cNvSpPr>
          <p:nvPr/>
        </p:nvSpPr>
        <p:spPr bwMode="auto">
          <a:xfrm>
            <a:off x="1676400" y="4564063"/>
            <a:ext cx="152717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Finance</a:t>
            </a:r>
          </a:p>
          <a:p>
            <a:pPr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20.6%</a:t>
            </a:r>
          </a:p>
        </p:txBody>
      </p:sp>
      <p:sp>
        <p:nvSpPr>
          <p:cNvPr id="311301" name="Text Box 5"/>
          <p:cNvSpPr txBox="1">
            <a:spLocks noChangeArrowheads="1"/>
          </p:cNvSpPr>
          <p:nvPr/>
        </p:nvSpPr>
        <p:spPr bwMode="auto">
          <a:xfrm>
            <a:off x="838200" y="2924175"/>
            <a:ext cx="2438400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kumimoji="0" lang="en-US" altLang="zh-TW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General </a:t>
            </a:r>
          </a:p>
          <a:p>
            <a:pPr eaLnBrk="0" hangingPunct="0">
              <a:defRPr/>
            </a:pPr>
            <a:r>
              <a:rPr kumimoji="0" lang="en-US" altLang="zh-TW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Management</a:t>
            </a:r>
          </a:p>
          <a:p>
            <a:pPr eaLnBrk="0" hangingPunct="0">
              <a:defRPr/>
            </a:pPr>
            <a:r>
              <a:rPr kumimoji="0" lang="en-US" altLang="zh-TW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14.2%</a:t>
            </a:r>
          </a:p>
        </p:txBody>
      </p:sp>
      <p:sp>
        <p:nvSpPr>
          <p:cNvPr id="311302" name="Text Box 6"/>
          <p:cNvSpPr txBox="1">
            <a:spLocks noChangeArrowheads="1"/>
          </p:cNvSpPr>
          <p:nvPr/>
        </p:nvSpPr>
        <p:spPr bwMode="auto">
          <a:xfrm>
            <a:off x="1692275" y="1844675"/>
            <a:ext cx="1392238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Other</a:t>
            </a:r>
          </a:p>
          <a:p>
            <a:pPr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11.1%</a:t>
            </a:r>
          </a:p>
        </p:txBody>
      </p:sp>
      <p:sp>
        <p:nvSpPr>
          <p:cNvPr id="311303" name="Text Box 7"/>
          <p:cNvSpPr txBox="1">
            <a:spLocks noChangeArrowheads="1"/>
          </p:cNvSpPr>
          <p:nvPr/>
        </p:nvSpPr>
        <p:spPr bwMode="auto">
          <a:xfrm>
            <a:off x="3419475" y="2068513"/>
            <a:ext cx="206057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kumimoji="0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Accounting</a:t>
            </a:r>
          </a:p>
          <a:p>
            <a:pPr eaLnBrk="0" hangingPunct="0">
              <a:defRPr/>
            </a:pPr>
            <a:r>
              <a:rPr kumimoji="0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28.9%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276600" y="2001838"/>
            <a:ext cx="5454650" cy="2011362"/>
            <a:chOff x="2118" y="761"/>
            <a:chExt cx="3630" cy="1267"/>
          </a:xfrm>
        </p:grpSpPr>
        <p:sp>
          <p:nvSpPr>
            <p:cNvPr id="311305" name="Freeform 9"/>
            <p:cNvSpPr>
              <a:spLocks/>
            </p:cNvSpPr>
            <p:nvPr/>
          </p:nvSpPr>
          <p:spPr bwMode="auto">
            <a:xfrm>
              <a:off x="2118" y="1836"/>
              <a:ext cx="288" cy="192"/>
            </a:xfrm>
            <a:custGeom>
              <a:avLst/>
              <a:gdLst/>
              <a:ahLst/>
              <a:cxnLst>
                <a:cxn ang="0">
                  <a:pos x="288" y="192"/>
                </a:cxn>
                <a:cxn ang="0">
                  <a:pos x="192" y="48"/>
                </a:cxn>
                <a:cxn ang="0">
                  <a:pos x="0" y="0"/>
                </a:cxn>
              </a:cxnLst>
              <a:rect l="0" t="0" r="r" b="b"/>
              <a:pathLst>
                <a:path w="288" h="192">
                  <a:moveTo>
                    <a:pt x="288" y="192"/>
                  </a:moveTo>
                  <a:cubicBezTo>
                    <a:pt x="264" y="136"/>
                    <a:pt x="240" y="80"/>
                    <a:pt x="192" y="48"/>
                  </a:cubicBezTo>
                  <a:cubicBezTo>
                    <a:pt x="144" y="16"/>
                    <a:pt x="32" y="8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11306" name="Line 10"/>
            <p:cNvSpPr>
              <a:spLocks noChangeShapeType="1"/>
            </p:cNvSpPr>
            <p:nvPr/>
          </p:nvSpPr>
          <p:spPr bwMode="auto">
            <a:xfrm flipV="1">
              <a:off x="2358" y="1344"/>
              <a:ext cx="2586" cy="5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11307" name="Text Box 11"/>
            <p:cNvSpPr txBox="1">
              <a:spLocks noChangeArrowheads="1"/>
            </p:cNvSpPr>
            <p:nvPr/>
          </p:nvSpPr>
          <p:spPr bwMode="auto">
            <a:xfrm>
              <a:off x="4113" y="761"/>
              <a:ext cx="1635" cy="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zh-TW" altLang="en-US" sz="3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(28.9 /100)*</a:t>
              </a:r>
            </a:p>
            <a:p>
              <a:pPr eaLnBrk="0" hangingPunct="0">
                <a:defRPr/>
              </a:pPr>
              <a:r>
                <a:rPr kumimoji="0" lang="zh-TW" altLang="en-US" sz="3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(360</a:t>
              </a:r>
              <a:r>
                <a:rPr kumimoji="0" lang="zh-TW" altLang="en-US" sz="3200" baseline="30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  <a:r>
                <a:rPr kumimoji="0" lang="zh-TW" altLang="en-US" sz="3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) </a:t>
              </a:r>
            </a:p>
            <a:p>
              <a:pPr eaLnBrk="0" hangingPunct="0">
                <a:defRPr/>
              </a:pPr>
              <a:r>
                <a:rPr kumimoji="0" lang="zh-TW" altLang="en-US" sz="3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= 104</a:t>
              </a:r>
              <a:r>
                <a:rPr kumimoji="0" lang="zh-TW" altLang="en-US" sz="3200" baseline="30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31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500"/>
                                        <p:tgtEl>
                                          <p:spTgt spid="31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31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31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500"/>
                                        <p:tgtEl>
                                          <p:spTgt spid="31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299" grpId="0" autoUpdateAnimBg="0"/>
      <p:bldP spid="311300" grpId="0" autoUpdateAnimBg="0"/>
      <p:bldP spid="311301" grpId="0" autoUpdateAnimBg="0"/>
      <p:bldP spid="311302" grpId="0" autoUpdateAnimBg="0"/>
      <p:bldP spid="311303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2656"/>
            <a:ext cx="8439150" cy="1800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Insights Gained from the Preceding Pie Chart</a:t>
            </a:r>
          </a:p>
        </p:txBody>
      </p:sp>
      <p:sp>
        <p:nvSpPr>
          <p:cNvPr id="312323" name="Rectangle 3"/>
          <p:cNvSpPr>
            <a:spLocks noGrp="1" noChangeArrowheads="1"/>
          </p:cNvSpPr>
          <p:nvPr>
            <p:ph idx="1"/>
          </p:nvPr>
        </p:nvSpPr>
        <p:spPr>
          <a:xfrm>
            <a:off x="285750" y="2081212"/>
            <a:ext cx="7791450" cy="43195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The largest employment area is </a:t>
            </a:r>
            <a:r>
              <a:rPr lang="en-US" altLang="zh-TW" b="1" dirty="0" smtClean="0">
                <a:solidFill>
                  <a:schemeClr val="folHlink"/>
                </a:solidFill>
              </a:rPr>
              <a:t>Accounting</a:t>
            </a:r>
            <a:r>
              <a:rPr lang="en-US" altLang="zh-TW" dirty="0" smtClean="0"/>
              <a:t>, followed by Marketing, then Finance.</a:t>
            </a:r>
          </a:p>
          <a:p>
            <a:pPr eaLnBrk="1" hangingPunct="1">
              <a:defRPr/>
            </a:pPr>
            <a:r>
              <a:rPr lang="en-US" altLang="zh-TW" dirty="0" smtClean="0"/>
              <a:t>These there area have almost </a:t>
            </a:r>
            <a:r>
              <a:rPr lang="en-US" altLang="zh-TW" b="1" dirty="0" smtClean="0">
                <a:solidFill>
                  <a:schemeClr val="folHlink"/>
                </a:solidFill>
              </a:rPr>
              <a:t>75%</a:t>
            </a:r>
            <a:r>
              <a:rPr lang="en-US" altLang="zh-TW" dirty="0" smtClean="0"/>
              <a:t> of the total employment </a:t>
            </a:r>
          </a:p>
        </p:txBody>
      </p:sp>
      <p:sp>
        <p:nvSpPr>
          <p:cNvPr id="52226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1D63179-01B7-4A84-8ABA-7E492171130C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5222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B370C7D0-21D5-4A75-AEB5-11C147ABCCBC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26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1762349"/>
              </p:ext>
            </p:extLst>
          </p:nvPr>
        </p:nvGraphicFramePr>
        <p:xfrm>
          <a:off x="6978772" y="4737274"/>
          <a:ext cx="1970772" cy="1892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3" name="點陣圖影像" r:id="rId4" imgW="3828756" imgH="3676637" progId="PBrush">
                  <p:embed/>
                </p:oleObj>
              </mc:Choice>
              <mc:Fallback>
                <p:oleObj name="點陣圖影像" r:id="rId4" imgW="3828756" imgH="3676637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8772" y="4737274"/>
                        <a:ext cx="1970772" cy="18921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18900000" algn="ctr" rotWithShape="0">
                          <a:schemeClr val="bg2"/>
                        </a:outerShdw>
                      </a:effectLst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7964158" y="5836524"/>
            <a:ext cx="9321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kumimoji="0" lang="en-US" altLang="zh-TW" sz="1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Marketing</a:t>
            </a:r>
          </a:p>
          <a:p>
            <a:pPr eaLnBrk="0" hangingPunct="0">
              <a:defRPr/>
            </a:pPr>
            <a:r>
              <a:rPr kumimoji="0" lang="en-US" altLang="zh-TW" sz="1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25.3%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7192021" y="5899875"/>
            <a:ext cx="7189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kumimoji="0" lang="en-US" altLang="zh-TW" sz="1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Finance</a:t>
            </a:r>
          </a:p>
          <a:p>
            <a:pPr eaLnBrk="0" hangingPunct="0">
              <a:defRPr/>
            </a:pPr>
            <a:r>
              <a:rPr kumimoji="0" lang="en-US" altLang="zh-TW" sz="1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20.6%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951847" y="5283834"/>
            <a:ext cx="94753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kumimoji="0" lang="en-US" altLang="zh-TW" sz="1000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General </a:t>
            </a:r>
          </a:p>
          <a:p>
            <a:pPr eaLnBrk="0" hangingPunct="0">
              <a:defRPr/>
            </a:pPr>
            <a:r>
              <a:rPr kumimoji="0" lang="en-US" altLang="zh-TW" sz="1000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Management</a:t>
            </a:r>
          </a:p>
          <a:p>
            <a:pPr eaLnBrk="0" hangingPunct="0">
              <a:defRPr/>
            </a:pPr>
            <a:r>
              <a:rPr kumimoji="0" lang="en-US" altLang="zh-TW" sz="1000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14.2%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7268039" y="4857987"/>
            <a:ext cx="6961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kumimoji="0" lang="en-US" altLang="zh-TW" sz="1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Other</a:t>
            </a:r>
          </a:p>
          <a:p>
            <a:pPr eaLnBrk="0" hangingPunct="0">
              <a:defRPr/>
            </a:pPr>
            <a:r>
              <a:rPr kumimoji="0" lang="en-US" altLang="zh-TW" sz="1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11.1%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7913645" y="5088820"/>
            <a:ext cx="9827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kumimoji="0" lang="en-US" altLang="zh-TW" sz="1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Accounting</a:t>
            </a:r>
          </a:p>
          <a:p>
            <a:pPr eaLnBrk="0" hangingPunct="0">
              <a:defRPr/>
            </a:pPr>
            <a:r>
              <a:rPr kumimoji="0" lang="en-US" altLang="zh-TW" sz="1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28.9%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2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323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Excel Output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E28AF91-73F9-4471-9ABE-43F231DAE41F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AC9BAF2-D3B2-418D-92E0-1B76DC671DF8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pic>
        <p:nvPicPr>
          <p:cNvPr id="7" name="圖片 6" descr="Stat_2010_a_02_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484784"/>
            <a:ext cx="8641080" cy="1379220"/>
          </a:xfrm>
          <a:prstGeom prst="rect">
            <a:avLst/>
          </a:prstGeom>
        </p:spPr>
      </p:pic>
      <p:pic>
        <p:nvPicPr>
          <p:cNvPr id="8" name="圖片 7" descr="Stat_2010_a_02_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69881" y="1948648"/>
            <a:ext cx="2813454" cy="2889202"/>
          </a:xfrm>
          <a:prstGeom prst="rect">
            <a:avLst/>
          </a:prstGeom>
        </p:spPr>
      </p:pic>
      <p:pic>
        <p:nvPicPr>
          <p:cNvPr id="10" name="圖片 9" descr="Stat_2010_a_02_0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592" y="1484783"/>
            <a:ext cx="9036496" cy="4536277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R Code for Pie Chart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half" idx="1"/>
          </p:nvPr>
        </p:nvSpPr>
        <p:spPr>
          <a:xfrm>
            <a:off x="42532" y="1600200"/>
            <a:ext cx="3115341" cy="4530725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rJava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XLConnect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lmtest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tseries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snpar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vcd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library(MASS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>
          <a:xfrm>
            <a:off x="3151081" y="1399749"/>
            <a:ext cx="5805377" cy="520404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800" dirty="0" err="1" smtClean="0"/>
              <a:t>fileXls</a:t>
            </a:r>
            <a:r>
              <a:rPr lang="en-US" altLang="zh-TW" sz="1800" dirty="0" smtClean="0"/>
              <a:t> </a:t>
            </a:r>
            <a:r>
              <a:rPr lang="en-US" altLang="zh-TW" sz="1800" dirty="0"/>
              <a:t>= "Major_frq.xlsx"</a:t>
            </a:r>
          </a:p>
          <a:p>
            <a:pPr marL="0" indent="0">
              <a:buNone/>
            </a:pPr>
            <a:r>
              <a:rPr lang="en-US" altLang="zh-TW" sz="1800" dirty="0" err="1" smtClean="0"/>
              <a:t>DS_data</a:t>
            </a:r>
            <a:r>
              <a:rPr lang="en-US" altLang="zh-TW" sz="1800" dirty="0" smtClean="0"/>
              <a:t> </a:t>
            </a:r>
            <a:r>
              <a:rPr lang="en-US" altLang="zh-TW" sz="1800" dirty="0"/>
              <a:t>&lt;- </a:t>
            </a:r>
            <a:r>
              <a:rPr lang="en-US" altLang="zh-TW" sz="1800" dirty="0" err="1"/>
              <a:t>loadWorkbook</a:t>
            </a:r>
            <a:r>
              <a:rPr lang="en-US" altLang="zh-TW" sz="1800" dirty="0"/>
              <a:t>(</a:t>
            </a:r>
            <a:r>
              <a:rPr lang="en-US" altLang="zh-TW" sz="1800" dirty="0" err="1"/>
              <a:t>fileXls</a:t>
            </a:r>
            <a:r>
              <a:rPr lang="en-US" altLang="zh-TW" sz="1800" dirty="0"/>
              <a:t>)</a:t>
            </a:r>
          </a:p>
          <a:p>
            <a:pPr marL="0" indent="0">
              <a:buNone/>
            </a:pPr>
            <a:r>
              <a:rPr lang="en-US" altLang="zh-TW" sz="1800" dirty="0" err="1" smtClean="0"/>
              <a:t>Major_File</a:t>
            </a:r>
            <a:r>
              <a:rPr lang="en-US" altLang="zh-TW" sz="1800" dirty="0" smtClean="0"/>
              <a:t> </a:t>
            </a:r>
            <a:r>
              <a:rPr lang="en-US" altLang="zh-TW" sz="1800" dirty="0"/>
              <a:t>&lt;- </a:t>
            </a:r>
            <a:r>
              <a:rPr lang="en-US" altLang="zh-TW" sz="1800" dirty="0" err="1"/>
              <a:t>readWorksheet</a:t>
            </a:r>
            <a:r>
              <a:rPr lang="en-US" altLang="zh-TW" sz="1800" dirty="0"/>
              <a:t>(DS_data,1)</a:t>
            </a:r>
          </a:p>
          <a:p>
            <a:pPr marL="0" indent="0">
              <a:buNone/>
            </a:pPr>
            <a:r>
              <a:rPr lang="en-US" altLang="zh-TW" sz="1800" dirty="0" smtClean="0"/>
              <a:t>Major </a:t>
            </a:r>
            <a:r>
              <a:rPr lang="en-US" altLang="zh-TW" sz="1800" dirty="0"/>
              <a:t>&lt;- </a:t>
            </a:r>
            <a:r>
              <a:rPr lang="en-US" altLang="zh-TW" sz="1800" dirty="0" err="1" smtClean="0"/>
              <a:t>Major_File$Major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Frequency &lt;- </a:t>
            </a:r>
            <a:r>
              <a:rPr lang="en-US" altLang="zh-TW" sz="1800" dirty="0" err="1" smtClean="0"/>
              <a:t>Major_File$Frequency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 smtClean="0"/>
              <a:t>n </a:t>
            </a:r>
            <a:r>
              <a:rPr lang="en-US" altLang="zh-TW" sz="1800" dirty="0"/>
              <a:t>&lt;- length(Major)</a:t>
            </a:r>
          </a:p>
          <a:p>
            <a:pPr marL="0" indent="0">
              <a:buNone/>
            </a:pPr>
            <a:r>
              <a:rPr lang="en-US" altLang="zh-TW" sz="1800" dirty="0" err="1"/>
              <a:t>Major_F</a:t>
            </a:r>
            <a:r>
              <a:rPr lang="en-US" altLang="zh-TW" sz="1800" dirty="0"/>
              <a:t> &lt;- paste(Major, Frequency) # add Frequency to label</a:t>
            </a:r>
          </a:p>
          <a:p>
            <a:pPr marL="0" indent="0">
              <a:buNone/>
            </a:pPr>
            <a:r>
              <a:rPr lang="en-US" altLang="zh-TW" sz="1800" dirty="0"/>
              <a:t>pie(Frequency, labels = </a:t>
            </a:r>
            <a:r>
              <a:rPr lang="en-US" altLang="zh-TW" sz="1800" dirty="0" err="1"/>
              <a:t>Major_F</a:t>
            </a:r>
            <a:r>
              <a:rPr lang="en-US" altLang="zh-TW" sz="1800" dirty="0"/>
              <a:t>, main="Pie Chart of Major's Frequency")</a:t>
            </a:r>
          </a:p>
          <a:p>
            <a:pPr marL="0" indent="0">
              <a:buNone/>
            </a:pPr>
            <a:r>
              <a:rPr lang="en-US" altLang="zh-TW" sz="1800" dirty="0" err="1" smtClean="0"/>
              <a:t>pct</a:t>
            </a:r>
            <a:r>
              <a:rPr lang="en-US" altLang="zh-TW" sz="1800" dirty="0" smtClean="0"/>
              <a:t> </a:t>
            </a:r>
            <a:r>
              <a:rPr lang="en-US" altLang="zh-TW" sz="1800" dirty="0"/>
              <a:t>&lt;- round(Frequency/sum(Frequency)*100)</a:t>
            </a:r>
          </a:p>
          <a:p>
            <a:pPr marL="0" indent="0">
              <a:buNone/>
            </a:pPr>
            <a:r>
              <a:rPr lang="en-US" altLang="zh-TW" sz="1800" dirty="0" err="1"/>
              <a:t>Major_P</a:t>
            </a:r>
            <a:r>
              <a:rPr lang="en-US" altLang="zh-TW" sz="1800" dirty="0"/>
              <a:t> &lt;- paste(Major, </a:t>
            </a:r>
            <a:r>
              <a:rPr lang="en-US" altLang="zh-TW" sz="1800" dirty="0" err="1"/>
              <a:t>pct</a:t>
            </a:r>
            <a:r>
              <a:rPr lang="en-US" altLang="zh-TW" sz="1800" dirty="0"/>
              <a:t>) # add </a:t>
            </a:r>
            <a:r>
              <a:rPr lang="en-US" altLang="zh-TW" sz="1800" dirty="0" err="1"/>
              <a:t>percents</a:t>
            </a:r>
            <a:r>
              <a:rPr lang="en-US" altLang="zh-TW" sz="1800" dirty="0"/>
              <a:t> to labels</a:t>
            </a:r>
          </a:p>
          <a:p>
            <a:pPr marL="0" indent="0">
              <a:buNone/>
            </a:pPr>
            <a:r>
              <a:rPr lang="en-US" altLang="zh-TW" sz="1800" dirty="0" err="1"/>
              <a:t>Major_P</a:t>
            </a:r>
            <a:r>
              <a:rPr lang="en-US" altLang="zh-TW" sz="1800" dirty="0"/>
              <a:t> &lt;- paste(Major_P,"%",</a:t>
            </a:r>
            <a:r>
              <a:rPr lang="en-US" altLang="zh-TW" sz="1800" dirty="0" err="1"/>
              <a:t>sep</a:t>
            </a:r>
            <a:r>
              <a:rPr lang="en-US" altLang="zh-TW" sz="1800" dirty="0"/>
              <a:t>="") # ad % to labels </a:t>
            </a:r>
          </a:p>
          <a:p>
            <a:pPr marL="0" indent="0">
              <a:buNone/>
            </a:pPr>
            <a:r>
              <a:rPr lang="en-US" altLang="zh-TW" sz="1800" dirty="0"/>
              <a:t>pie(</a:t>
            </a:r>
            <a:r>
              <a:rPr lang="en-US" altLang="zh-TW" sz="1800" dirty="0" err="1"/>
              <a:t>pct</a:t>
            </a:r>
            <a:r>
              <a:rPr lang="en-US" altLang="zh-TW" sz="1800" dirty="0"/>
              <a:t>, labels = </a:t>
            </a:r>
            <a:r>
              <a:rPr lang="en-US" altLang="zh-TW" sz="1800" dirty="0" err="1"/>
              <a:t>Major_P</a:t>
            </a:r>
            <a:r>
              <a:rPr lang="en-US" altLang="zh-TW" sz="1800" dirty="0"/>
              <a:t>, main="Pie Chart of Major's Proportion")</a:t>
            </a:r>
            <a:endParaRPr lang="zh-TW" altLang="en-US" sz="180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BC3F3-40FC-4348-94A8-F1019ECCBE49}" type="datetime1">
              <a:rPr lang="zh-TW" altLang="en-US" smtClean="0"/>
              <a:pPr/>
              <a:t>2017/9/25</a:t>
            </a:fld>
            <a:endParaRPr lang="en-US" altLang="zh-TW" smtClean="0"/>
          </a:p>
          <a:p>
            <a:r>
              <a:rPr lang="en-US" altLang="zh-TW" smtClean="0"/>
              <a:t>Statistics II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C949-03CB-4FDA-9FAB-32A480E22E59}" type="slidenum">
              <a:rPr lang="zh-TW" altLang="en-US" smtClean="0"/>
              <a:pPr/>
              <a:t>28</a:t>
            </a:fld>
            <a:endParaRPr lang="en-US" altLang="zh-TW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" y="1247247"/>
            <a:ext cx="7110825" cy="469822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858" y="1796949"/>
            <a:ext cx="74676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27094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1" name="Rectangle 3"/>
          <p:cNvSpPr>
            <a:spLocks noGrp="1" noChangeArrowheads="1"/>
          </p:cNvSpPr>
          <p:nvPr>
            <p:ph type="title"/>
          </p:nvPr>
        </p:nvSpPr>
        <p:spPr>
          <a:xfrm>
            <a:off x="323528" y="341784"/>
            <a:ext cx="8363272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Example: </a:t>
            </a:r>
            <a:r>
              <a:rPr lang="en-US" altLang="zh-TW" dirty="0" err="1" smtClean="0"/>
              <a:t>Marada</a:t>
            </a:r>
            <a:r>
              <a:rPr lang="en-US" altLang="zh-TW" dirty="0" smtClean="0"/>
              <a:t> Inn</a:t>
            </a:r>
          </a:p>
        </p:txBody>
      </p:sp>
      <p:sp>
        <p:nvSpPr>
          <p:cNvPr id="314372" name="Rectangle 4"/>
          <p:cNvSpPr>
            <a:spLocks noGrp="1" noChangeArrowheads="1"/>
          </p:cNvSpPr>
          <p:nvPr>
            <p:ph idx="1"/>
          </p:nvPr>
        </p:nvSpPr>
        <p:spPr>
          <a:xfrm>
            <a:off x="1116013" y="1196975"/>
            <a:ext cx="7832725" cy="53276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dirty="0" smtClean="0"/>
              <a:t>The ratings provided by a sample of 20 guests are shown below.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z="2400" dirty="0" smtClean="0"/>
              <a:t>Below Average     	</a:t>
            </a:r>
            <a:r>
              <a:rPr lang="en-US" altLang="zh-TW" sz="2400" dirty="0" err="1" smtClean="0"/>
              <a:t>Average</a:t>
            </a:r>
            <a:r>
              <a:rPr lang="en-US" altLang="zh-TW" sz="2400" dirty="0" smtClean="0"/>
              <a:t>		Above Average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z="2400" dirty="0" smtClean="0"/>
              <a:t>Above Average     	Above Average	Above Average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z="2400" dirty="0" smtClean="0"/>
              <a:t>Above Average      	Below Average 	Below Average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z="2400" dirty="0" smtClean="0"/>
              <a:t>Average                 	Poor 			</a:t>
            </a:r>
            <a:r>
              <a:rPr lang="en-US" altLang="zh-TW" sz="2400" dirty="0" err="1" smtClean="0"/>
              <a:t>Poor</a:t>
            </a:r>
            <a:endParaRPr lang="en-US" altLang="zh-TW" sz="2400" dirty="0" smtClean="0"/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z="2400" dirty="0" smtClean="0"/>
              <a:t>Above Average     	Excellent		Above Average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z="2400" dirty="0" smtClean="0"/>
              <a:t>Average                 	Above Average	</a:t>
            </a:r>
            <a:r>
              <a:rPr lang="en-US" altLang="zh-TW" sz="2400" dirty="0" err="1" smtClean="0"/>
              <a:t>Average</a:t>
            </a:r>
            <a:endParaRPr lang="en-US" altLang="zh-TW" sz="2400" dirty="0" smtClean="0"/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z="2400" dirty="0" smtClean="0"/>
              <a:t>Above Average    	</a:t>
            </a:r>
            <a:r>
              <a:rPr lang="en-US" altLang="zh-TW" sz="2400" dirty="0" err="1" smtClean="0"/>
              <a:t>Average</a:t>
            </a:r>
            <a:r>
              <a:rPr lang="en-US" altLang="zh-TW" sz="2400" dirty="0" smtClean="0"/>
              <a:t> 	 	</a:t>
            </a:r>
          </a:p>
        </p:txBody>
      </p:sp>
      <p:sp>
        <p:nvSpPr>
          <p:cNvPr id="53250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CCC53A0-7D9A-45A5-A263-5981B22C1647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5325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9641DBB7-B339-476B-9EB5-A995BA2C97F1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29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53252" name="Rectangle 2"/>
          <p:cNvSpPr>
            <a:spLocks noChangeArrowheads="1"/>
          </p:cNvSpPr>
          <p:nvPr/>
        </p:nvSpPr>
        <p:spPr bwMode="auto">
          <a:xfrm>
            <a:off x="1039813" y="3260725"/>
            <a:ext cx="7808912" cy="3284538"/>
          </a:xfrm>
          <a:prstGeom prst="rect">
            <a:avLst/>
          </a:prstGeom>
          <a:gradFill rotWithShape="0">
            <a:gsLst>
              <a:gs pos="0">
                <a:srgbClr val="002F47"/>
              </a:gs>
              <a:gs pos="50000">
                <a:srgbClr val="006699"/>
              </a:gs>
              <a:gs pos="100000">
                <a:srgbClr val="002F47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341784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Populations &amp; Samples</a:t>
            </a:r>
          </a:p>
        </p:txBody>
      </p:sp>
      <p:sp>
        <p:nvSpPr>
          <p:cNvPr id="273411" name="Rectangle 3"/>
          <p:cNvSpPr>
            <a:spLocks noGrp="1" noChangeArrowheads="1"/>
          </p:cNvSpPr>
          <p:nvPr>
            <p:ph idx="1"/>
          </p:nvPr>
        </p:nvSpPr>
        <p:spPr>
          <a:xfrm>
            <a:off x="142875" y="4076700"/>
            <a:ext cx="8893175" cy="2447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The graphical &amp; tabular methods presented here 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apply to both </a:t>
            </a:r>
            <a:r>
              <a:rPr lang="en-US" altLang="zh-TW" sz="4000" dirty="0" smtClean="0"/>
              <a:t>entire populations </a:t>
            </a:r>
            <a:r>
              <a:rPr lang="en-US" altLang="zh-TW" sz="4000" b="1" i="1" dirty="0" smtClean="0">
                <a:solidFill>
                  <a:schemeClr val="accent2"/>
                </a:solidFill>
              </a:rPr>
              <a:t>and</a:t>
            </a:r>
            <a:r>
              <a:rPr lang="en-US" altLang="zh-TW" sz="4000" dirty="0" smtClean="0">
                <a:solidFill>
                  <a:schemeClr val="accent2"/>
                </a:solidFill>
              </a:rPr>
              <a:t> </a:t>
            </a:r>
            <a:r>
              <a:rPr lang="en-US" altLang="zh-TW" sz="4000" dirty="0" smtClean="0"/>
              <a:t>samples drawn from populations.</a:t>
            </a:r>
          </a:p>
        </p:txBody>
      </p:sp>
      <p:sp>
        <p:nvSpPr>
          <p:cNvPr id="25602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E3A7B4A-E70D-4342-94F4-C515E9F99A7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560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0521D496-CA9A-4755-BCF0-24F3CBA11382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3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73413" name="Text Box 5"/>
          <p:cNvSpPr txBox="1">
            <a:spLocks noChangeArrowheads="1"/>
          </p:cNvSpPr>
          <p:nvPr/>
        </p:nvSpPr>
        <p:spPr bwMode="auto">
          <a:xfrm>
            <a:off x="6804025" y="1647825"/>
            <a:ext cx="16605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Sample</a:t>
            </a:r>
          </a:p>
        </p:txBody>
      </p:sp>
      <p:sp>
        <p:nvSpPr>
          <p:cNvPr id="273414" name="Freeform 6"/>
          <p:cNvSpPr>
            <a:spLocks/>
          </p:cNvSpPr>
          <p:nvPr/>
        </p:nvSpPr>
        <p:spPr bwMode="auto">
          <a:xfrm>
            <a:off x="292100" y="1538288"/>
            <a:ext cx="4087813" cy="2611437"/>
          </a:xfrm>
          <a:custGeom>
            <a:avLst/>
            <a:gdLst/>
            <a:ahLst/>
            <a:cxnLst>
              <a:cxn ang="0">
                <a:pos x="440" y="136"/>
              </a:cxn>
              <a:cxn ang="0">
                <a:pos x="8" y="296"/>
              </a:cxn>
              <a:cxn ang="0">
                <a:pos x="16" y="792"/>
              </a:cxn>
              <a:cxn ang="0">
                <a:pos x="64" y="888"/>
              </a:cxn>
              <a:cxn ang="0">
                <a:pos x="176" y="1176"/>
              </a:cxn>
              <a:cxn ang="0">
                <a:pos x="216" y="1256"/>
              </a:cxn>
              <a:cxn ang="0">
                <a:pos x="272" y="1304"/>
              </a:cxn>
              <a:cxn ang="0">
                <a:pos x="296" y="1328"/>
              </a:cxn>
              <a:cxn ang="0">
                <a:pos x="352" y="1344"/>
              </a:cxn>
              <a:cxn ang="0">
                <a:pos x="624" y="1312"/>
              </a:cxn>
              <a:cxn ang="0">
                <a:pos x="776" y="1272"/>
              </a:cxn>
              <a:cxn ang="0">
                <a:pos x="984" y="1280"/>
              </a:cxn>
              <a:cxn ang="0">
                <a:pos x="1088" y="1320"/>
              </a:cxn>
              <a:cxn ang="0">
                <a:pos x="1384" y="1440"/>
              </a:cxn>
              <a:cxn ang="0">
                <a:pos x="1496" y="1512"/>
              </a:cxn>
              <a:cxn ang="0">
                <a:pos x="1752" y="1632"/>
              </a:cxn>
              <a:cxn ang="0">
                <a:pos x="2008" y="1600"/>
              </a:cxn>
              <a:cxn ang="0">
                <a:pos x="2128" y="1512"/>
              </a:cxn>
              <a:cxn ang="0">
                <a:pos x="2200" y="1464"/>
              </a:cxn>
              <a:cxn ang="0">
                <a:pos x="2336" y="1328"/>
              </a:cxn>
              <a:cxn ang="0">
                <a:pos x="2456" y="1176"/>
              </a:cxn>
              <a:cxn ang="0">
                <a:pos x="2520" y="1040"/>
              </a:cxn>
              <a:cxn ang="0">
                <a:pos x="2232" y="488"/>
              </a:cxn>
              <a:cxn ang="0">
                <a:pos x="2120" y="472"/>
              </a:cxn>
              <a:cxn ang="0">
                <a:pos x="2000" y="448"/>
              </a:cxn>
              <a:cxn ang="0">
                <a:pos x="1840" y="264"/>
              </a:cxn>
              <a:cxn ang="0">
                <a:pos x="1800" y="224"/>
              </a:cxn>
              <a:cxn ang="0">
                <a:pos x="1760" y="192"/>
              </a:cxn>
              <a:cxn ang="0">
                <a:pos x="1728" y="144"/>
              </a:cxn>
              <a:cxn ang="0">
                <a:pos x="1352" y="0"/>
              </a:cxn>
              <a:cxn ang="0">
                <a:pos x="672" y="8"/>
              </a:cxn>
              <a:cxn ang="0">
                <a:pos x="424" y="88"/>
              </a:cxn>
              <a:cxn ang="0">
                <a:pos x="440" y="136"/>
              </a:cxn>
            </a:cxnLst>
            <a:rect l="0" t="0" r="r" b="b"/>
            <a:pathLst>
              <a:path w="2575" h="1645">
                <a:moveTo>
                  <a:pt x="440" y="136"/>
                </a:moveTo>
                <a:cubicBezTo>
                  <a:pt x="110" y="170"/>
                  <a:pt x="62" y="79"/>
                  <a:pt x="8" y="296"/>
                </a:cubicBezTo>
                <a:cubicBezTo>
                  <a:pt x="10" y="461"/>
                  <a:pt x="0" y="627"/>
                  <a:pt x="16" y="792"/>
                </a:cubicBezTo>
                <a:cubicBezTo>
                  <a:pt x="19" y="827"/>
                  <a:pt x="52" y="854"/>
                  <a:pt x="64" y="888"/>
                </a:cubicBezTo>
                <a:cubicBezTo>
                  <a:pt x="108" y="1020"/>
                  <a:pt x="77" y="1044"/>
                  <a:pt x="176" y="1176"/>
                </a:cubicBezTo>
                <a:cubicBezTo>
                  <a:pt x="196" y="1236"/>
                  <a:pt x="181" y="1210"/>
                  <a:pt x="216" y="1256"/>
                </a:cubicBezTo>
                <a:cubicBezTo>
                  <a:pt x="231" y="1302"/>
                  <a:pt x="212" y="1264"/>
                  <a:pt x="272" y="1304"/>
                </a:cubicBezTo>
                <a:cubicBezTo>
                  <a:pt x="281" y="1310"/>
                  <a:pt x="286" y="1322"/>
                  <a:pt x="296" y="1328"/>
                </a:cubicBezTo>
                <a:cubicBezTo>
                  <a:pt x="312" y="1337"/>
                  <a:pt x="333" y="1337"/>
                  <a:pt x="352" y="1344"/>
                </a:cubicBezTo>
                <a:cubicBezTo>
                  <a:pt x="442" y="1332"/>
                  <a:pt x="534" y="1331"/>
                  <a:pt x="624" y="1312"/>
                </a:cubicBezTo>
                <a:cubicBezTo>
                  <a:pt x="682" y="1298"/>
                  <a:pt x="713" y="1279"/>
                  <a:pt x="776" y="1272"/>
                </a:cubicBezTo>
                <a:cubicBezTo>
                  <a:pt x="845" y="1274"/>
                  <a:pt x="914" y="1273"/>
                  <a:pt x="984" y="1280"/>
                </a:cubicBezTo>
                <a:cubicBezTo>
                  <a:pt x="1005" y="1282"/>
                  <a:pt x="1071" y="1313"/>
                  <a:pt x="1088" y="1320"/>
                </a:cubicBezTo>
                <a:cubicBezTo>
                  <a:pt x="1188" y="1356"/>
                  <a:pt x="1283" y="1399"/>
                  <a:pt x="1384" y="1440"/>
                </a:cubicBezTo>
                <a:cubicBezTo>
                  <a:pt x="1488" y="1527"/>
                  <a:pt x="1369" y="1434"/>
                  <a:pt x="1496" y="1512"/>
                </a:cubicBezTo>
                <a:cubicBezTo>
                  <a:pt x="1592" y="1571"/>
                  <a:pt x="1632" y="1617"/>
                  <a:pt x="1752" y="1632"/>
                </a:cubicBezTo>
                <a:cubicBezTo>
                  <a:pt x="1837" y="1625"/>
                  <a:pt x="1934" y="1645"/>
                  <a:pt x="2008" y="1600"/>
                </a:cubicBezTo>
                <a:cubicBezTo>
                  <a:pt x="2050" y="1573"/>
                  <a:pt x="2087" y="1540"/>
                  <a:pt x="2128" y="1512"/>
                </a:cubicBezTo>
                <a:cubicBezTo>
                  <a:pt x="2151" y="1495"/>
                  <a:pt x="2200" y="1464"/>
                  <a:pt x="2200" y="1464"/>
                </a:cubicBezTo>
                <a:cubicBezTo>
                  <a:pt x="2240" y="1403"/>
                  <a:pt x="2277" y="1371"/>
                  <a:pt x="2336" y="1328"/>
                </a:cubicBezTo>
                <a:cubicBezTo>
                  <a:pt x="2371" y="1256"/>
                  <a:pt x="2406" y="1235"/>
                  <a:pt x="2456" y="1176"/>
                </a:cubicBezTo>
                <a:cubicBezTo>
                  <a:pt x="2500" y="1059"/>
                  <a:pt x="2473" y="1101"/>
                  <a:pt x="2520" y="1040"/>
                </a:cubicBezTo>
                <a:cubicBezTo>
                  <a:pt x="2575" y="818"/>
                  <a:pt x="2421" y="593"/>
                  <a:pt x="2232" y="488"/>
                </a:cubicBezTo>
                <a:cubicBezTo>
                  <a:pt x="2204" y="472"/>
                  <a:pt x="2129" y="472"/>
                  <a:pt x="2120" y="472"/>
                </a:cubicBezTo>
                <a:cubicBezTo>
                  <a:pt x="2080" y="458"/>
                  <a:pt x="2041" y="453"/>
                  <a:pt x="2000" y="448"/>
                </a:cubicBezTo>
                <a:cubicBezTo>
                  <a:pt x="1929" y="401"/>
                  <a:pt x="1894" y="325"/>
                  <a:pt x="1840" y="264"/>
                </a:cubicBezTo>
                <a:cubicBezTo>
                  <a:pt x="1827" y="249"/>
                  <a:pt x="1814" y="236"/>
                  <a:pt x="1800" y="224"/>
                </a:cubicBezTo>
                <a:cubicBezTo>
                  <a:pt x="1787" y="212"/>
                  <a:pt x="1771" y="204"/>
                  <a:pt x="1760" y="192"/>
                </a:cubicBezTo>
                <a:cubicBezTo>
                  <a:pt x="1747" y="177"/>
                  <a:pt x="1742" y="156"/>
                  <a:pt x="1728" y="144"/>
                </a:cubicBezTo>
                <a:cubicBezTo>
                  <a:pt x="1624" y="55"/>
                  <a:pt x="1482" y="21"/>
                  <a:pt x="1352" y="0"/>
                </a:cubicBezTo>
                <a:cubicBezTo>
                  <a:pt x="1125" y="2"/>
                  <a:pt x="898" y="0"/>
                  <a:pt x="672" y="8"/>
                </a:cubicBezTo>
                <a:cubicBezTo>
                  <a:pt x="588" y="10"/>
                  <a:pt x="502" y="61"/>
                  <a:pt x="424" y="88"/>
                </a:cubicBezTo>
                <a:cubicBezTo>
                  <a:pt x="414" y="136"/>
                  <a:pt x="403" y="123"/>
                  <a:pt x="440" y="136"/>
                </a:cubicBezTo>
                <a:close/>
              </a:path>
            </a:pathLst>
          </a:custGeom>
          <a:solidFill>
            <a:srgbClr val="6600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5608" name="Oval 7"/>
          <p:cNvSpPr>
            <a:spLocks noChangeArrowheads="1"/>
          </p:cNvSpPr>
          <p:nvPr/>
        </p:nvSpPr>
        <p:spPr bwMode="auto">
          <a:xfrm>
            <a:off x="762000" y="3189288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09" name="Oval 8"/>
          <p:cNvSpPr>
            <a:spLocks noChangeArrowheads="1"/>
          </p:cNvSpPr>
          <p:nvPr/>
        </p:nvSpPr>
        <p:spPr bwMode="auto">
          <a:xfrm>
            <a:off x="533400" y="2122488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10" name="Oval 9"/>
          <p:cNvSpPr>
            <a:spLocks noChangeArrowheads="1"/>
          </p:cNvSpPr>
          <p:nvPr/>
        </p:nvSpPr>
        <p:spPr bwMode="auto">
          <a:xfrm>
            <a:off x="1219200" y="2351088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11" name="Oval 10"/>
          <p:cNvSpPr>
            <a:spLocks noChangeArrowheads="1"/>
          </p:cNvSpPr>
          <p:nvPr/>
        </p:nvSpPr>
        <p:spPr bwMode="auto">
          <a:xfrm>
            <a:off x="3200400" y="3570288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12" name="Oval 11"/>
          <p:cNvSpPr>
            <a:spLocks noChangeArrowheads="1"/>
          </p:cNvSpPr>
          <p:nvPr/>
        </p:nvSpPr>
        <p:spPr bwMode="auto">
          <a:xfrm>
            <a:off x="1143000" y="1741488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13" name="Oval 12"/>
          <p:cNvSpPr>
            <a:spLocks noChangeArrowheads="1"/>
          </p:cNvSpPr>
          <p:nvPr/>
        </p:nvSpPr>
        <p:spPr bwMode="auto">
          <a:xfrm>
            <a:off x="2819400" y="2198688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14" name="Oval 13"/>
          <p:cNvSpPr>
            <a:spLocks noChangeArrowheads="1"/>
          </p:cNvSpPr>
          <p:nvPr/>
        </p:nvSpPr>
        <p:spPr bwMode="auto">
          <a:xfrm>
            <a:off x="533400" y="2503488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15" name="Oval 14"/>
          <p:cNvSpPr>
            <a:spLocks noChangeArrowheads="1"/>
          </p:cNvSpPr>
          <p:nvPr/>
        </p:nvSpPr>
        <p:spPr bwMode="auto">
          <a:xfrm>
            <a:off x="1981200" y="3113088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16" name="Oval 15"/>
          <p:cNvSpPr>
            <a:spLocks noChangeArrowheads="1"/>
          </p:cNvSpPr>
          <p:nvPr/>
        </p:nvSpPr>
        <p:spPr bwMode="auto">
          <a:xfrm>
            <a:off x="2971800" y="2732088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17" name="Oval 16"/>
          <p:cNvSpPr>
            <a:spLocks noChangeArrowheads="1"/>
          </p:cNvSpPr>
          <p:nvPr/>
        </p:nvSpPr>
        <p:spPr bwMode="auto">
          <a:xfrm>
            <a:off x="1981200" y="2274888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18" name="Oval 17"/>
          <p:cNvSpPr>
            <a:spLocks noChangeArrowheads="1"/>
          </p:cNvSpPr>
          <p:nvPr/>
        </p:nvSpPr>
        <p:spPr bwMode="auto">
          <a:xfrm>
            <a:off x="2438400" y="3570288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19" name="Oval 18"/>
          <p:cNvSpPr>
            <a:spLocks noChangeArrowheads="1"/>
          </p:cNvSpPr>
          <p:nvPr/>
        </p:nvSpPr>
        <p:spPr bwMode="auto">
          <a:xfrm>
            <a:off x="3581400" y="3113088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20" name="Oval 19"/>
          <p:cNvSpPr>
            <a:spLocks noChangeArrowheads="1"/>
          </p:cNvSpPr>
          <p:nvPr/>
        </p:nvSpPr>
        <p:spPr bwMode="auto">
          <a:xfrm>
            <a:off x="2133600" y="1893888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21" name="Oval 20"/>
          <p:cNvSpPr>
            <a:spLocks noChangeArrowheads="1"/>
          </p:cNvSpPr>
          <p:nvPr/>
        </p:nvSpPr>
        <p:spPr bwMode="auto">
          <a:xfrm>
            <a:off x="838200" y="2808288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22" name="Oval 21"/>
          <p:cNvSpPr>
            <a:spLocks noChangeArrowheads="1"/>
          </p:cNvSpPr>
          <p:nvPr/>
        </p:nvSpPr>
        <p:spPr bwMode="auto">
          <a:xfrm>
            <a:off x="1524000" y="2655888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23" name="Oval 22"/>
          <p:cNvSpPr>
            <a:spLocks noChangeArrowheads="1"/>
          </p:cNvSpPr>
          <p:nvPr/>
        </p:nvSpPr>
        <p:spPr bwMode="auto">
          <a:xfrm>
            <a:off x="2590800" y="2884488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24" name="Oval 23"/>
          <p:cNvSpPr>
            <a:spLocks noChangeArrowheads="1"/>
          </p:cNvSpPr>
          <p:nvPr/>
        </p:nvSpPr>
        <p:spPr bwMode="auto">
          <a:xfrm>
            <a:off x="3962400" y="2808288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25" name="Oval 24"/>
          <p:cNvSpPr>
            <a:spLocks noChangeArrowheads="1"/>
          </p:cNvSpPr>
          <p:nvPr/>
        </p:nvSpPr>
        <p:spPr bwMode="auto">
          <a:xfrm>
            <a:off x="3429000" y="2655888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26" name="Oval 25"/>
          <p:cNvSpPr>
            <a:spLocks noChangeArrowheads="1"/>
          </p:cNvSpPr>
          <p:nvPr/>
        </p:nvSpPr>
        <p:spPr bwMode="auto">
          <a:xfrm>
            <a:off x="1524000" y="2046288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3434" name="Freeform 26"/>
          <p:cNvSpPr>
            <a:spLocks/>
          </p:cNvSpPr>
          <p:nvPr/>
        </p:nvSpPr>
        <p:spPr bwMode="auto">
          <a:xfrm>
            <a:off x="6102350" y="2274888"/>
            <a:ext cx="2717800" cy="1377950"/>
          </a:xfrm>
          <a:custGeom>
            <a:avLst/>
            <a:gdLst/>
            <a:ahLst/>
            <a:cxnLst>
              <a:cxn ang="0">
                <a:pos x="995" y="224"/>
              </a:cxn>
              <a:cxn ang="0">
                <a:pos x="1723" y="136"/>
              </a:cxn>
              <a:cxn ang="0">
                <a:pos x="1755" y="168"/>
              </a:cxn>
              <a:cxn ang="0">
                <a:pos x="1939" y="328"/>
              </a:cxn>
              <a:cxn ang="0">
                <a:pos x="2059" y="464"/>
              </a:cxn>
              <a:cxn ang="0">
                <a:pos x="2131" y="624"/>
              </a:cxn>
              <a:cxn ang="0">
                <a:pos x="2171" y="824"/>
              </a:cxn>
              <a:cxn ang="0">
                <a:pos x="2147" y="1016"/>
              </a:cxn>
              <a:cxn ang="0">
                <a:pos x="1971" y="1136"/>
              </a:cxn>
              <a:cxn ang="0">
                <a:pos x="1507" y="1320"/>
              </a:cxn>
              <a:cxn ang="0">
                <a:pos x="1083" y="1304"/>
              </a:cxn>
              <a:cxn ang="0">
                <a:pos x="435" y="968"/>
              </a:cxn>
              <a:cxn ang="0">
                <a:pos x="155" y="704"/>
              </a:cxn>
              <a:cxn ang="0">
                <a:pos x="27" y="424"/>
              </a:cxn>
              <a:cxn ang="0">
                <a:pos x="243" y="0"/>
              </a:cxn>
              <a:cxn ang="0">
                <a:pos x="699" y="64"/>
              </a:cxn>
              <a:cxn ang="0">
                <a:pos x="795" y="152"/>
              </a:cxn>
              <a:cxn ang="0">
                <a:pos x="883" y="224"/>
              </a:cxn>
              <a:cxn ang="0">
                <a:pos x="995" y="224"/>
              </a:cxn>
            </a:cxnLst>
            <a:rect l="0" t="0" r="r" b="b"/>
            <a:pathLst>
              <a:path w="2171" h="1332">
                <a:moveTo>
                  <a:pt x="995" y="224"/>
                </a:moveTo>
                <a:cubicBezTo>
                  <a:pt x="1254" y="173"/>
                  <a:pt x="1469" y="81"/>
                  <a:pt x="1723" y="136"/>
                </a:cubicBezTo>
                <a:cubicBezTo>
                  <a:pt x="1737" y="139"/>
                  <a:pt x="1742" y="159"/>
                  <a:pt x="1755" y="168"/>
                </a:cubicBezTo>
                <a:cubicBezTo>
                  <a:pt x="1832" y="221"/>
                  <a:pt x="1878" y="255"/>
                  <a:pt x="1939" y="328"/>
                </a:cubicBezTo>
                <a:cubicBezTo>
                  <a:pt x="1977" y="374"/>
                  <a:pt x="2059" y="464"/>
                  <a:pt x="2059" y="464"/>
                </a:cubicBezTo>
                <a:cubicBezTo>
                  <a:pt x="2083" y="517"/>
                  <a:pt x="2118" y="566"/>
                  <a:pt x="2131" y="624"/>
                </a:cubicBezTo>
                <a:cubicBezTo>
                  <a:pt x="2145" y="690"/>
                  <a:pt x="2154" y="757"/>
                  <a:pt x="2171" y="824"/>
                </a:cubicBezTo>
                <a:cubicBezTo>
                  <a:pt x="2163" y="888"/>
                  <a:pt x="2165" y="954"/>
                  <a:pt x="2147" y="1016"/>
                </a:cubicBezTo>
                <a:cubicBezTo>
                  <a:pt x="2132" y="1064"/>
                  <a:pt x="1995" y="1126"/>
                  <a:pt x="1971" y="1136"/>
                </a:cubicBezTo>
                <a:cubicBezTo>
                  <a:pt x="1815" y="1194"/>
                  <a:pt x="1666" y="1276"/>
                  <a:pt x="1507" y="1320"/>
                </a:cubicBezTo>
                <a:cubicBezTo>
                  <a:pt x="1365" y="1316"/>
                  <a:pt x="1221" y="1332"/>
                  <a:pt x="1083" y="1304"/>
                </a:cubicBezTo>
                <a:cubicBezTo>
                  <a:pt x="849" y="1255"/>
                  <a:pt x="617" y="1120"/>
                  <a:pt x="435" y="968"/>
                </a:cubicBezTo>
                <a:cubicBezTo>
                  <a:pt x="335" y="885"/>
                  <a:pt x="261" y="775"/>
                  <a:pt x="155" y="704"/>
                </a:cubicBezTo>
                <a:cubicBezTo>
                  <a:pt x="98" y="614"/>
                  <a:pt x="65" y="521"/>
                  <a:pt x="27" y="424"/>
                </a:cubicBezTo>
                <a:cubicBezTo>
                  <a:pt x="0" y="236"/>
                  <a:pt x="53" y="37"/>
                  <a:pt x="243" y="0"/>
                </a:cubicBezTo>
                <a:cubicBezTo>
                  <a:pt x="427" y="14"/>
                  <a:pt x="541" y="11"/>
                  <a:pt x="699" y="64"/>
                </a:cubicBezTo>
                <a:cubicBezTo>
                  <a:pt x="724" y="89"/>
                  <a:pt x="760" y="140"/>
                  <a:pt x="795" y="152"/>
                </a:cubicBezTo>
                <a:cubicBezTo>
                  <a:pt x="864" y="221"/>
                  <a:pt x="830" y="206"/>
                  <a:pt x="883" y="224"/>
                </a:cubicBezTo>
                <a:cubicBezTo>
                  <a:pt x="997" y="215"/>
                  <a:pt x="995" y="178"/>
                  <a:pt x="995" y="224"/>
                </a:cubicBezTo>
                <a:close/>
              </a:path>
            </a:pathLst>
          </a:custGeom>
          <a:solidFill>
            <a:srgbClr val="6633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5628" name="Oval 27"/>
          <p:cNvSpPr>
            <a:spLocks noChangeArrowheads="1"/>
          </p:cNvSpPr>
          <p:nvPr/>
        </p:nvSpPr>
        <p:spPr bwMode="auto">
          <a:xfrm>
            <a:off x="6711950" y="2655888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29" name="Oval 28"/>
          <p:cNvSpPr>
            <a:spLocks noChangeArrowheads="1"/>
          </p:cNvSpPr>
          <p:nvPr/>
        </p:nvSpPr>
        <p:spPr bwMode="auto">
          <a:xfrm>
            <a:off x="7321550" y="3036888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30" name="Oval 29"/>
          <p:cNvSpPr>
            <a:spLocks noChangeArrowheads="1"/>
          </p:cNvSpPr>
          <p:nvPr/>
        </p:nvSpPr>
        <p:spPr bwMode="auto">
          <a:xfrm>
            <a:off x="8235950" y="3036888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31" name="Oval 30"/>
          <p:cNvSpPr>
            <a:spLocks noChangeArrowheads="1"/>
          </p:cNvSpPr>
          <p:nvPr/>
        </p:nvSpPr>
        <p:spPr bwMode="auto">
          <a:xfrm>
            <a:off x="7778750" y="2960688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3439" name="AutoShape 31"/>
          <p:cNvSpPr>
            <a:spLocks noChangeArrowheads="1"/>
          </p:cNvSpPr>
          <p:nvPr/>
        </p:nvSpPr>
        <p:spPr bwMode="auto">
          <a:xfrm>
            <a:off x="4419600" y="2133600"/>
            <a:ext cx="1665288" cy="1582738"/>
          </a:xfrm>
          <a:prstGeom prst="rightArrow">
            <a:avLst>
              <a:gd name="adj1" fmla="val 50000"/>
              <a:gd name="adj2" fmla="val 26304"/>
            </a:avLst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Subset</a:t>
            </a:r>
          </a:p>
        </p:txBody>
      </p:sp>
      <p:sp>
        <p:nvSpPr>
          <p:cNvPr id="273412" name="Text Box 4"/>
          <p:cNvSpPr txBox="1">
            <a:spLocks noChangeArrowheads="1"/>
          </p:cNvSpPr>
          <p:nvPr/>
        </p:nvSpPr>
        <p:spPr bwMode="auto">
          <a:xfrm>
            <a:off x="2411413" y="1360488"/>
            <a:ext cx="2297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Population</a:t>
            </a:r>
          </a:p>
        </p:txBody>
      </p:sp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755576" y="2996952"/>
            <a:ext cx="2267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sz="3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Parameter</a:t>
            </a:r>
            <a:endParaRPr kumimoji="0" lang="en-US" altLang="zh-TW" sz="36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5" name="Text Box 5"/>
          <p:cNvSpPr txBox="1">
            <a:spLocks noChangeArrowheads="1"/>
          </p:cNvSpPr>
          <p:nvPr/>
        </p:nvSpPr>
        <p:spPr bwMode="auto">
          <a:xfrm>
            <a:off x="6804248" y="3212976"/>
            <a:ext cx="17764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sz="3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Statistic</a:t>
            </a:r>
            <a:endParaRPr kumimoji="0" lang="en-US" altLang="zh-TW" sz="36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21" name="Rectangle 5"/>
          <p:cNvSpPr>
            <a:spLocks noGrp="1" noChangeArrowheads="1"/>
          </p:cNvSpPr>
          <p:nvPr>
            <p:ph type="title"/>
          </p:nvPr>
        </p:nvSpPr>
        <p:spPr>
          <a:xfrm>
            <a:off x="395536" y="371599"/>
            <a:ext cx="8352928" cy="1545233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Frequency and Relative Frequency</a:t>
            </a:r>
          </a:p>
        </p:txBody>
      </p:sp>
      <p:sp>
        <p:nvSpPr>
          <p:cNvPr id="316422" name="Rectangle 6"/>
          <p:cNvSpPr>
            <a:spLocks noGrp="1" noChangeArrowheads="1"/>
          </p:cNvSpPr>
          <p:nvPr>
            <p:ph idx="1"/>
          </p:nvPr>
        </p:nvSpPr>
        <p:spPr>
          <a:xfrm>
            <a:off x="323528" y="2190750"/>
            <a:ext cx="8640960" cy="41021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zh-TW" altLang="zh-TW" sz="2800" dirty="0" smtClean="0"/>
              <a:t>			</a:t>
            </a:r>
            <a:r>
              <a:rPr lang="en-US" altLang="zh-TW" sz="2800" dirty="0" smtClean="0"/>
              <a:t>      Frequency</a:t>
            </a:r>
            <a:r>
              <a:rPr lang="zh-TW" altLang="zh-TW" sz="2800" dirty="0" smtClean="0"/>
              <a:t>	</a:t>
            </a:r>
            <a:r>
              <a:rPr lang="en-US" altLang="zh-TW" sz="2800" dirty="0" smtClean="0"/>
              <a:t>Relative	   Percent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z="2800" dirty="0" smtClean="0"/>
              <a:t>Rating			        Frequency    </a:t>
            </a:r>
            <a:r>
              <a:rPr lang="en-US" altLang="zh-TW" sz="2800" dirty="0" err="1" smtClean="0"/>
              <a:t>Frequency</a:t>
            </a:r>
            <a:r>
              <a:rPr lang="en-US" altLang="zh-TW" sz="2800" dirty="0" smtClean="0"/>
              <a:t>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z="2800" dirty="0" smtClean="0"/>
              <a:t>Poor			  2 		   .10		       10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z="2800" dirty="0" smtClean="0"/>
              <a:t>Below Average	  3	 	   .15		       15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z="2800" dirty="0" smtClean="0"/>
              <a:t>Average		  5	    	   .25		       25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z="2800" dirty="0" smtClean="0"/>
              <a:t>Above Average	  9	    	   .45		       45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z="2800" dirty="0" smtClean="0"/>
              <a:t>Excellent		  1	   	   .05			5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z="2800" dirty="0" smtClean="0"/>
              <a:t>Total	    		 20		  1.00		      100</a:t>
            </a:r>
          </a:p>
        </p:txBody>
      </p:sp>
      <p:sp>
        <p:nvSpPr>
          <p:cNvPr id="5427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A437B1C-495A-49C4-B844-49D81C8A2ADD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5427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0A1A304D-F9E7-4887-A937-B4C761C611A8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30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251521" y="2133600"/>
            <a:ext cx="8640960" cy="4184650"/>
          </a:xfrm>
          <a:prstGeom prst="rect">
            <a:avLst/>
          </a:prstGeom>
          <a:gradFill rotWithShape="0">
            <a:gsLst>
              <a:gs pos="0">
                <a:srgbClr val="002F47"/>
              </a:gs>
              <a:gs pos="50000">
                <a:srgbClr val="006699"/>
              </a:gs>
              <a:gs pos="100000">
                <a:srgbClr val="002F47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4277" name="Line 3"/>
          <p:cNvSpPr>
            <a:spLocks noChangeShapeType="1"/>
          </p:cNvSpPr>
          <p:nvPr/>
        </p:nvSpPr>
        <p:spPr bwMode="auto">
          <a:xfrm>
            <a:off x="4532313" y="5757863"/>
            <a:ext cx="9604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4278" name="Line 4"/>
          <p:cNvSpPr>
            <a:spLocks noChangeShapeType="1"/>
          </p:cNvSpPr>
          <p:nvPr/>
        </p:nvSpPr>
        <p:spPr bwMode="auto">
          <a:xfrm>
            <a:off x="7051675" y="5743575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6423" name="Line 7"/>
          <p:cNvSpPr>
            <a:spLocks noChangeShapeType="1"/>
          </p:cNvSpPr>
          <p:nvPr/>
        </p:nvSpPr>
        <p:spPr bwMode="auto">
          <a:xfrm flipV="1">
            <a:off x="323529" y="3212976"/>
            <a:ext cx="84969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16424" name="Line 8"/>
          <p:cNvSpPr>
            <a:spLocks noChangeShapeType="1"/>
          </p:cNvSpPr>
          <p:nvPr/>
        </p:nvSpPr>
        <p:spPr bwMode="auto">
          <a:xfrm>
            <a:off x="395536" y="5733256"/>
            <a:ext cx="835292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78" name="Rectangle 14"/>
          <p:cNvSpPr>
            <a:spLocks noGrp="1" noChangeArrowheads="1"/>
          </p:cNvSpPr>
          <p:nvPr>
            <p:ph type="title"/>
          </p:nvPr>
        </p:nvSpPr>
        <p:spPr>
          <a:xfrm>
            <a:off x="395536" y="332656"/>
            <a:ext cx="8284914" cy="117316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Pie Chart</a:t>
            </a:r>
          </a:p>
        </p:txBody>
      </p:sp>
      <p:sp>
        <p:nvSpPr>
          <p:cNvPr id="55298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6129590-B9C7-45C4-B1AD-2512E047409A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5529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5C8AC3B2-DF82-4D9B-BB66-34D21D5568D8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31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pSp>
        <p:nvGrpSpPr>
          <p:cNvPr id="55300" name="Group 2"/>
          <p:cNvGrpSpPr>
            <a:grpSpLocks/>
          </p:cNvGrpSpPr>
          <p:nvPr/>
        </p:nvGrpSpPr>
        <p:grpSpPr bwMode="auto">
          <a:xfrm>
            <a:off x="2268538" y="1557338"/>
            <a:ext cx="4687887" cy="5064125"/>
            <a:chOff x="1660" y="949"/>
            <a:chExt cx="2428" cy="2753"/>
          </a:xfrm>
        </p:grpSpPr>
        <p:sp>
          <p:nvSpPr>
            <p:cNvPr id="318467" name="Oval 3"/>
            <p:cNvSpPr>
              <a:spLocks noChangeArrowheads="1"/>
            </p:cNvSpPr>
            <p:nvPr/>
          </p:nvSpPr>
          <p:spPr bwMode="auto">
            <a:xfrm>
              <a:off x="1660" y="949"/>
              <a:ext cx="2428" cy="2356"/>
            </a:xfrm>
            <a:prstGeom prst="ellipse">
              <a:avLst/>
            </a:prstGeom>
            <a:gradFill rotWithShape="0">
              <a:gsLst>
                <a:gs pos="0">
                  <a:srgbClr val="006699"/>
                </a:gs>
                <a:gs pos="50000">
                  <a:srgbClr val="006699">
                    <a:gamma/>
                    <a:shade val="46275"/>
                    <a:invGamma/>
                  </a:srgbClr>
                </a:gs>
                <a:gs pos="100000">
                  <a:srgbClr val="006699"/>
                </a:gs>
              </a:gsLst>
              <a:lin ang="5400000" scaled="1"/>
            </a:gra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18468" name="Line 4"/>
            <p:cNvSpPr>
              <a:spLocks noChangeShapeType="1"/>
            </p:cNvSpPr>
            <p:nvPr/>
          </p:nvSpPr>
          <p:spPr bwMode="auto">
            <a:xfrm flipV="1">
              <a:off x="2888" y="2109"/>
              <a:ext cx="1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18469" name="Line 5"/>
            <p:cNvSpPr>
              <a:spLocks noChangeShapeType="1"/>
            </p:cNvSpPr>
            <p:nvPr/>
          </p:nvSpPr>
          <p:spPr bwMode="auto">
            <a:xfrm>
              <a:off x="2892" y="949"/>
              <a:ext cx="0" cy="23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18470" name="Line 6"/>
            <p:cNvSpPr>
              <a:spLocks noChangeShapeType="1"/>
            </p:cNvSpPr>
            <p:nvPr/>
          </p:nvSpPr>
          <p:spPr bwMode="auto">
            <a:xfrm flipV="1">
              <a:off x="2896" y="1181"/>
              <a:ext cx="712" cy="9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18471" name="Rectangle 7"/>
            <p:cNvSpPr>
              <a:spLocks noChangeArrowheads="1"/>
            </p:cNvSpPr>
            <p:nvPr/>
          </p:nvSpPr>
          <p:spPr bwMode="auto">
            <a:xfrm>
              <a:off x="3051" y="2405"/>
              <a:ext cx="659" cy="44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>
                <a:defRPr/>
              </a:pPr>
              <a:r>
                <a:rPr kumimoji="0" lang="en-US" altLang="zh-TW" sz="24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Average</a:t>
              </a:r>
            </a:p>
            <a:p>
              <a:pPr eaLnBrk="0" hangingPunct="0">
                <a:defRPr/>
              </a:pPr>
              <a:r>
                <a:rPr kumimoji="0" lang="en-US" altLang="zh-TW" sz="24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  25%</a:t>
              </a:r>
            </a:p>
          </p:txBody>
        </p:sp>
        <p:sp>
          <p:nvSpPr>
            <p:cNvPr id="318472" name="Rectangle 8"/>
            <p:cNvSpPr>
              <a:spLocks noChangeArrowheads="1"/>
            </p:cNvSpPr>
            <p:nvPr/>
          </p:nvSpPr>
          <p:spPr bwMode="auto">
            <a:xfrm>
              <a:off x="3267" y="1493"/>
              <a:ext cx="660" cy="6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>
                <a:defRPr/>
              </a:pPr>
              <a:r>
                <a:rPr kumimoji="0" lang="zh-TW" altLang="en-US" sz="24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 </a:t>
              </a:r>
              <a:r>
                <a:rPr kumimoji="0" lang="en-US" altLang="zh-TW" sz="24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Below</a:t>
              </a:r>
            </a:p>
            <a:p>
              <a:pPr eaLnBrk="0" hangingPunct="0">
                <a:defRPr/>
              </a:pPr>
              <a:r>
                <a:rPr kumimoji="0" lang="en-US" altLang="zh-TW" sz="24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Average</a:t>
              </a:r>
            </a:p>
            <a:p>
              <a:pPr eaLnBrk="0" hangingPunct="0">
                <a:defRPr/>
              </a:pPr>
              <a:r>
                <a:rPr kumimoji="0" lang="en-US" altLang="zh-TW" sz="24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  15%</a:t>
              </a:r>
            </a:p>
          </p:txBody>
        </p:sp>
        <p:sp>
          <p:nvSpPr>
            <p:cNvPr id="318473" name="Rectangle 9"/>
            <p:cNvSpPr>
              <a:spLocks noChangeArrowheads="1"/>
            </p:cNvSpPr>
            <p:nvPr/>
          </p:nvSpPr>
          <p:spPr bwMode="auto">
            <a:xfrm>
              <a:off x="2931" y="1073"/>
              <a:ext cx="469" cy="44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>
                <a:defRPr/>
              </a:pPr>
              <a:r>
                <a:rPr kumimoji="0" lang="en-US" altLang="zh-TW" sz="24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Poor</a:t>
              </a:r>
            </a:p>
            <a:p>
              <a:pPr eaLnBrk="0" hangingPunct="0">
                <a:defRPr/>
              </a:pPr>
              <a:r>
                <a:rPr kumimoji="0" lang="en-US" altLang="zh-TW" sz="24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10%</a:t>
              </a:r>
            </a:p>
          </p:txBody>
        </p:sp>
        <p:sp>
          <p:nvSpPr>
            <p:cNvPr id="318474" name="Line 10"/>
            <p:cNvSpPr>
              <a:spLocks noChangeShapeType="1"/>
            </p:cNvSpPr>
            <p:nvPr/>
          </p:nvSpPr>
          <p:spPr bwMode="auto">
            <a:xfrm flipH="1" flipV="1">
              <a:off x="2468" y="1001"/>
              <a:ext cx="428" cy="11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18475" name="Rectangle 11"/>
            <p:cNvSpPr>
              <a:spLocks noChangeArrowheads="1"/>
            </p:cNvSpPr>
            <p:nvPr/>
          </p:nvSpPr>
          <p:spPr bwMode="auto">
            <a:xfrm>
              <a:off x="1935" y="1793"/>
              <a:ext cx="660" cy="64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>
                <a:defRPr/>
              </a:pPr>
              <a:r>
                <a:rPr kumimoji="0" lang="zh-TW" altLang="en-US" sz="24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</a:t>
              </a:r>
              <a:r>
                <a:rPr kumimoji="0" lang="en-US" altLang="zh-TW" sz="24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Above</a:t>
              </a:r>
            </a:p>
            <a:p>
              <a:pPr eaLnBrk="0" hangingPunct="0">
                <a:defRPr/>
              </a:pPr>
              <a:r>
                <a:rPr kumimoji="0" lang="en-US" altLang="zh-TW" sz="24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Average</a:t>
              </a:r>
            </a:p>
            <a:p>
              <a:pPr eaLnBrk="0" hangingPunct="0">
                <a:defRPr/>
              </a:pPr>
              <a:r>
                <a:rPr kumimoji="0" lang="en-US" altLang="zh-TW" sz="24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  45%</a:t>
              </a:r>
            </a:p>
          </p:txBody>
        </p:sp>
        <p:sp>
          <p:nvSpPr>
            <p:cNvPr id="318476" name="Rectangle 12"/>
            <p:cNvSpPr>
              <a:spLocks noChangeArrowheads="1"/>
            </p:cNvSpPr>
            <p:nvPr/>
          </p:nvSpPr>
          <p:spPr bwMode="auto">
            <a:xfrm>
              <a:off x="2547" y="977"/>
              <a:ext cx="384" cy="44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>
                <a:defRPr/>
              </a:pPr>
              <a:r>
                <a:rPr kumimoji="0" lang="en-US" altLang="zh-TW" sz="24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Exc.</a:t>
              </a:r>
            </a:p>
            <a:p>
              <a:pPr eaLnBrk="0" hangingPunct="0">
                <a:defRPr/>
              </a:pPr>
              <a:r>
                <a:rPr kumimoji="0" lang="en-US" altLang="zh-TW" sz="24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5%</a:t>
              </a:r>
            </a:p>
          </p:txBody>
        </p:sp>
        <p:sp>
          <p:nvSpPr>
            <p:cNvPr id="318477" name="Rectangle 13"/>
            <p:cNvSpPr>
              <a:spLocks noChangeArrowheads="1"/>
            </p:cNvSpPr>
            <p:nvPr/>
          </p:nvSpPr>
          <p:spPr bwMode="auto">
            <a:xfrm>
              <a:off x="2103" y="3389"/>
              <a:ext cx="1542" cy="3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>
                <a:defRPr/>
              </a:pPr>
              <a:r>
                <a:rPr kumimoji="0" lang="zh-TW" altLang="en-US" sz="24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</a:t>
              </a:r>
              <a:r>
                <a:rPr kumimoji="0" lang="en-US" altLang="zh-TW" sz="3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Quality Ratings</a:t>
              </a: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81000"/>
            <a:ext cx="8362950" cy="182386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Insights Gained from the Preceding Pie Chart 1/2</a:t>
            </a:r>
          </a:p>
        </p:txBody>
      </p:sp>
      <p:sp>
        <p:nvSpPr>
          <p:cNvPr id="320515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2161067"/>
            <a:ext cx="8553450" cy="40735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b="1" dirty="0" smtClean="0">
                <a:solidFill>
                  <a:schemeClr val="folHlink"/>
                </a:solidFill>
              </a:rPr>
              <a:t>One-half</a:t>
            </a:r>
            <a:r>
              <a:rPr lang="en-US" altLang="zh-TW" dirty="0" smtClean="0"/>
              <a:t> of the customers surveyed gave </a:t>
            </a:r>
            <a:r>
              <a:rPr lang="en-US" altLang="zh-TW" dirty="0" err="1" smtClean="0"/>
              <a:t>Marada</a:t>
            </a:r>
            <a:r>
              <a:rPr lang="en-US" altLang="zh-TW" dirty="0" smtClean="0"/>
              <a:t> a quality rating of “</a:t>
            </a:r>
            <a:r>
              <a:rPr lang="en-US" altLang="zh-TW" b="1" dirty="0" smtClean="0">
                <a:solidFill>
                  <a:schemeClr val="folHlink"/>
                </a:solidFill>
              </a:rPr>
              <a:t>above average</a:t>
            </a:r>
            <a:r>
              <a:rPr lang="en-US" altLang="zh-TW" dirty="0" smtClean="0"/>
              <a:t>” or “</a:t>
            </a:r>
            <a:r>
              <a:rPr lang="en-US" altLang="zh-TW" b="1" dirty="0" smtClean="0">
                <a:solidFill>
                  <a:schemeClr val="folHlink"/>
                </a:solidFill>
              </a:rPr>
              <a:t>excellent</a:t>
            </a:r>
            <a:r>
              <a:rPr lang="en-US" altLang="zh-TW" dirty="0" smtClean="0"/>
              <a:t>” (looking at the left side of the pie). This might please the manager.</a:t>
            </a:r>
          </a:p>
        </p:txBody>
      </p:sp>
      <p:sp>
        <p:nvSpPr>
          <p:cNvPr id="56322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B0AF9EB-9049-48A7-B88E-1CF576C42513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5632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4B4C0612-E3AA-4910-9EE1-D0C3A50CF30E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32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7208093" y="5020714"/>
            <a:ext cx="1655413" cy="1608686"/>
            <a:chOff x="2268538" y="1387024"/>
            <a:chExt cx="4932753" cy="4526234"/>
          </a:xfrm>
        </p:grpSpPr>
        <p:sp>
          <p:nvSpPr>
            <p:cNvPr id="7" name="Oval 3"/>
            <p:cNvSpPr>
              <a:spLocks noChangeArrowheads="1"/>
            </p:cNvSpPr>
            <p:nvPr/>
          </p:nvSpPr>
          <p:spPr bwMode="auto">
            <a:xfrm>
              <a:off x="2268538" y="1557338"/>
              <a:ext cx="4687887" cy="4333846"/>
            </a:xfrm>
            <a:prstGeom prst="ellipse">
              <a:avLst/>
            </a:prstGeom>
            <a:gradFill rotWithShape="0">
              <a:gsLst>
                <a:gs pos="0">
                  <a:srgbClr val="006699"/>
                </a:gs>
                <a:gs pos="50000">
                  <a:srgbClr val="006699">
                    <a:gamma/>
                    <a:shade val="46275"/>
                    <a:invGamma/>
                  </a:srgbClr>
                </a:gs>
                <a:gs pos="100000">
                  <a:srgbClr val="006699"/>
                </a:gs>
              </a:gsLst>
              <a:lin ang="5400000" scaled="1"/>
            </a:gra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 sz="1200"/>
            </a:p>
          </p:txBody>
        </p:sp>
        <p:sp>
          <p:nvSpPr>
            <p:cNvPr id="8" name="Line 4"/>
            <p:cNvSpPr>
              <a:spLocks noChangeShapeType="1"/>
            </p:cNvSpPr>
            <p:nvPr/>
          </p:nvSpPr>
          <p:spPr bwMode="auto">
            <a:xfrm flipV="1">
              <a:off x="4639512" y="3691150"/>
              <a:ext cx="23169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 sz="1200"/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>
              <a:off x="4647235" y="1557338"/>
              <a:ext cx="0" cy="43559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 sz="1200"/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 flipV="1">
              <a:off x="4654958" y="1984100"/>
              <a:ext cx="1374702" cy="17364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 sz="1200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4631792" y="3925955"/>
              <a:ext cx="2071481" cy="11335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>
                <a:defRPr/>
              </a:pPr>
              <a:r>
                <a:rPr kumimoji="0" lang="en-US" altLang="zh-TW" sz="12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Average</a:t>
              </a:r>
            </a:p>
            <a:p>
              <a:pPr eaLnBrk="0" hangingPunct="0">
                <a:defRPr/>
              </a:pPr>
              <a:r>
                <a:rPr kumimoji="0" lang="en-US" altLang="zh-TW" sz="12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  25%</a:t>
              </a: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5285876" y="2144158"/>
              <a:ext cx="1915415" cy="15515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>
                <a:defRPr/>
              </a:pPr>
              <a:r>
                <a:rPr kumimoji="0" lang="zh-TW" altLang="en-US" sz="10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 </a:t>
              </a:r>
              <a:r>
                <a:rPr kumimoji="0" lang="en-US" altLang="zh-TW" sz="10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Below</a:t>
              </a:r>
            </a:p>
            <a:p>
              <a:pPr eaLnBrk="0" hangingPunct="0">
                <a:defRPr/>
              </a:pPr>
              <a:r>
                <a:rPr kumimoji="0" lang="en-US" altLang="zh-TW" sz="10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Average</a:t>
              </a:r>
            </a:p>
            <a:p>
              <a:pPr eaLnBrk="0" hangingPunct="0">
                <a:defRPr/>
              </a:pPr>
              <a:r>
                <a:rPr kumimoji="0" lang="en-US" altLang="zh-TW" sz="10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  15%</a:t>
              </a: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4459511" y="1577380"/>
              <a:ext cx="1456861" cy="111854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>
                <a:defRPr/>
              </a:pPr>
              <a:r>
                <a:rPr kumimoji="0" lang="en-US" altLang="zh-TW" sz="10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Poor</a:t>
              </a:r>
            </a:p>
            <a:p>
              <a:pPr eaLnBrk="0" hangingPunct="0">
                <a:defRPr/>
              </a:pPr>
              <a:r>
                <a:rPr kumimoji="0" lang="en-US" altLang="zh-TW" sz="10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10%</a:t>
              </a: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H="1" flipV="1">
              <a:off x="3828593" y="1652992"/>
              <a:ext cx="826366" cy="20694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 sz="1200"/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2414425" y="3167329"/>
              <a:ext cx="2071481" cy="15895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>
                <a:defRPr/>
              </a:pPr>
              <a:r>
                <a:rPr kumimoji="0" lang="zh-TW" altLang="en-US" sz="12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</a:t>
              </a:r>
              <a:r>
                <a:rPr kumimoji="0" lang="en-US" altLang="zh-TW" sz="12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Above</a:t>
              </a:r>
            </a:p>
            <a:p>
              <a:pPr eaLnBrk="0" hangingPunct="0">
                <a:defRPr/>
              </a:pPr>
              <a:r>
                <a:rPr kumimoji="0" lang="en-US" altLang="zh-TW" sz="12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Average</a:t>
              </a:r>
            </a:p>
            <a:p>
              <a:pPr eaLnBrk="0" hangingPunct="0">
                <a:defRPr/>
              </a:pPr>
              <a:r>
                <a:rPr kumimoji="0" lang="en-US" altLang="zh-TW" sz="12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  45%</a:t>
              </a:r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3618425" y="1387024"/>
              <a:ext cx="1246692" cy="111854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>
                <a:defRPr/>
              </a:pPr>
              <a:r>
                <a:rPr kumimoji="0" lang="en-US" altLang="zh-TW" sz="10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Exc.</a:t>
              </a:r>
            </a:p>
            <a:p>
              <a:pPr eaLnBrk="0" hangingPunct="0">
                <a:defRPr/>
              </a:pPr>
              <a:r>
                <a:rPr kumimoji="0" lang="en-US" altLang="zh-TW" sz="10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5%</a:t>
              </a: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0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15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76808"/>
            <a:ext cx="8591550" cy="197207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Insights Gained from the Preceding Pie Chart 2/2</a:t>
            </a:r>
          </a:p>
        </p:txBody>
      </p:sp>
      <p:sp>
        <p:nvSpPr>
          <p:cNvPr id="322563" name="Rectangle 3"/>
          <p:cNvSpPr>
            <a:spLocks noGrp="1" noChangeArrowheads="1"/>
          </p:cNvSpPr>
          <p:nvPr>
            <p:ph idx="1"/>
          </p:nvPr>
        </p:nvSpPr>
        <p:spPr>
          <a:xfrm>
            <a:off x="133115" y="2136466"/>
            <a:ext cx="8408988" cy="408781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For </a:t>
            </a:r>
            <a:r>
              <a:rPr lang="en-US" altLang="zh-TW" b="1" dirty="0" smtClean="0">
                <a:solidFill>
                  <a:schemeClr val="folHlink"/>
                </a:solidFill>
              </a:rPr>
              <a:t>each</a:t>
            </a:r>
            <a:r>
              <a:rPr lang="en-US" altLang="zh-TW" dirty="0" smtClean="0"/>
              <a:t> customer who gave an “</a:t>
            </a:r>
            <a:r>
              <a:rPr lang="en-US" altLang="zh-TW" b="1" dirty="0" smtClean="0">
                <a:solidFill>
                  <a:schemeClr val="folHlink"/>
                </a:solidFill>
              </a:rPr>
              <a:t>excellent</a:t>
            </a:r>
            <a:r>
              <a:rPr lang="en-US" altLang="zh-TW" dirty="0" smtClean="0"/>
              <a:t>” rating, there were </a:t>
            </a:r>
            <a:r>
              <a:rPr lang="en-US" altLang="zh-TW" b="1" dirty="0" smtClean="0">
                <a:solidFill>
                  <a:schemeClr val="hlink"/>
                </a:solidFill>
              </a:rPr>
              <a:t>two</a:t>
            </a:r>
            <a:r>
              <a:rPr lang="en-US" altLang="zh-TW" dirty="0" smtClean="0"/>
              <a:t> customers who gave a “</a:t>
            </a:r>
            <a:r>
              <a:rPr lang="en-US" altLang="zh-TW" b="1" dirty="0" smtClean="0">
                <a:solidFill>
                  <a:schemeClr val="hlink"/>
                </a:solidFill>
              </a:rPr>
              <a:t>poor</a:t>
            </a:r>
            <a:r>
              <a:rPr lang="en-US" altLang="zh-TW" dirty="0" smtClean="0"/>
              <a:t>” rating (looking at the top of the pie). This should displease the manager.</a:t>
            </a:r>
          </a:p>
        </p:txBody>
      </p:sp>
      <p:sp>
        <p:nvSpPr>
          <p:cNvPr id="57346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A9CAD82-1C0D-4E8F-9489-61DB6A5747CB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5734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15F612F2-8B0E-4304-98E1-FB90D68AD534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33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7208093" y="5020714"/>
            <a:ext cx="1655413" cy="1608686"/>
            <a:chOff x="2268538" y="1387024"/>
            <a:chExt cx="4932753" cy="4526234"/>
          </a:xfrm>
        </p:grpSpPr>
        <p:sp>
          <p:nvSpPr>
            <p:cNvPr id="7" name="Oval 3"/>
            <p:cNvSpPr>
              <a:spLocks noChangeArrowheads="1"/>
            </p:cNvSpPr>
            <p:nvPr/>
          </p:nvSpPr>
          <p:spPr bwMode="auto">
            <a:xfrm>
              <a:off x="2268538" y="1557338"/>
              <a:ext cx="4687887" cy="4333846"/>
            </a:xfrm>
            <a:prstGeom prst="ellipse">
              <a:avLst/>
            </a:prstGeom>
            <a:gradFill rotWithShape="0">
              <a:gsLst>
                <a:gs pos="0">
                  <a:srgbClr val="006699"/>
                </a:gs>
                <a:gs pos="50000">
                  <a:srgbClr val="006699">
                    <a:gamma/>
                    <a:shade val="46275"/>
                    <a:invGamma/>
                  </a:srgbClr>
                </a:gs>
                <a:gs pos="100000">
                  <a:srgbClr val="006699"/>
                </a:gs>
              </a:gsLst>
              <a:lin ang="5400000" scaled="1"/>
            </a:gra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 sz="1200"/>
            </a:p>
          </p:txBody>
        </p:sp>
        <p:sp>
          <p:nvSpPr>
            <p:cNvPr id="8" name="Line 4"/>
            <p:cNvSpPr>
              <a:spLocks noChangeShapeType="1"/>
            </p:cNvSpPr>
            <p:nvPr/>
          </p:nvSpPr>
          <p:spPr bwMode="auto">
            <a:xfrm flipV="1">
              <a:off x="4639512" y="3691150"/>
              <a:ext cx="23169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 sz="1200"/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>
              <a:off x="4647235" y="1557338"/>
              <a:ext cx="0" cy="43559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 sz="1200"/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 flipV="1">
              <a:off x="4654958" y="1984100"/>
              <a:ext cx="1374702" cy="17364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 sz="1200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4631792" y="3925955"/>
              <a:ext cx="2071481" cy="11335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>
                <a:defRPr/>
              </a:pPr>
              <a:r>
                <a:rPr kumimoji="0" lang="en-US" altLang="zh-TW" sz="12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Average</a:t>
              </a:r>
            </a:p>
            <a:p>
              <a:pPr eaLnBrk="0" hangingPunct="0">
                <a:defRPr/>
              </a:pPr>
              <a:r>
                <a:rPr kumimoji="0" lang="en-US" altLang="zh-TW" sz="12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  25%</a:t>
              </a: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5285876" y="2144158"/>
              <a:ext cx="1915415" cy="15515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>
                <a:defRPr/>
              </a:pPr>
              <a:r>
                <a:rPr kumimoji="0" lang="zh-TW" altLang="en-US" sz="10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 </a:t>
              </a:r>
              <a:r>
                <a:rPr kumimoji="0" lang="en-US" altLang="zh-TW" sz="10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Below</a:t>
              </a:r>
            </a:p>
            <a:p>
              <a:pPr eaLnBrk="0" hangingPunct="0">
                <a:defRPr/>
              </a:pPr>
              <a:r>
                <a:rPr kumimoji="0" lang="en-US" altLang="zh-TW" sz="10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Average</a:t>
              </a:r>
            </a:p>
            <a:p>
              <a:pPr eaLnBrk="0" hangingPunct="0">
                <a:defRPr/>
              </a:pPr>
              <a:r>
                <a:rPr kumimoji="0" lang="en-US" altLang="zh-TW" sz="10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  15%</a:t>
              </a: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4459511" y="1577380"/>
              <a:ext cx="1456861" cy="111854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>
                <a:defRPr/>
              </a:pPr>
              <a:r>
                <a:rPr kumimoji="0" lang="en-US" altLang="zh-TW" sz="10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Poor</a:t>
              </a:r>
            </a:p>
            <a:p>
              <a:pPr eaLnBrk="0" hangingPunct="0">
                <a:defRPr/>
              </a:pPr>
              <a:r>
                <a:rPr kumimoji="0" lang="en-US" altLang="zh-TW" sz="10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10%</a:t>
              </a: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H="1" flipV="1">
              <a:off x="3828593" y="1652992"/>
              <a:ext cx="826366" cy="20694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 sz="1200"/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2414425" y="3167329"/>
              <a:ext cx="2071481" cy="15895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>
                <a:defRPr/>
              </a:pPr>
              <a:r>
                <a:rPr kumimoji="0" lang="zh-TW" altLang="en-US" sz="12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</a:t>
              </a:r>
              <a:r>
                <a:rPr kumimoji="0" lang="en-US" altLang="zh-TW" sz="12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Above</a:t>
              </a:r>
            </a:p>
            <a:p>
              <a:pPr eaLnBrk="0" hangingPunct="0">
                <a:defRPr/>
              </a:pPr>
              <a:r>
                <a:rPr kumimoji="0" lang="en-US" altLang="zh-TW" sz="12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Average</a:t>
              </a:r>
            </a:p>
            <a:p>
              <a:pPr eaLnBrk="0" hangingPunct="0">
                <a:defRPr/>
              </a:pPr>
              <a:r>
                <a:rPr kumimoji="0" lang="en-US" altLang="zh-TW" sz="12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  45%</a:t>
              </a:r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3618425" y="1387024"/>
              <a:ext cx="1246692" cy="111854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>
                <a:defRPr/>
              </a:pPr>
              <a:r>
                <a:rPr kumimoji="0" lang="en-US" altLang="zh-TW" sz="10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Exc.</a:t>
              </a:r>
            </a:p>
            <a:p>
              <a:pPr eaLnBrk="0" hangingPunct="0">
                <a:defRPr/>
              </a:pPr>
              <a:r>
                <a:rPr kumimoji="0" lang="en-US" altLang="zh-TW" sz="10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5%</a:t>
              </a: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2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563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32656"/>
            <a:ext cx="864096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Bar Charts</a:t>
            </a:r>
          </a:p>
        </p:txBody>
      </p:sp>
      <p:sp>
        <p:nvSpPr>
          <p:cNvPr id="32461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557338"/>
            <a:ext cx="8812213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 smtClean="0"/>
              <a:t>A graphical device for depicting qualitative data that have been summarized in a </a:t>
            </a:r>
            <a:r>
              <a:rPr lang="en-US" altLang="zh-TW" b="1" smtClean="0">
                <a:solidFill>
                  <a:schemeClr val="folHlink"/>
                </a:solidFill>
              </a:rPr>
              <a:t>frequency</a:t>
            </a:r>
            <a:r>
              <a:rPr lang="en-US" altLang="zh-TW" b="1" smtClean="0"/>
              <a:t>,</a:t>
            </a:r>
            <a:r>
              <a:rPr lang="en-US" altLang="zh-TW" b="1" smtClean="0">
                <a:solidFill>
                  <a:srgbClr val="FFFF00"/>
                </a:solidFill>
              </a:rPr>
              <a:t> </a:t>
            </a:r>
            <a:r>
              <a:rPr lang="en-US" altLang="zh-TW" b="1" smtClean="0">
                <a:solidFill>
                  <a:schemeClr val="folHlink"/>
                </a:solidFill>
              </a:rPr>
              <a:t>relative frequency</a:t>
            </a:r>
            <a:r>
              <a:rPr lang="en-US" altLang="zh-TW" smtClean="0"/>
              <a:t>, or </a:t>
            </a:r>
            <a:r>
              <a:rPr lang="en-US" altLang="zh-TW" b="1" smtClean="0">
                <a:solidFill>
                  <a:schemeClr val="folHlink"/>
                </a:solidFill>
              </a:rPr>
              <a:t>percent frequency distribution</a:t>
            </a:r>
            <a:r>
              <a:rPr lang="en-US" altLang="zh-TW" smtClean="0"/>
              <a:t>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mtClean="0"/>
              <a:t>The frequency (or relative frequency) of each category is represented by a </a:t>
            </a:r>
            <a:r>
              <a:rPr lang="en-US" altLang="zh-TW" b="1" smtClean="0">
                <a:solidFill>
                  <a:schemeClr val="folHlink"/>
                </a:solidFill>
              </a:rPr>
              <a:t>vertical bar</a:t>
            </a:r>
            <a:r>
              <a:rPr lang="en-US" altLang="zh-TW" smtClean="0"/>
              <a:t>.</a:t>
            </a:r>
          </a:p>
        </p:txBody>
      </p:sp>
      <p:sp>
        <p:nvSpPr>
          <p:cNvPr id="58370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DD5D001-3847-465C-A764-7040B28BB48D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5837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3D9232A0-8695-46A9-9BE4-A22A011B6925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34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pic>
        <p:nvPicPr>
          <p:cNvPr id="3246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0" y="76200"/>
            <a:ext cx="2286000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2656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Drawing a Bar Graph 1/2</a:t>
            </a:r>
          </a:p>
        </p:txBody>
      </p:sp>
      <p:sp>
        <p:nvSpPr>
          <p:cNvPr id="325635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557338"/>
            <a:ext cx="8208962" cy="48958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On the </a:t>
            </a:r>
            <a:r>
              <a:rPr lang="en-US" altLang="zh-TW" b="1" smtClean="0">
                <a:solidFill>
                  <a:schemeClr val="folHlink"/>
                </a:solidFill>
              </a:rPr>
              <a:t>horizontal axis</a:t>
            </a:r>
            <a:r>
              <a:rPr lang="en-US" altLang="zh-TW" smtClean="0"/>
              <a:t> we specify the </a:t>
            </a:r>
            <a:r>
              <a:rPr lang="en-US" altLang="zh-TW" b="1" smtClean="0">
                <a:solidFill>
                  <a:schemeClr val="folHlink"/>
                </a:solidFill>
              </a:rPr>
              <a:t>labels</a:t>
            </a:r>
            <a:r>
              <a:rPr lang="en-US" altLang="zh-TW" smtClean="0"/>
              <a:t> that are used for each of the classes.</a:t>
            </a:r>
          </a:p>
          <a:p>
            <a:pPr eaLnBrk="1" hangingPunct="1">
              <a:defRPr/>
            </a:pPr>
            <a:r>
              <a:rPr lang="en-US" altLang="zh-TW" smtClean="0"/>
              <a:t>A </a:t>
            </a:r>
            <a:r>
              <a:rPr lang="en-US" altLang="zh-TW" b="1" smtClean="0">
                <a:solidFill>
                  <a:schemeClr val="hlink"/>
                </a:solidFill>
              </a:rPr>
              <a:t>frequency</a:t>
            </a:r>
            <a:r>
              <a:rPr lang="en-US" altLang="zh-TW" smtClean="0"/>
              <a:t>, </a:t>
            </a:r>
            <a:r>
              <a:rPr lang="en-US" altLang="zh-TW" b="1" smtClean="0">
                <a:solidFill>
                  <a:schemeClr val="hlink"/>
                </a:solidFill>
              </a:rPr>
              <a:t>relative frequency</a:t>
            </a:r>
            <a:r>
              <a:rPr lang="en-US" altLang="zh-TW" smtClean="0"/>
              <a:t>, or </a:t>
            </a:r>
            <a:r>
              <a:rPr lang="en-US" altLang="zh-TW" b="1" smtClean="0">
                <a:solidFill>
                  <a:schemeClr val="hlink"/>
                </a:solidFill>
              </a:rPr>
              <a:t>percent frequency</a:t>
            </a:r>
            <a:r>
              <a:rPr lang="en-US" altLang="zh-TW" smtClean="0"/>
              <a:t> scale can be used for the </a:t>
            </a:r>
            <a:r>
              <a:rPr lang="en-US" altLang="zh-TW" b="1" smtClean="0">
                <a:solidFill>
                  <a:srgbClr val="FFFF00"/>
                </a:solidFill>
              </a:rPr>
              <a:t>vertical axis</a:t>
            </a:r>
            <a:r>
              <a:rPr lang="en-US" altLang="zh-TW" smtClean="0"/>
              <a:t>.</a:t>
            </a:r>
          </a:p>
        </p:txBody>
      </p:sp>
      <p:sp>
        <p:nvSpPr>
          <p:cNvPr id="5939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EDB5FD1-6DFA-477A-9F8F-5285A1A836F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5939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60213EF5-E5D6-49FD-9124-E9A8CF276737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35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2656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Drawing Bar Graph  2/2</a:t>
            </a:r>
          </a:p>
        </p:txBody>
      </p:sp>
      <p:sp>
        <p:nvSpPr>
          <p:cNvPr id="327683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484313"/>
            <a:ext cx="8399463" cy="49688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Using a bar of </a:t>
            </a:r>
            <a:r>
              <a:rPr lang="en-US" altLang="zh-TW" b="1" smtClean="0">
                <a:solidFill>
                  <a:schemeClr val="folHlink"/>
                </a:solidFill>
              </a:rPr>
              <a:t>fixed width</a:t>
            </a:r>
            <a:r>
              <a:rPr lang="en-US" altLang="zh-TW" smtClean="0"/>
              <a:t> drawn above each class label, we extend the height appropriately.</a:t>
            </a:r>
          </a:p>
          <a:p>
            <a:pPr eaLnBrk="1" hangingPunct="1">
              <a:defRPr/>
            </a:pPr>
            <a:r>
              <a:rPr lang="en-US" altLang="zh-TW" smtClean="0"/>
              <a:t>The bars are </a:t>
            </a:r>
            <a:r>
              <a:rPr lang="en-US" altLang="zh-TW" b="1" smtClean="0">
                <a:solidFill>
                  <a:schemeClr val="folHlink"/>
                </a:solidFill>
              </a:rPr>
              <a:t>separated</a:t>
            </a:r>
            <a:r>
              <a:rPr lang="en-US" altLang="zh-TW" smtClean="0"/>
              <a:t> to emphasize the fact that each class is a separate category.</a:t>
            </a:r>
          </a:p>
        </p:txBody>
      </p:sp>
      <p:sp>
        <p:nvSpPr>
          <p:cNvPr id="60418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D0619EA-ABE8-4131-9B49-7726507BE88B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041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3C388EFD-9D62-44B6-AA54-26FE8A3AC0F8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36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32656"/>
            <a:ext cx="8064896" cy="93610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</a:t>
            </a:r>
            <a:endParaRPr lang="zh-TW" altLang="en-US" dirty="0" smtClean="0"/>
          </a:p>
        </p:txBody>
      </p:sp>
      <p:sp>
        <p:nvSpPr>
          <p:cNvPr id="329731" name="Rectangle 3"/>
          <p:cNvSpPr>
            <a:spLocks noGrp="1" noChangeArrowheads="1"/>
          </p:cNvSpPr>
          <p:nvPr>
            <p:ph idx="1"/>
          </p:nvPr>
        </p:nvSpPr>
        <p:spPr>
          <a:xfrm>
            <a:off x="87313" y="1035050"/>
            <a:ext cx="8948737" cy="5562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TW" smtClean="0"/>
              <a:t>The student placement office at a university wanted to determine the </a:t>
            </a:r>
            <a:r>
              <a:rPr lang="en-US" altLang="zh-TW" smtClean="0">
                <a:solidFill>
                  <a:schemeClr val="folHlink"/>
                </a:solidFill>
              </a:rPr>
              <a:t>general areas of employment</a:t>
            </a:r>
            <a:r>
              <a:rPr lang="en-US" altLang="zh-TW" smtClean="0"/>
              <a:t> last year. Data was collected, and the count of the occurrences was recorded for each area. These counts were converted to </a:t>
            </a:r>
            <a:r>
              <a:rPr lang="en-US" altLang="zh-TW" smtClean="0">
                <a:solidFill>
                  <a:schemeClr val="folHlink"/>
                </a:solidFill>
              </a:rPr>
              <a:t>proportions</a:t>
            </a:r>
            <a:r>
              <a:rPr lang="en-US" altLang="zh-TW" smtClean="0"/>
              <a:t> and the results were presented in a bar chart.</a:t>
            </a:r>
            <a:endParaRPr lang="zh-TW" altLang="en-US" smtClean="0"/>
          </a:p>
        </p:txBody>
      </p:sp>
      <p:sp>
        <p:nvSpPr>
          <p:cNvPr id="61442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82CADB8-DDB8-4CF8-943C-9E659FB4D962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144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3D926101-747A-4B03-9796-7FE5DCBEF040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37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6" name="Rectangle 4"/>
          <p:cNvSpPr>
            <a:spLocks noGrp="1" noChangeArrowheads="1"/>
          </p:cNvSpPr>
          <p:nvPr>
            <p:ph type="title"/>
          </p:nvPr>
        </p:nvSpPr>
        <p:spPr>
          <a:xfrm>
            <a:off x="323850" y="332656"/>
            <a:ext cx="8507413" cy="93610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Frequency and Proportion</a:t>
            </a:r>
          </a:p>
        </p:txBody>
      </p:sp>
      <p:graphicFrame>
        <p:nvGraphicFramePr>
          <p:cNvPr id="371774" name="Group 62"/>
          <p:cNvGraphicFramePr>
            <a:graphicFrameLocks noGrp="1"/>
          </p:cNvGraphicFramePr>
          <p:nvPr>
            <p:ph type="tbl" idx="1"/>
          </p:nvPr>
        </p:nvGraphicFramePr>
        <p:xfrm>
          <a:off x="322263" y="1268413"/>
          <a:ext cx="8642350" cy="5360036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3169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6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6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Major</a:t>
                      </a:r>
                      <a:endParaRPr kumimoji="1" lang="en-US" altLang="zh-TW" sz="3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6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Frequency</a:t>
                      </a:r>
                      <a:endParaRPr kumimoji="1" lang="en-US" altLang="zh-TW" sz="3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6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Proportion</a:t>
                      </a:r>
                      <a:endParaRPr kumimoji="1" lang="en-US" altLang="zh-TW" sz="3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6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Accounting</a:t>
                      </a:r>
                      <a:endParaRPr kumimoji="1" lang="en-US" altLang="zh-TW" sz="3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6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73</a:t>
                      </a:r>
                      <a:endParaRPr kumimoji="1" lang="en-US" altLang="zh-TW" sz="3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6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28.9%</a:t>
                      </a:r>
                      <a:endParaRPr kumimoji="1" lang="en-US" altLang="zh-TW" sz="3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6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Finance</a:t>
                      </a:r>
                      <a:endParaRPr kumimoji="1" lang="en-US" altLang="zh-TW" sz="3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6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52</a:t>
                      </a:r>
                      <a:endParaRPr kumimoji="1" lang="en-US" altLang="zh-TW" sz="3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6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20.6%</a:t>
                      </a:r>
                      <a:endParaRPr kumimoji="1" lang="en-US" altLang="zh-TW" sz="3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u="none" strike="noStrike" cap="none" normalizeH="0" baseline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General Management</a:t>
                      </a:r>
                      <a:endParaRPr kumimoji="1" lang="en-US" altLang="zh-TW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6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36</a:t>
                      </a:r>
                      <a:endParaRPr kumimoji="1" lang="en-US" altLang="zh-TW" sz="3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6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14.2%</a:t>
                      </a:r>
                      <a:endParaRPr kumimoji="1" lang="en-US" altLang="zh-TW" sz="3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600" u="none" strike="noStrike" cap="none" normalizeH="0" baseline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Marketing</a:t>
                      </a:r>
                      <a:endParaRPr kumimoji="1" lang="en-US" altLang="zh-TW" sz="3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6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64</a:t>
                      </a:r>
                      <a:endParaRPr kumimoji="1" lang="en-US" altLang="zh-TW" sz="3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6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25.3%</a:t>
                      </a:r>
                      <a:endParaRPr kumimoji="1" lang="en-US" altLang="zh-TW" sz="3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600" u="none" strike="noStrike" cap="none" normalizeH="0" baseline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Other</a:t>
                      </a:r>
                      <a:endParaRPr kumimoji="1" lang="en-US" altLang="zh-TW" sz="3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6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28</a:t>
                      </a:r>
                      <a:endParaRPr kumimoji="1" lang="en-US" altLang="zh-TW" sz="3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6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11.1%</a:t>
                      </a:r>
                      <a:endParaRPr kumimoji="1" lang="en-US" altLang="zh-TW" sz="3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600" u="none" strike="noStrike" cap="none" normalizeH="0" baseline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Total</a:t>
                      </a:r>
                      <a:endParaRPr kumimoji="1" lang="en-US" altLang="zh-TW" sz="3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600" u="none" strike="noStrike" cap="none" normalizeH="0" baseline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253</a:t>
                      </a:r>
                      <a:endParaRPr kumimoji="1" lang="en-US" altLang="zh-TW" sz="3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6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100%</a:t>
                      </a:r>
                      <a:endParaRPr kumimoji="1" lang="en-US" altLang="zh-TW" sz="3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1202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B08BA83-E9E9-4507-8725-5E3B366E0EF4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5120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29C7A0E7-B765-4E7A-8468-F7C41270A069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38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7" name="Rectangle 5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219256" cy="103663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Bar Chart</a:t>
            </a:r>
          </a:p>
        </p:txBody>
      </p:sp>
      <p:sp>
        <p:nvSpPr>
          <p:cNvPr id="2052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E2E1D38-FBCC-4CF6-828F-C3B20D69AF2A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053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BCEC8270-1B0B-42BE-9B88-FC155FD4D1C2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39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33075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863600" y="1052513"/>
            <a:ext cx="8280400" cy="79216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Frequency vs. Proportion</a:t>
            </a:r>
          </a:p>
        </p:txBody>
      </p:sp>
      <p:pic>
        <p:nvPicPr>
          <p:cNvPr id="7680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00808"/>
            <a:ext cx="4968552" cy="2891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3909604"/>
            <a:ext cx="4824536" cy="28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0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341784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Descriptive Statistics</a:t>
            </a:r>
          </a:p>
        </p:txBody>
      </p:sp>
      <p:sp>
        <p:nvSpPr>
          <p:cNvPr id="57351" name="Rectangle 7"/>
          <p:cNvSpPr>
            <a:spLocks noGrp="1" noChangeArrowheads="1"/>
          </p:cNvSpPr>
          <p:nvPr>
            <p:ph idx="1"/>
          </p:nvPr>
        </p:nvSpPr>
        <p:spPr>
          <a:xfrm>
            <a:off x="914400" y="1557338"/>
            <a:ext cx="7978775" cy="48958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Methods or techniques involves the </a:t>
            </a:r>
            <a:r>
              <a:rPr lang="en-US" altLang="zh-TW" b="1" smtClean="0">
                <a:solidFill>
                  <a:srgbClr val="FFFF00"/>
                </a:solidFill>
              </a:rPr>
              <a:t>arrangement</a:t>
            </a:r>
            <a:r>
              <a:rPr lang="en-US" altLang="zh-TW" smtClean="0"/>
              <a:t>, </a:t>
            </a:r>
            <a:r>
              <a:rPr lang="en-US" altLang="zh-TW" b="1" smtClean="0">
                <a:solidFill>
                  <a:schemeClr val="folHlink"/>
                </a:solidFill>
              </a:rPr>
              <a:t>summary</a:t>
            </a:r>
            <a:r>
              <a:rPr lang="en-US" altLang="zh-TW" smtClean="0"/>
              <a:t>, and </a:t>
            </a:r>
            <a:r>
              <a:rPr lang="en-US" altLang="zh-TW" b="1" smtClean="0">
                <a:solidFill>
                  <a:srgbClr val="FC3000"/>
                </a:solidFill>
              </a:rPr>
              <a:t>presentation</a:t>
            </a:r>
            <a:r>
              <a:rPr lang="en-US" altLang="zh-TW" smtClean="0"/>
              <a:t> of data, to enable meaningful interpretation, and to support decision making.</a:t>
            </a:r>
            <a:endParaRPr lang="zh-TW" altLang="en-US" smtClean="0"/>
          </a:p>
        </p:txBody>
      </p:sp>
      <p:sp>
        <p:nvSpPr>
          <p:cNvPr id="26626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0" y="6381328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0AB08CF-ACBA-42E8-881F-45DA26349952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662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2E76D4F9-20D4-455E-A06A-B4FA50AD31AA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4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49821"/>
            <a:ext cx="8363272" cy="990947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Excel Output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7AD109F-DC86-4086-94FB-CD96EBE7D2FC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4BB05D9-193C-4568-99ED-FC250E7C4714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40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pic>
        <p:nvPicPr>
          <p:cNvPr id="5" name="圖片 4" descr="Stat_2010_a_02_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412776"/>
            <a:ext cx="8641080" cy="1379220"/>
          </a:xfrm>
          <a:prstGeom prst="rect">
            <a:avLst/>
          </a:prstGeom>
        </p:spPr>
      </p:pic>
      <p:pic>
        <p:nvPicPr>
          <p:cNvPr id="6" name="圖片 5" descr="Stat_2010_a_02_0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89976" y="1925208"/>
            <a:ext cx="2808312" cy="4549140"/>
          </a:xfrm>
          <a:prstGeom prst="rect">
            <a:avLst/>
          </a:prstGeom>
        </p:spPr>
      </p:pic>
      <p:pic>
        <p:nvPicPr>
          <p:cNvPr id="7" name="圖片 6" descr="Stat_2010_a_02_0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412776"/>
            <a:ext cx="8820472" cy="5184576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R Code for Bar Chart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half" idx="1"/>
          </p:nvPr>
        </p:nvSpPr>
        <p:spPr>
          <a:xfrm>
            <a:off x="42532" y="1600200"/>
            <a:ext cx="3115341" cy="4530725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rJava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XLConnect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lmtest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tseries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snpar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vcd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library(MASS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>
          <a:xfrm>
            <a:off x="3151081" y="1399749"/>
            <a:ext cx="5805377" cy="520404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800" dirty="0" err="1" smtClean="0"/>
              <a:t>fileXls</a:t>
            </a:r>
            <a:r>
              <a:rPr lang="en-US" altLang="zh-TW" sz="1800" dirty="0" smtClean="0"/>
              <a:t> </a:t>
            </a:r>
            <a:r>
              <a:rPr lang="en-US" altLang="zh-TW" sz="1800" dirty="0"/>
              <a:t>= "Major_frq.xlsx"</a:t>
            </a:r>
          </a:p>
          <a:p>
            <a:pPr marL="0" indent="0">
              <a:buNone/>
            </a:pPr>
            <a:r>
              <a:rPr lang="en-US" altLang="zh-TW" sz="1800" dirty="0" err="1" smtClean="0"/>
              <a:t>DS_data</a:t>
            </a:r>
            <a:r>
              <a:rPr lang="en-US" altLang="zh-TW" sz="1800" dirty="0" smtClean="0"/>
              <a:t> </a:t>
            </a:r>
            <a:r>
              <a:rPr lang="en-US" altLang="zh-TW" sz="1800" dirty="0"/>
              <a:t>&lt;- </a:t>
            </a:r>
            <a:r>
              <a:rPr lang="en-US" altLang="zh-TW" sz="1800" dirty="0" err="1"/>
              <a:t>loadWorkbook</a:t>
            </a:r>
            <a:r>
              <a:rPr lang="en-US" altLang="zh-TW" sz="1800" dirty="0"/>
              <a:t>(</a:t>
            </a:r>
            <a:r>
              <a:rPr lang="en-US" altLang="zh-TW" sz="1800" dirty="0" err="1"/>
              <a:t>fileXls</a:t>
            </a:r>
            <a:r>
              <a:rPr lang="en-US" altLang="zh-TW" sz="1800" dirty="0"/>
              <a:t>)</a:t>
            </a:r>
          </a:p>
          <a:p>
            <a:pPr marL="0" indent="0">
              <a:buNone/>
            </a:pPr>
            <a:r>
              <a:rPr lang="en-US" altLang="zh-TW" sz="1800" dirty="0" err="1" smtClean="0"/>
              <a:t>Major_File</a:t>
            </a:r>
            <a:r>
              <a:rPr lang="en-US" altLang="zh-TW" sz="1800" dirty="0" smtClean="0"/>
              <a:t> </a:t>
            </a:r>
            <a:r>
              <a:rPr lang="en-US" altLang="zh-TW" sz="1800" dirty="0"/>
              <a:t>&lt;- </a:t>
            </a:r>
            <a:r>
              <a:rPr lang="en-US" altLang="zh-TW" sz="1800" dirty="0" err="1"/>
              <a:t>readWorksheet</a:t>
            </a:r>
            <a:r>
              <a:rPr lang="en-US" altLang="zh-TW" sz="1800" dirty="0"/>
              <a:t>(DS_data,1)</a:t>
            </a:r>
          </a:p>
          <a:p>
            <a:pPr marL="0" indent="0">
              <a:buNone/>
            </a:pPr>
            <a:r>
              <a:rPr lang="en-US" altLang="zh-TW" sz="1800" dirty="0" smtClean="0"/>
              <a:t>Major </a:t>
            </a:r>
            <a:r>
              <a:rPr lang="en-US" altLang="zh-TW" sz="1800" dirty="0"/>
              <a:t>&lt;- </a:t>
            </a:r>
            <a:r>
              <a:rPr lang="en-US" altLang="zh-TW" sz="1800" dirty="0" err="1" smtClean="0"/>
              <a:t>Major_File$Major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Frequency &lt;- </a:t>
            </a:r>
            <a:r>
              <a:rPr lang="en-US" altLang="zh-TW" sz="1800" dirty="0" err="1" smtClean="0"/>
              <a:t>Major_File$Frequency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 smtClean="0"/>
              <a:t>n </a:t>
            </a:r>
            <a:r>
              <a:rPr lang="en-US" altLang="zh-TW" sz="1800" dirty="0"/>
              <a:t>&lt;- length(Major)</a:t>
            </a:r>
          </a:p>
          <a:p>
            <a:pPr marL="0" indent="0">
              <a:buNone/>
            </a:pPr>
            <a:r>
              <a:rPr lang="en-US" altLang="zh-TW" sz="1800" dirty="0" err="1"/>
              <a:t>Major_F</a:t>
            </a:r>
            <a:r>
              <a:rPr lang="en-US" altLang="zh-TW" sz="1800" dirty="0"/>
              <a:t> &lt;- paste(Major, Frequency) # add Frequency to label</a:t>
            </a:r>
          </a:p>
          <a:p>
            <a:pPr marL="0" indent="0">
              <a:buNone/>
            </a:pPr>
            <a:r>
              <a:rPr lang="en-US" altLang="zh-TW" sz="1800" dirty="0" err="1"/>
              <a:t>barplot</a:t>
            </a:r>
            <a:r>
              <a:rPr lang="en-US" altLang="zh-TW" sz="1800" dirty="0"/>
              <a:t>(Frequency, main="Major's Frequency", </a:t>
            </a:r>
            <a:r>
              <a:rPr lang="en-US" altLang="zh-TW" sz="1800" dirty="0" err="1"/>
              <a:t>names.arg</a:t>
            </a:r>
            <a:r>
              <a:rPr lang="en-US" altLang="zh-TW" sz="1800" dirty="0"/>
              <a:t> = </a:t>
            </a:r>
            <a:r>
              <a:rPr lang="en-US" altLang="zh-TW" sz="1800" dirty="0" err="1"/>
              <a:t>Major_F</a:t>
            </a:r>
            <a:r>
              <a:rPr lang="en-US" altLang="zh-TW" sz="1800" dirty="0" smtClean="0"/>
              <a:t>)</a:t>
            </a:r>
          </a:p>
          <a:p>
            <a:pPr marL="0" indent="0">
              <a:buNone/>
            </a:pPr>
            <a:r>
              <a:rPr lang="en-US" altLang="zh-TW" sz="1800" dirty="0" err="1" smtClean="0"/>
              <a:t>pct</a:t>
            </a:r>
            <a:r>
              <a:rPr lang="en-US" altLang="zh-TW" sz="1800" dirty="0" smtClean="0"/>
              <a:t> </a:t>
            </a:r>
            <a:r>
              <a:rPr lang="en-US" altLang="zh-TW" sz="1800" dirty="0"/>
              <a:t>&lt;- round(Frequency/sum(Frequency)*100)</a:t>
            </a:r>
          </a:p>
          <a:p>
            <a:pPr marL="0" indent="0">
              <a:buNone/>
            </a:pPr>
            <a:r>
              <a:rPr lang="en-US" altLang="zh-TW" sz="1800" dirty="0" err="1"/>
              <a:t>Major_P</a:t>
            </a:r>
            <a:r>
              <a:rPr lang="en-US" altLang="zh-TW" sz="1800" dirty="0"/>
              <a:t> &lt;- paste(Major, </a:t>
            </a:r>
            <a:r>
              <a:rPr lang="en-US" altLang="zh-TW" sz="1800" dirty="0" err="1"/>
              <a:t>pct</a:t>
            </a:r>
            <a:r>
              <a:rPr lang="en-US" altLang="zh-TW" sz="1800" dirty="0"/>
              <a:t>) # add </a:t>
            </a:r>
            <a:r>
              <a:rPr lang="en-US" altLang="zh-TW" sz="1800" dirty="0" err="1"/>
              <a:t>percents</a:t>
            </a:r>
            <a:r>
              <a:rPr lang="en-US" altLang="zh-TW" sz="1800" dirty="0"/>
              <a:t> to labels</a:t>
            </a:r>
          </a:p>
          <a:p>
            <a:pPr marL="0" indent="0">
              <a:buNone/>
            </a:pPr>
            <a:r>
              <a:rPr lang="en-US" altLang="zh-TW" sz="1800" dirty="0" err="1"/>
              <a:t>Major_P</a:t>
            </a:r>
            <a:r>
              <a:rPr lang="en-US" altLang="zh-TW" sz="1800" dirty="0"/>
              <a:t> &lt;- paste(Major_P,"%",</a:t>
            </a:r>
            <a:r>
              <a:rPr lang="en-US" altLang="zh-TW" sz="1800" dirty="0" err="1"/>
              <a:t>sep</a:t>
            </a:r>
            <a:r>
              <a:rPr lang="en-US" altLang="zh-TW" sz="1800" dirty="0"/>
              <a:t>="") # ad % to labels </a:t>
            </a:r>
          </a:p>
          <a:p>
            <a:pPr marL="0" indent="0">
              <a:buNone/>
            </a:pPr>
            <a:r>
              <a:rPr lang="en-US" altLang="zh-TW" sz="1800" dirty="0" err="1"/>
              <a:t>barplot</a:t>
            </a:r>
            <a:r>
              <a:rPr lang="en-US" altLang="zh-TW" sz="1800" dirty="0"/>
              <a:t>(</a:t>
            </a:r>
            <a:r>
              <a:rPr lang="en-US" altLang="zh-TW" sz="1800" dirty="0" err="1"/>
              <a:t>pct</a:t>
            </a:r>
            <a:r>
              <a:rPr lang="en-US" altLang="zh-TW" sz="1800" dirty="0"/>
              <a:t>, main="Major's Frequency", </a:t>
            </a:r>
            <a:r>
              <a:rPr lang="en-US" altLang="zh-TW" sz="1800" dirty="0" err="1"/>
              <a:t>names.arg</a:t>
            </a:r>
            <a:r>
              <a:rPr lang="en-US" altLang="zh-TW" sz="1800" dirty="0"/>
              <a:t> = </a:t>
            </a:r>
            <a:r>
              <a:rPr lang="en-US" altLang="zh-TW" sz="1800" dirty="0" err="1"/>
              <a:t>Major_P</a:t>
            </a:r>
            <a:r>
              <a:rPr lang="en-US" altLang="zh-TW" sz="1800" dirty="0"/>
              <a:t>)</a:t>
            </a:r>
            <a:endParaRPr lang="zh-TW" altLang="en-US" sz="180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BC3F3-40FC-4348-94A8-F1019ECCBE49}" type="datetime1">
              <a:rPr lang="zh-TW" altLang="en-US" smtClean="0"/>
              <a:pPr/>
              <a:t>2017/9/25</a:t>
            </a:fld>
            <a:endParaRPr lang="en-US" altLang="zh-TW" smtClean="0"/>
          </a:p>
          <a:p>
            <a:r>
              <a:rPr lang="en-US" altLang="zh-TW" smtClean="0"/>
              <a:t>Statistics II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C949-03CB-4FDA-9FAB-32A480E22E59}" type="slidenum">
              <a:rPr lang="zh-TW" altLang="en-US" smtClean="0"/>
              <a:pPr/>
              <a:t>41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44" y="1279431"/>
            <a:ext cx="6934200" cy="47815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22" y="1541131"/>
            <a:ext cx="88011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38325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93" name="Rectangle 17"/>
          <p:cNvSpPr>
            <a:spLocks noGrp="1" noChangeArrowheads="1"/>
          </p:cNvSpPr>
          <p:nvPr>
            <p:ph type="title"/>
          </p:nvPr>
        </p:nvSpPr>
        <p:spPr>
          <a:xfrm>
            <a:off x="395536" y="354360"/>
            <a:ext cx="8500814" cy="9144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The Bar Chart</a:t>
            </a:r>
          </a:p>
        </p:txBody>
      </p:sp>
      <p:sp>
        <p:nvSpPr>
          <p:cNvPr id="331794" name="Rectangle 18"/>
          <p:cNvSpPr>
            <a:spLocks noGrp="1" noChangeArrowheads="1"/>
          </p:cNvSpPr>
          <p:nvPr>
            <p:ph idx="1"/>
          </p:nvPr>
        </p:nvSpPr>
        <p:spPr>
          <a:xfrm>
            <a:off x="107950" y="1052513"/>
            <a:ext cx="8928100" cy="172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Use bar charts also when 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the order </a:t>
            </a:r>
            <a:r>
              <a:rPr lang="en-US" altLang="zh-TW" sz="4000" dirty="0" smtClean="0"/>
              <a:t>in which nominal data are presented is meaningful.</a:t>
            </a:r>
          </a:p>
        </p:txBody>
      </p:sp>
      <p:sp>
        <p:nvSpPr>
          <p:cNvPr id="63490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F82A27E-9511-4E07-8FDE-7696EBAC9751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349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C7882C3A-78D8-445D-BC99-1E5352264927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42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331778" name="Line 2"/>
          <p:cNvSpPr>
            <a:spLocks noChangeShapeType="1"/>
          </p:cNvSpPr>
          <p:nvPr/>
        </p:nvSpPr>
        <p:spPr bwMode="auto">
          <a:xfrm>
            <a:off x="2270125" y="3457575"/>
            <a:ext cx="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331779" name="Line 3"/>
          <p:cNvSpPr>
            <a:spLocks noChangeShapeType="1"/>
          </p:cNvSpPr>
          <p:nvPr/>
        </p:nvSpPr>
        <p:spPr bwMode="auto">
          <a:xfrm>
            <a:off x="2270125" y="6505575"/>
            <a:ext cx="579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331780" name="Rectangle 4"/>
          <p:cNvSpPr>
            <a:spLocks noChangeArrowheads="1"/>
          </p:cNvSpPr>
          <p:nvPr/>
        </p:nvSpPr>
        <p:spPr bwMode="auto">
          <a:xfrm>
            <a:off x="2574925" y="4916488"/>
            <a:ext cx="457200" cy="1589087"/>
          </a:xfrm>
          <a:prstGeom prst="rect">
            <a:avLst/>
          </a:prstGeom>
          <a:solidFill>
            <a:srgbClr val="FF876B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35921" dir="18900000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331781" name="Rectangle 5"/>
          <p:cNvSpPr>
            <a:spLocks noChangeArrowheads="1"/>
          </p:cNvSpPr>
          <p:nvPr/>
        </p:nvSpPr>
        <p:spPr bwMode="auto">
          <a:xfrm>
            <a:off x="7146925" y="3962400"/>
            <a:ext cx="457200" cy="2543175"/>
          </a:xfrm>
          <a:prstGeom prst="rect">
            <a:avLst/>
          </a:prstGeom>
          <a:solidFill>
            <a:srgbClr val="FF876B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35921" dir="18900000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331782" name="Rectangle 6"/>
          <p:cNvSpPr>
            <a:spLocks noChangeArrowheads="1"/>
          </p:cNvSpPr>
          <p:nvPr/>
        </p:nvSpPr>
        <p:spPr bwMode="auto">
          <a:xfrm>
            <a:off x="3413125" y="4514850"/>
            <a:ext cx="457200" cy="1990725"/>
          </a:xfrm>
          <a:prstGeom prst="rect">
            <a:avLst/>
          </a:prstGeom>
          <a:solidFill>
            <a:srgbClr val="FF876B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35921" dir="18900000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331783" name="Rectangle 7"/>
          <p:cNvSpPr>
            <a:spLocks noChangeArrowheads="1"/>
          </p:cNvSpPr>
          <p:nvPr/>
        </p:nvSpPr>
        <p:spPr bwMode="auto">
          <a:xfrm>
            <a:off x="4327525" y="4662488"/>
            <a:ext cx="457200" cy="1843087"/>
          </a:xfrm>
          <a:prstGeom prst="rect">
            <a:avLst/>
          </a:prstGeom>
          <a:solidFill>
            <a:srgbClr val="FF876B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35921" dir="18900000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331784" name="Rectangle 8"/>
          <p:cNvSpPr>
            <a:spLocks noChangeArrowheads="1"/>
          </p:cNvSpPr>
          <p:nvPr/>
        </p:nvSpPr>
        <p:spPr bwMode="auto">
          <a:xfrm>
            <a:off x="5318125" y="4556125"/>
            <a:ext cx="457200" cy="1949450"/>
          </a:xfrm>
          <a:prstGeom prst="rect">
            <a:avLst/>
          </a:prstGeom>
          <a:solidFill>
            <a:srgbClr val="FF876B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35921" dir="18900000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331785" name="Rectangle 9"/>
          <p:cNvSpPr>
            <a:spLocks noChangeArrowheads="1"/>
          </p:cNvSpPr>
          <p:nvPr/>
        </p:nvSpPr>
        <p:spPr bwMode="auto">
          <a:xfrm>
            <a:off x="6232525" y="4459288"/>
            <a:ext cx="457200" cy="2046287"/>
          </a:xfrm>
          <a:prstGeom prst="rect">
            <a:avLst/>
          </a:prstGeom>
          <a:solidFill>
            <a:srgbClr val="FF876B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35921" dir="18900000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331786" name="Text Box 10"/>
          <p:cNvSpPr txBox="1">
            <a:spLocks noChangeArrowheads="1"/>
          </p:cNvSpPr>
          <p:nvPr/>
        </p:nvSpPr>
        <p:spPr bwMode="auto">
          <a:xfrm>
            <a:off x="2019300" y="6235700"/>
            <a:ext cx="2889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0</a:t>
            </a:r>
          </a:p>
        </p:txBody>
      </p:sp>
      <p:sp>
        <p:nvSpPr>
          <p:cNvPr id="331787" name="Text Box 11"/>
          <p:cNvSpPr txBox="1">
            <a:spLocks noChangeArrowheads="1"/>
          </p:cNvSpPr>
          <p:nvPr/>
        </p:nvSpPr>
        <p:spPr bwMode="auto">
          <a:xfrm>
            <a:off x="1652588" y="5681663"/>
            <a:ext cx="6556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5,000</a:t>
            </a:r>
          </a:p>
        </p:txBody>
      </p:sp>
      <p:sp>
        <p:nvSpPr>
          <p:cNvPr id="331788" name="Text Box 12"/>
          <p:cNvSpPr txBox="1">
            <a:spLocks noChangeArrowheads="1"/>
          </p:cNvSpPr>
          <p:nvPr/>
        </p:nvSpPr>
        <p:spPr bwMode="auto">
          <a:xfrm>
            <a:off x="1547813" y="5072063"/>
            <a:ext cx="7604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10,000</a:t>
            </a:r>
          </a:p>
        </p:txBody>
      </p:sp>
      <p:sp>
        <p:nvSpPr>
          <p:cNvPr id="331789" name="Text Box 13"/>
          <p:cNvSpPr txBox="1">
            <a:spLocks noChangeArrowheads="1"/>
          </p:cNvSpPr>
          <p:nvPr/>
        </p:nvSpPr>
        <p:spPr bwMode="auto">
          <a:xfrm>
            <a:off x="1547813" y="4462463"/>
            <a:ext cx="7604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15,000</a:t>
            </a:r>
          </a:p>
        </p:txBody>
      </p:sp>
      <p:sp>
        <p:nvSpPr>
          <p:cNvPr id="331790" name="Text Box 14"/>
          <p:cNvSpPr txBox="1">
            <a:spLocks noChangeArrowheads="1"/>
          </p:cNvSpPr>
          <p:nvPr/>
        </p:nvSpPr>
        <p:spPr bwMode="auto">
          <a:xfrm>
            <a:off x="1547813" y="3852863"/>
            <a:ext cx="7604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20,000</a:t>
            </a:r>
          </a:p>
        </p:txBody>
      </p:sp>
      <p:sp>
        <p:nvSpPr>
          <p:cNvPr id="331791" name="Text Box 15"/>
          <p:cNvSpPr txBox="1">
            <a:spLocks noChangeArrowheads="1"/>
          </p:cNvSpPr>
          <p:nvPr/>
        </p:nvSpPr>
        <p:spPr bwMode="auto">
          <a:xfrm>
            <a:off x="2338388" y="6518275"/>
            <a:ext cx="52371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‘89            </a:t>
            </a:r>
            <a:r>
              <a:rPr kumimoji="0" lang="en-US" altLang="zh-TW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‘</a:t>
            </a:r>
            <a:r>
              <a:rPr kumimoji="0" lang="zh-TW" altLang="en-US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90            </a:t>
            </a:r>
            <a:r>
              <a:rPr kumimoji="0" lang="en-US" altLang="zh-TW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‘</a:t>
            </a:r>
            <a:r>
              <a:rPr kumimoji="0" lang="zh-TW" altLang="en-US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91              </a:t>
            </a:r>
            <a:r>
              <a:rPr kumimoji="0" lang="en-US" altLang="zh-TW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‘</a:t>
            </a:r>
            <a:r>
              <a:rPr kumimoji="0" lang="zh-TW" altLang="en-US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92             </a:t>
            </a:r>
            <a:r>
              <a:rPr kumimoji="0" lang="en-US" altLang="zh-TW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‘</a:t>
            </a:r>
            <a:r>
              <a:rPr kumimoji="0" lang="zh-TW" altLang="en-US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93             </a:t>
            </a:r>
            <a:r>
              <a:rPr kumimoji="0" lang="en-US" altLang="zh-TW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‘</a:t>
            </a:r>
            <a:r>
              <a:rPr kumimoji="0" lang="zh-TW" altLang="en-US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94</a:t>
            </a:r>
          </a:p>
        </p:txBody>
      </p:sp>
      <p:sp>
        <p:nvSpPr>
          <p:cNvPr id="331792" name="Text Box 16"/>
          <p:cNvSpPr txBox="1">
            <a:spLocks noChangeArrowheads="1"/>
          </p:cNvSpPr>
          <p:nvPr/>
        </p:nvSpPr>
        <p:spPr bwMode="auto">
          <a:xfrm>
            <a:off x="1908175" y="2957513"/>
            <a:ext cx="6119813" cy="831850"/>
          </a:xfrm>
          <a:prstGeom prst="rect">
            <a:avLst/>
          </a:prstGeom>
          <a:solidFill>
            <a:srgbClr val="E8D6BA"/>
          </a:solidFill>
          <a:ln w="9525">
            <a:noFill/>
            <a:miter lim="800000"/>
            <a:headEnd/>
            <a:tailEnd/>
          </a:ln>
          <a:effectLst>
            <a:outerShdw dist="53882" dir="18900000" algn="ctr" rotWithShape="0">
              <a:srgbClr val="FF876B"/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kumimoji="0" lang="en-US" altLang="zh-TW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Total number of new products introduced in </a:t>
            </a:r>
            <a:br>
              <a:rPr kumimoji="0" lang="en-US" altLang="zh-TW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</a:br>
            <a:r>
              <a:rPr kumimoji="0" lang="en-US" altLang="zh-TW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North America in the years 1989,…,1994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2656"/>
            <a:ext cx="8439150" cy="12954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Analysis for Nominal data</a:t>
            </a:r>
          </a:p>
        </p:txBody>
      </p:sp>
      <p:sp>
        <p:nvSpPr>
          <p:cNvPr id="414723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720850"/>
            <a:ext cx="7581528" cy="46799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 smtClean="0"/>
              <a:t>Count the </a:t>
            </a:r>
            <a:r>
              <a:rPr lang="en-US" altLang="zh-TW" sz="4800" b="1" dirty="0" smtClean="0">
                <a:solidFill>
                  <a:schemeClr val="folHlink"/>
                </a:solidFill>
              </a:rPr>
              <a:t>frequency</a:t>
            </a:r>
            <a:r>
              <a:rPr lang="en-US" altLang="zh-TW" sz="4800" dirty="0" smtClean="0"/>
              <a:t> of each value of a variable </a:t>
            </a:r>
          </a:p>
          <a:p>
            <a:pPr eaLnBrk="1" hangingPunct="1">
              <a:defRPr/>
            </a:pPr>
            <a:r>
              <a:rPr lang="en-US" altLang="zh-TW" sz="4800" dirty="0" smtClean="0"/>
              <a:t>Compute the relative frequency (</a:t>
            </a:r>
            <a:r>
              <a:rPr lang="en-US" altLang="zh-TW" sz="4800" b="1" dirty="0" smtClean="0">
                <a:solidFill>
                  <a:schemeClr val="folHlink"/>
                </a:solidFill>
              </a:rPr>
              <a:t>proportion</a:t>
            </a:r>
            <a:r>
              <a:rPr lang="en-US" altLang="zh-TW" sz="4800" dirty="0" smtClean="0"/>
              <a:t>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sz="4800" dirty="0" smtClean="0"/>
              <a:t>Pie chart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sz="4800" dirty="0" smtClean="0"/>
              <a:t>Bar chart</a:t>
            </a:r>
            <a:endParaRPr lang="en-US" altLang="zh-TW" sz="4800" b="1" dirty="0" smtClean="0">
              <a:solidFill>
                <a:schemeClr val="folHlink"/>
              </a:solidFill>
            </a:endParaRPr>
          </a:p>
        </p:txBody>
      </p:sp>
      <p:sp>
        <p:nvSpPr>
          <p:cNvPr id="6451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0C77E8C-F197-401F-BEC2-03729E79EF09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451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50C0F616-3F9F-470F-B145-2E89EF65349E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43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日期版面配置區 1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7D05880-B3F3-4ED7-AAF1-EC016CB56B8C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5539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CA2CD625-AF84-4DCA-B74B-121CB8E2C456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44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49250"/>
            <a:ext cx="8229600" cy="178435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Example: Light Beer Preference Survey</a:t>
            </a:r>
          </a:p>
        </p:txBody>
      </p:sp>
      <p:sp>
        <p:nvSpPr>
          <p:cNvPr id="3881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166938"/>
            <a:ext cx="8893175" cy="4214812"/>
          </a:xfrm>
        </p:spPr>
        <p:txBody>
          <a:bodyPr/>
          <a:lstStyle/>
          <a:p>
            <a:pPr marL="271463" indent="-271463" eaLnBrk="1" hangingPunct="1">
              <a:buFont typeface="Wingdings" pitchFamily="2" charset="2"/>
              <a:buNone/>
              <a:defRPr/>
            </a:pPr>
            <a:r>
              <a:rPr lang="en-US" altLang="zh-TW" dirty="0" smtClean="0"/>
              <a:t>In 2006 total light beer sales in the United States was approximately 3 million gallons. With this large a market breweries often need to know more about who is buying their product. 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日期版面配置區 1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15A1B67-9F52-404E-98E8-466CDCB133CD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6563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AC02F750-FF85-4A37-8E40-9E33F8A72EE8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45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33375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Sampling</a:t>
            </a:r>
          </a:p>
        </p:txBody>
      </p:sp>
      <p:sp>
        <p:nvSpPr>
          <p:cNvPr id="39526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36588" y="1268413"/>
            <a:ext cx="8507412" cy="5040312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altLang="zh-TW" sz="4000" smtClean="0"/>
              <a:t>The marketing manager of a major brewery wanted to analyze the light beer sales among </a:t>
            </a:r>
            <a:r>
              <a:rPr lang="en-US" altLang="zh-TW" sz="4000" b="1" smtClean="0">
                <a:solidFill>
                  <a:schemeClr val="folHlink"/>
                </a:solidFill>
              </a:rPr>
              <a:t>college and university students</a:t>
            </a:r>
            <a:r>
              <a:rPr lang="en-US" altLang="zh-TW" sz="4000" smtClean="0"/>
              <a:t> who do drink light beer. A random sample of </a:t>
            </a:r>
            <a:r>
              <a:rPr lang="en-US" altLang="zh-TW" sz="4000" b="1" smtClean="0">
                <a:solidFill>
                  <a:schemeClr val="folHlink"/>
                </a:solidFill>
              </a:rPr>
              <a:t>285 graduating students</a:t>
            </a:r>
            <a:r>
              <a:rPr lang="en-US" altLang="zh-TW" sz="4000" smtClean="0"/>
              <a:t> was asked to report which of the following is their favorite light beer.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日期版面配置區 1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308EEE4-0150-401C-9101-A0814056451D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7587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2549F5B5-7E76-4049-AAB8-7E190AB92519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46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389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333375"/>
            <a:ext cx="8229600" cy="792163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Different Brands</a:t>
            </a:r>
          </a:p>
        </p:txBody>
      </p:sp>
      <p:sp>
        <p:nvSpPr>
          <p:cNvPr id="38912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908050"/>
            <a:ext cx="8785225" cy="3525838"/>
          </a:xfrm>
        </p:spPr>
        <p:txBody>
          <a:bodyPr/>
          <a:lstStyle/>
          <a:p>
            <a:pPr marL="361950" indent="-36195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TW" sz="4000" dirty="0" smtClean="0"/>
              <a:t>The responses were recorded using the codes. Construct a frequency and relative frequency distribution for these data and graphically summarize the data by producing a </a:t>
            </a:r>
            <a:r>
              <a:rPr lang="en-US" altLang="zh-TW" sz="4000" b="1" dirty="0" smtClean="0">
                <a:solidFill>
                  <a:schemeClr val="folHlink"/>
                </a:solidFill>
              </a:rPr>
              <a:t>bar </a:t>
            </a:r>
            <a:r>
              <a:rPr lang="en-US" altLang="zh-TW" sz="4000" dirty="0" smtClean="0"/>
              <a:t>chart and a </a:t>
            </a:r>
            <a:r>
              <a:rPr lang="en-US" altLang="zh-TW" sz="4000" b="1" dirty="0" smtClean="0">
                <a:solidFill>
                  <a:schemeClr val="folHlink"/>
                </a:solidFill>
              </a:rPr>
              <a:t>pie</a:t>
            </a:r>
            <a:r>
              <a:rPr lang="en-US" altLang="zh-TW" sz="4000" dirty="0" smtClean="0"/>
              <a:t> chart. </a:t>
            </a:r>
          </a:p>
        </p:txBody>
      </p:sp>
      <p:sp>
        <p:nvSpPr>
          <p:cNvPr id="389125" name="Rectangle 3"/>
          <p:cNvSpPr>
            <a:spLocks noChangeArrowheads="1"/>
          </p:cNvSpPr>
          <p:nvPr/>
        </p:nvSpPr>
        <p:spPr bwMode="auto">
          <a:xfrm>
            <a:off x="827088" y="4221163"/>
            <a:ext cx="4319587" cy="251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r>
              <a:rPr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1. Budweiser Light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r>
              <a:rPr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2. Busch Light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r>
              <a:rPr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3. Coors Light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r>
              <a:rPr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4. Michelob Light</a:t>
            </a:r>
          </a:p>
        </p:txBody>
      </p:sp>
      <p:sp>
        <p:nvSpPr>
          <p:cNvPr id="389126" name="Rectangle 3"/>
          <p:cNvSpPr>
            <a:spLocks noChangeArrowheads="1"/>
          </p:cNvSpPr>
          <p:nvPr/>
        </p:nvSpPr>
        <p:spPr bwMode="auto">
          <a:xfrm>
            <a:off x="5148263" y="4292600"/>
            <a:ext cx="3744912" cy="208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r>
              <a:rPr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5. Miller Lite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r>
              <a:rPr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6. Natural Light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r>
              <a:rPr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7. Other brand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日期版面配置區 1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FBACDA9-FF07-488C-8DA0-6528DA0D53B9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8611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AD916F4F-9990-42C2-B8EF-EF07F293943F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47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3901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19138" y="333375"/>
            <a:ext cx="8424862" cy="1006475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Data</a:t>
            </a:r>
          </a:p>
        </p:txBody>
      </p:sp>
      <p:sp>
        <p:nvSpPr>
          <p:cNvPr id="390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00200"/>
            <a:ext cx="8229600" cy="4530725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zh-TW" altLang="en-US" sz="4000" smtClean="0"/>
              <a:t> </a:t>
            </a:r>
          </a:p>
        </p:txBody>
      </p:sp>
      <p:pic>
        <p:nvPicPr>
          <p:cNvPr id="6861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1341438"/>
            <a:ext cx="7991475" cy="504507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1" name="Rectangle 2"/>
          <p:cNvSpPr>
            <a:spLocks noGrp="1" noChangeArrowheads="1"/>
          </p:cNvSpPr>
          <p:nvPr>
            <p:ph type="title"/>
          </p:nvPr>
        </p:nvSpPr>
        <p:spPr>
          <a:xfrm>
            <a:off x="313060" y="332656"/>
            <a:ext cx="8507412" cy="136815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Frequency and Relative Frequency Distributions </a:t>
            </a:r>
          </a:p>
        </p:txBody>
      </p:sp>
      <p:graphicFrame>
        <p:nvGraphicFramePr>
          <p:cNvPr id="391228" name="Group 60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4038176725"/>
              </p:ext>
            </p:extLst>
          </p:nvPr>
        </p:nvGraphicFramePr>
        <p:xfrm>
          <a:off x="590871" y="1988840"/>
          <a:ext cx="8229601" cy="4530729"/>
        </p:xfrm>
        <a:graphic>
          <a:graphicData uri="http://schemas.openxmlformats.org/drawingml/2006/table">
            <a:tbl>
              <a:tblPr/>
              <a:tblGrid>
                <a:gridCol w="1151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29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Code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Light Beer Brand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Frequency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Relative Frequency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Budweiser Light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31.58 %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Busch Light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6.67 %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Coors Light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21.75 %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Michelob Light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4.56 %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Miller </a:t>
                      </a:r>
                      <a:r>
                        <a:rPr kumimoji="1" lang="en-US" altLang="zh-TW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Lite</a:t>
                      </a:r>
                      <a:endParaRPr kumimoji="1" lang="en-US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20.70 %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6</a:t>
                      </a:r>
                      <a:endParaRPr kumimoji="1" lang="zh-TW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Natural Light</a:t>
                      </a:r>
                      <a:endParaRPr kumimoji="1" lang="zh-TW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8.77 %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Other brands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5.96 %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Total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285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ea typeface="新細明體" pitchFamily="18" charset="-120"/>
                        </a:rPr>
                        <a:t>100 %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963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3F94DA6-FBE6-4607-A23D-CCBE0DC91EAE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963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AD628262-0322-4619-AE05-B56C8871E869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48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日期版面配置區 1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D6345AC-08A5-4DD0-8CF6-2D3F2FFF9E88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0659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3AFCDE31-E8FF-4FBD-8928-B070086B028B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49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3921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08025" y="260350"/>
            <a:ext cx="8435975" cy="936625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Nominal Data (Frequency)</a:t>
            </a:r>
          </a:p>
        </p:txBody>
      </p:sp>
      <p:sp>
        <p:nvSpPr>
          <p:cNvPr id="392196" name="Text Box 5"/>
          <p:cNvSpPr txBox="1">
            <a:spLocks noChangeArrowheads="1"/>
          </p:cNvSpPr>
          <p:nvPr/>
        </p:nvSpPr>
        <p:spPr bwMode="auto">
          <a:xfrm>
            <a:off x="827088" y="5516563"/>
            <a:ext cx="770572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kumimoji="0"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Bar Charts are often used to display </a:t>
            </a:r>
            <a:r>
              <a:rPr kumimoji="0" lang="en-US" altLang="zh-TW" sz="36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frequencies</a:t>
            </a:r>
            <a:r>
              <a:rPr kumimoji="0" lang="en-US" altLang="zh-TW" sz="36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…</a:t>
            </a:r>
            <a:endParaRPr kumimoji="0" lang="en-US" altLang="zh-TW" sz="36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96752"/>
            <a:ext cx="6912768" cy="4398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2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19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332656"/>
            <a:ext cx="8134350" cy="1800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Descriptive Statistics Methods</a:t>
            </a:r>
          </a:p>
        </p:txBody>
      </p:sp>
      <p:sp>
        <p:nvSpPr>
          <p:cNvPr id="58373" name="Rectangle 5"/>
          <p:cNvSpPr>
            <a:spLocks noGrp="1" noChangeArrowheads="1"/>
          </p:cNvSpPr>
          <p:nvPr>
            <p:ph idx="1"/>
          </p:nvPr>
        </p:nvSpPr>
        <p:spPr>
          <a:xfrm>
            <a:off x="539552" y="1981200"/>
            <a:ext cx="8409186" cy="44005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b="1" dirty="0" smtClean="0">
                <a:solidFill>
                  <a:srgbClr val="FFFF00"/>
                </a:solidFill>
              </a:rPr>
              <a:t>Graphical</a:t>
            </a:r>
            <a:r>
              <a:rPr lang="en-US" altLang="zh-TW" dirty="0" smtClean="0"/>
              <a:t> techniques</a:t>
            </a:r>
          </a:p>
          <a:p>
            <a:pPr eaLnBrk="1" hangingPunct="1">
              <a:defRPr/>
            </a:pPr>
            <a:r>
              <a:rPr lang="en-US" altLang="zh-TW" b="1" dirty="0" smtClean="0">
                <a:solidFill>
                  <a:schemeClr val="folHlink"/>
                </a:solidFill>
              </a:rPr>
              <a:t>Numerical</a:t>
            </a:r>
            <a:r>
              <a:rPr lang="en-US" altLang="zh-TW" dirty="0" smtClean="0"/>
              <a:t> descriptive measures.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dirty="0" smtClean="0"/>
              <a:t>The methods presented </a:t>
            </a:r>
            <a:r>
              <a:rPr lang="en-US" altLang="zh-TW" b="1" dirty="0" smtClean="0">
                <a:solidFill>
                  <a:schemeClr val="accent2"/>
                </a:solidFill>
              </a:rPr>
              <a:t>apply to both</a:t>
            </a:r>
            <a:r>
              <a:rPr lang="en-US" altLang="zh-TW" dirty="0" smtClean="0"/>
              <a:t> the entire </a:t>
            </a:r>
            <a:r>
              <a:rPr lang="en-US" altLang="zh-TW" b="1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population</a:t>
            </a:r>
            <a:r>
              <a:rPr lang="en-US" altLang="zh-TW" dirty="0" smtClean="0"/>
              <a:t> and the </a:t>
            </a:r>
            <a:r>
              <a:rPr lang="en-US" altLang="zh-TW" b="1" dirty="0" smtClean="0">
                <a:solidFill>
                  <a:srgbClr val="00B0F0"/>
                </a:solidFill>
              </a:rPr>
              <a:t>sample</a:t>
            </a:r>
            <a:endParaRPr lang="zh-TW" altLang="en-US" b="1" dirty="0" smtClean="0">
              <a:solidFill>
                <a:srgbClr val="00B0F0"/>
              </a:solidFill>
            </a:endParaRPr>
          </a:p>
        </p:txBody>
      </p:sp>
      <p:sp>
        <p:nvSpPr>
          <p:cNvPr id="27650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0" y="6381328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87851E7-5055-48AE-A23D-296C9EA61D53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765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B406B814-2F12-4C64-B88B-29AB6E0C8154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日期版面配置區 1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8DF1CEA-417C-4D6C-B61A-0FAB350F745B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1683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EEF05F9D-F495-44C6-BBE5-A73845B5AAE2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50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3932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0213" y="260350"/>
            <a:ext cx="8713787" cy="172878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Nominal Data (Relative Frequency)</a:t>
            </a:r>
          </a:p>
        </p:txBody>
      </p:sp>
      <p:sp>
        <p:nvSpPr>
          <p:cNvPr id="393220" name="Text Box 5"/>
          <p:cNvSpPr txBox="1">
            <a:spLocks noChangeArrowheads="1"/>
          </p:cNvSpPr>
          <p:nvPr/>
        </p:nvSpPr>
        <p:spPr bwMode="auto">
          <a:xfrm>
            <a:off x="6083473" y="2726918"/>
            <a:ext cx="3025031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kumimoji="0"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Pie Charts show </a:t>
            </a:r>
            <a:r>
              <a:rPr kumimoji="0" lang="en-US" altLang="zh-TW" sz="3600" b="1" i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relative frequencies</a:t>
            </a:r>
            <a:r>
              <a:rPr kumimoji="0" lang="en-US" altLang="zh-TW" sz="36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…</a:t>
            </a:r>
            <a:endParaRPr kumimoji="0" lang="en-US" altLang="zh-TW" sz="36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665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060848"/>
            <a:ext cx="5976664" cy="4624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3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2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日期版面配置區 1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C92B0ED-9AEC-42B1-974A-CA9A7B2B0738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2707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A72B3F31-3894-4777-B6FC-E3F6FD17F36F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51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3942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260350"/>
            <a:ext cx="8229600" cy="9271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Nominal Data</a:t>
            </a:r>
          </a:p>
        </p:txBody>
      </p:sp>
      <p:sp>
        <p:nvSpPr>
          <p:cNvPr id="394244" name="Text Box 6"/>
          <p:cNvSpPr txBox="1">
            <a:spLocks noChangeArrowheads="1"/>
          </p:cNvSpPr>
          <p:nvPr/>
        </p:nvSpPr>
        <p:spPr bwMode="auto">
          <a:xfrm>
            <a:off x="4608959" y="980728"/>
            <a:ext cx="4427537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kumimoji="0"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All the same information, (based on the same </a:t>
            </a:r>
            <a:r>
              <a:rPr kumimoji="0" lang="en-US" altLang="zh-TW" sz="3600" b="1" i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data</a:t>
            </a:r>
            <a:r>
              <a:rPr kumimoji="0"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). Just different </a:t>
            </a:r>
            <a:r>
              <a:rPr kumimoji="0" lang="en-US" altLang="zh-TW" sz="3600" b="1" i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presentation</a:t>
            </a:r>
            <a:r>
              <a:rPr kumimoji="0" lang="en-US" altLang="zh-TW" sz="36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  <a:endParaRPr kumimoji="0" lang="en-US" altLang="zh-TW" sz="36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870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1"/>
            <a:ext cx="4538906" cy="223224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573016"/>
            <a:ext cx="4878375" cy="3104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3861048"/>
            <a:ext cx="3600400" cy="278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50168"/>
            <a:ext cx="8229600" cy="9906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Agenda</a:t>
            </a:r>
          </a:p>
        </p:txBody>
      </p:sp>
      <p:sp>
        <p:nvSpPr>
          <p:cNvPr id="293891" name="Rectangle 3"/>
          <p:cNvSpPr>
            <a:spLocks noGrp="1" noChangeArrowheads="1"/>
          </p:cNvSpPr>
          <p:nvPr>
            <p:ph idx="1"/>
          </p:nvPr>
        </p:nvSpPr>
        <p:spPr>
          <a:xfrm>
            <a:off x="827584" y="1484784"/>
            <a:ext cx="7056784" cy="4896544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Type of Data and information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Describing a Set of Nominal Data</a:t>
            </a:r>
          </a:p>
          <a:p>
            <a:pPr eaLnBrk="1" hangingPunct="1">
              <a:lnSpc>
                <a:spcPct val="90000"/>
              </a:lnSpc>
              <a:buClr>
                <a:schemeClr val="folHlink"/>
              </a:buClr>
              <a:buFont typeface="Wingdings" pitchFamily="2" charset="2"/>
              <a:buChar char="þ"/>
              <a:defRPr/>
            </a:pPr>
            <a:r>
              <a:rPr lang="en-US" altLang="zh-TW" b="1" dirty="0" smtClean="0">
                <a:solidFill>
                  <a:schemeClr val="folHlink"/>
                </a:solidFill>
              </a:rPr>
              <a:t>Describing the Relationship between Two Nominal Variables</a:t>
            </a:r>
          </a:p>
        </p:txBody>
      </p:sp>
      <p:sp>
        <p:nvSpPr>
          <p:cNvPr id="103426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D2470A8-C1CB-4835-8758-DDC58DBC95E5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342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302489A6-8280-4F1E-913E-19B757F61F26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52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372200" y="404664"/>
            <a:ext cx="2521322" cy="1800200"/>
            <a:chOff x="3778" y="2674"/>
            <a:chExt cx="1824" cy="1527"/>
          </a:xfrm>
        </p:grpSpPr>
        <p:sp>
          <p:nvSpPr>
            <p:cNvPr id="103431" name="Freeform 5"/>
            <p:cNvSpPr>
              <a:spLocks/>
            </p:cNvSpPr>
            <p:nvPr/>
          </p:nvSpPr>
          <p:spPr bwMode="auto">
            <a:xfrm>
              <a:off x="3778" y="3621"/>
              <a:ext cx="454" cy="580"/>
            </a:xfrm>
            <a:custGeom>
              <a:avLst/>
              <a:gdLst>
                <a:gd name="T0" fmla="*/ 454 w 454"/>
                <a:gd name="T1" fmla="*/ 0 h 580"/>
                <a:gd name="T2" fmla="*/ 36 w 454"/>
                <a:gd name="T3" fmla="*/ 580 h 580"/>
                <a:gd name="T4" fmla="*/ 0 w 454"/>
                <a:gd name="T5" fmla="*/ 580 h 580"/>
                <a:gd name="T6" fmla="*/ 428 w 454"/>
                <a:gd name="T7" fmla="*/ 0 h 580"/>
                <a:gd name="T8" fmla="*/ 454 w 454"/>
                <a:gd name="T9" fmla="*/ 0 h 5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4"/>
                <a:gd name="T16" fmla="*/ 0 h 580"/>
                <a:gd name="T17" fmla="*/ 454 w 454"/>
                <a:gd name="T18" fmla="*/ 580 h 5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4" h="580">
                  <a:moveTo>
                    <a:pt x="454" y="0"/>
                  </a:moveTo>
                  <a:lnTo>
                    <a:pt x="36" y="580"/>
                  </a:lnTo>
                  <a:lnTo>
                    <a:pt x="0" y="580"/>
                  </a:lnTo>
                  <a:lnTo>
                    <a:pt x="428" y="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3851" y="3554"/>
              <a:ext cx="1702" cy="641"/>
              <a:chOff x="2281" y="2801"/>
              <a:chExt cx="1702" cy="641"/>
            </a:xfrm>
          </p:grpSpPr>
          <p:sp>
            <p:nvSpPr>
              <p:cNvPr id="103451" name="Freeform 7"/>
              <p:cNvSpPr>
                <a:spLocks/>
              </p:cNvSpPr>
              <p:nvPr/>
            </p:nvSpPr>
            <p:spPr bwMode="auto">
              <a:xfrm>
                <a:off x="2281" y="2858"/>
                <a:ext cx="1702" cy="584"/>
              </a:xfrm>
              <a:custGeom>
                <a:avLst/>
                <a:gdLst>
                  <a:gd name="T0" fmla="*/ 1702 w 1702"/>
                  <a:gd name="T1" fmla="*/ 0 h 584"/>
                  <a:gd name="T2" fmla="*/ 423 w 1702"/>
                  <a:gd name="T3" fmla="*/ 0 h 584"/>
                  <a:gd name="T4" fmla="*/ 0 w 1702"/>
                  <a:gd name="T5" fmla="*/ 584 h 584"/>
                  <a:gd name="T6" fmla="*/ 1404 w 1702"/>
                  <a:gd name="T7" fmla="*/ 584 h 584"/>
                  <a:gd name="T8" fmla="*/ 1702 w 1702"/>
                  <a:gd name="T9" fmla="*/ 0 h 5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02"/>
                  <a:gd name="T16" fmla="*/ 0 h 584"/>
                  <a:gd name="T17" fmla="*/ 1702 w 1702"/>
                  <a:gd name="T18" fmla="*/ 584 h 5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02" h="584">
                    <a:moveTo>
                      <a:pt x="1702" y="0"/>
                    </a:moveTo>
                    <a:lnTo>
                      <a:pt x="423" y="0"/>
                    </a:lnTo>
                    <a:lnTo>
                      <a:pt x="0" y="584"/>
                    </a:lnTo>
                    <a:lnTo>
                      <a:pt x="1404" y="584"/>
                    </a:lnTo>
                    <a:lnTo>
                      <a:pt x="170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452" name="Freeform 8"/>
              <p:cNvSpPr>
                <a:spLocks/>
              </p:cNvSpPr>
              <p:nvPr/>
            </p:nvSpPr>
            <p:spPr bwMode="auto">
              <a:xfrm>
                <a:off x="2281" y="2801"/>
                <a:ext cx="1702" cy="579"/>
              </a:xfrm>
              <a:custGeom>
                <a:avLst/>
                <a:gdLst>
                  <a:gd name="T0" fmla="*/ 1702 w 1702"/>
                  <a:gd name="T1" fmla="*/ 0 h 579"/>
                  <a:gd name="T2" fmla="*/ 423 w 1702"/>
                  <a:gd name="T3" fmla="*/ 0 h 579"/>
                  <a:gd name="T4" fmla="*/ 0 w 1702"/>
                  <a:gd name="T5" fmla="*/ 579 h 579"/>
                  <a:gd name="T6" fmla="*/ 1404 w 1702"/>
                  <a:gd name="T7" fmla="*/ 579 h 579"/>
                  <a:gd name="T8" fmla="*/ 1702 w 1702"/>
                  <a:gd name="T9" fmla="*/ 0 h 5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02"/>
                  <a:gd name="T16" fmla="*/ 0 h 579"/>
                  <a:gd name="T17" fmla="*/ 1702 w 1702"/>
                  <a:gd name="T18" fmla="*/ 579 h 57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02" h="579">
                    <a:moveTo>
                      <a:pt x="1702" y="0"/>
                    </a:moveTo>
                    <a:lnTo>
                      <a:pt x="423" y="0"/>
                    </a:lnTo>
                    <a:lnTo>
                      <a:pt x="0" y="579"/>
                    </a:lnTo>
                    <a:lnTo>
                      <a:pt x="1404" y="579"/>
                    </a:lnTo>
                    <a:lnTo>
                      <a:pt x="1702" y="0"/>
                    </a:ln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03433" name="Rectangle 9"/>
            <p:cNvSpPr>
              <a:spLocks noChangeArrowheads="1"/>
            </p:cNvSpPr>
            <p:nvPr/>
          </p:nvSpPr>
          <p:spPr bwMode="auto">
            <a:xfrm>
              <a:off x="3851" y="4133"/>
              <a:ext cx="1404" cy="3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434" name="Freeform 10"/>
            <p:cNvSpPr>
              <a:spLocks/>
            </p:cNvSpPr>
            <p:nvPr/>
          </p:nvSpPr>
          <p:spPr bwMode="auto">
            <a:xfrm>
              <a:off x="5255" y="3554"/>
              <a:ext cx="298" cy="616"/>
            </a:xfrm>
            <a:custGeom>
              <a:avLst/>
              <a:gdLst>
                <a:gd name="T0" fmla="*/ 298 w 298"/>
                <a:gd name="T1" fmla="*/ 0 h 616"/>
                <a:gd name="T2" fmla="*/ 298 w 298"/>
                <a:gd name="T3" fmla="*/ 31 h 616"/>
                <a:gd name="T4" fmla="*/ 0 w 298"/>
                <a:gd name="T5" fmla="*/ 616 h 616"/>
                <a:gd name="T6" fmla="*/ 0 w 298"/>
                <a:gd name="T7" fmla="*/ 579 h 616"/>
                <a:gd name="T8" fmla="*/ 298 w 298"/>
                <a:gd name="T9" fmla="*/ 0 h 6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"/>
                <a:gd name="T16" fmla="*/ 0 h 616"/>
                <a:gd name="T17" fmla="*/ 298 w 298"/>
                <a:gd name="T18" fmla="*/ 616 h 6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" h="616">
                  <a:moveTo>
                    <a:pt x="298" y="0"/>
                  </a:moveTo>
                  <a:lnTo>
                    <a:pt x="298" y="31"/>
                  </a:lnTo>
                  <a:lnTo>
                    <a:pt x="0" y="616"/>
                  </a:lnTo>
                  <a:lnTo>
                    <a:pt x="0" y="57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3366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3778" y="2771"/>
              <a:ext cx="454" cy="1399"/>
              <a:chOff x="2208" y="2018"/>
              <a:chExt cx="454" cy="1399"/>
            </a:xfrm>
          </p:grpSpPr>
          <p:sp>
            <p:nvSpPr>
              <p:cNvPr id="103448" name="Rectangle 12"/>
              <p:cNvSpPr>
                <a:spLocks noChangeArrowheads="1"/>
              </p:cNvSpPr>
              <p:nvPr/>
            </p:nvSpPr>
            <p:spPr bwMode="auto">
              <a:xfrm>
                <a:off x="2208" y="2503"/>
                <a:ext cx="36" cy="914"/>
              </a:xfrm>
              <a:prstGeom prst="rect">
                <a:avLst/>
              </a:prstGeom>
              <a:solidFill>
                <a:srgbClr val="1A781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449" name="Freeform 13"/>
              <p:cNvSpPr>
                <a:spLocks/>
              </p:cNvSpPr>
              <p:nvPr/>
            </p:nvSpPr>
            <p:spPr bwMode="auto">
              <a:xfrm>
                <a:off x="2244" y="2018"/>
                <a:ext cx="418" cy="1399"/>
              </a:xfrm>
              <a:custGeom>
                <a:avLst/>
                <a:gdLst>
                  <a:gd name="T0" fmla="*/ 0 w 418"/>
                  <a:gd name="T1" fmla="*/ 485 h 1399"/>
                  <a:gd name="T2" fmla="*/ 418 w 418"/>
                  <a:gd name="T3" fmla="*/ 0 h 1399"/>
                  <a:gd name="T4" fmla="*/ 418 w 418"/>
                  <a:gd name="T5" fmla="*/ 814 h 1399"/>
                  <a:gd name="T6" fmla="*/ 0 w 418"/>
                  <a:gd name="T7" fmla="*/ 1399 h 1399"/>
                  <a:gd name="T8" fmla="*/ 0 w 418"/>
                  <a:gd name="T9" fmla="*/ 485 h 13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8"/>
                  <a:gd name="T16" fmla="*/ 0 h 1399"/>
                  <a:gd name="T17" fmla="*/ 418 w 418"/>
                  <a:gd name="T18" fmla="*/ 1399 h 13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8" h="1399">
                    <a:moveTo>
                      <a:pt x="0" y="485"/>
                    </a:moveTo>
                    <a:lnTo>
                      <a:pt x="418" y="0"/>
                    </a:lnTo>
                    <a:lnTo>
                      <a:pt x="418" y="814"/>
                    </a:lnTo>
                    <a:lnTo>
                      <a:pt x="0" y="1399"/>
                    </a:lnTo>
                    <a:lnTo>
                      <a:pt x="0" y="485"/>
                    </a:lnTo>
                    <a:close/>
                  </a:path>
                </a:pathLst>
              </a:custGeom>
              <a:solidFill>
                <a:srgbClr val="4DC23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450" name="Freeform 14"/>
              <p:cNvSpPr>
                <a:spLocks/>
              </p:cNvSpPr>
              <p:nvPr/>
            </p:nvSpPr>
            <p:spPr bwMode="auto">
              <a:xfrm>
                <a:off x="2208" y="2018"/>
                <a:ext cx="454" cy="485"/>
              </a:xfrm>
              <a:custGeom>
                <a:avLst/>
                <a:gdLst>
                  <a:gd name="T0" fmla="*/ 454 w 454"/>
                  <a:gd name="T1" fmla="*/ 0 h 485"/>
                  <a:gd name="T2" fmla="*/ 36 w 454"/>
                  <a:gd name="T3" fmla="*/ 485 h 485"/>
                  <a:gd name="T4" fmla="*/ 0 w 454"/>
                  <a:gd name="T5" fmla="*/ 485 h 485"/>
                  <a:gd name="T6" fmla="*/ 418 w 454"/>
                  <a:gd name="T7" fmla="*/ 0 h 485"/>
                  <a:gd name="T8" fmla="*/ 454 w 454"/>
                  <a:gd name="T9" fmla="*/ 0 h 4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4"/>
                  <a:gd name="T16" fmla="*/ 0 h 485"/>
                  <a:gd name="T17" fmla="*/ 454 w 454"/>
                  <a:gd name="T18" fmla="*/ 485 h 48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4" h="485">
                    <a:moveTo>
                      <a:pt x="454" y="0"/>
                    </a:moveTo>
                    <a:lnTo>
                      <a:pt x="36" y="485"/>
                    </a:lnTo>
                    <a:lnTo>
                      <a:pt x="0" y="485"/>
                    </a:lnTo>
                    <a:lnTo>
                      <a:pt x="418" y="0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33F53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03436" name="Freeform 15"/>
            <p:cNvSpPr>
              <a:spLocks/>
            </p:cNvSpPr>
            <p:nvPr/>
          </p:nvSpPr>
          <p:spPr bwMode="auto">
            <a:xfrm>
              <a:off x="4028" y="3653"/>
              <a:ext cx="58" cy="219"/>
            </a:xfrm>
            <a:custGeom>
              <a:avLst/>
              <a:gdLst>
                <a:gd name="T0" fmla="*/ 0 w 58"/>
                <a:gd name="T1" fmla="*/ 62 h 219"/>
                <a:gd name="T2" fmla="*/ 0 w 58"/>
                <a:gd name="T3" fmla="*/ 219 h 219"/>
                <a:gd name="T4" fmla="*/ 58 w 58"/>
                <a:gd name="T5" fmla="*/ 140 h 219"/>
                <a:gd name="T6" fmla="*/ 58 w 58"/>
                <a:gd name="T7" fmla="*/ 0 h 219"/>
                <a:gd name="T8" fmla="*/ 0 w 58"/>
                <a:gd name="T9" fmla="*/ 62 h 2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"/>
                <a:gd name="T16" fmla="*/ 0 h 219"/>
                <a:gd name="T17" fmla="*/ 58 w 58"/>
                <a:gd name="T18" fmla="*/ 219 h 2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" h="219">
                  <a:moveTo>
                    <a:pt x="0" y="62"/>
                  </a:moveTo>
                  <a:lnTo>
                    <a:pt x="0" y="219"/>
                  </a:lnTo>
                  <a:lnTo>
                    <a:pt x="58" y="140"/>
                  </a:lnTo>
                  <a:lnTo>
                    <a:pt x="58" y="0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1A78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5" name="Group 16"/>
            <p:cNvGrpSpPr>
              <a:grpSpLocks/>
            </p:cNvGrpSpPr>
            <p:nvPr/>
          </p:nvGrpSpPr>
          <p:grpSpPr bwMode="auto">
            <a:xfrm rot="-845742">
              <a:off x="3928" y="2818"/>
              <a:ext cx="768" cy="864"/>
              <a:chOff x="2976" y="2573"/>
              <a:chExt cx="1374" cy="1091"/>
            </a:xfrm>
          </p:grpSpPr>
          <p:sp>
            <p:nvSpPr>
              <p:cNvPr id="103444" name="Freeform 17"/>
              <p:cNvSpPr>
                <a:spLocks/>
              </p:cNvSpPr>
              <p:nvPr/>
            </p:nvSpPr>
            <p:spPr bwMode="auto">
              <a:xfrm>
                <a:off x="2976" y="2582"/>
                <a:ext cx="1374" cy="970"/>
              </a:xfrm>
              <a:custGeom>
                <a:avLst/>
                <a:gdLst>
                  <a:gd name="T0" fmla="*/ 1341 w 1374"/>
                  <a:gd name="T1" fmla="*/ 48 h 970"/>
                  <a:gd name="T2" fmla="*/ 1374 w 1374"/>
                  <a:gd name="T3" fmla="*/ 0 h 970"/>
                  <a:gd name="T4" fmla="*/ 48 w 1374"/>
                  <a:gd name="T5" fmla="*/ 912 h 970"/>
                  <a:gd name="T6" fmla="*/ 0 w 1374"/>
                  <a:gd name="T7" fmla="*/ 970 h 970"/>
                  <a:gd name="T8" fmla="*/ 1341 w 1374"/>
                  <a:gd name="T9" fmla="*/ 48 h 9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74"/>
                  <a:gd name="T16" fmla="*/ 0 h 970"/>
                  <a:gd name="T17" fmla="*/ 1374 w 1374"/>
                  <a:gd name="T18" fmla="*/ 970 h 9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74" h="970">
                    <a:moveTo>
                      <a:pt x="1341" y="48"/>
                    </a:moveTo>
                    <a:lnTo>
                      <a:pt x="1374" y="0"/>
                    </a:lnTo>
                    <a:lnTo>
                      <a:pt x="48" y="912"/>
                    </a:lnTo>
                    <a:lnTo>
                      <a:pt x="0" y="970"/>
                    </a:lnTo>
                    <a:lnTo>
                      <a:pt x="1341" y="48"/>
                    </a:lnTo>
                    <a:close/>
                  </a:path>
                </a:pathLst>
              </a:custGeom>
              <a:solidFill>
                <a:srgbClr val="CC33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6" name="Group 18"/>
              <p:cNvGrpSpPr>
                <a:grpSpLocks/>
              </p:cNvGrpSpPr>
              <p:nvPr/>
            </p:nvGrpSpPr>
            <p:grpSpPr bwMode="auto">
              <a:xfrm>
                <a:off x="2983" y="2573"/>
                <a:ext cx="1364" cy="1091"/>
                <a:chOff x="3592" y="2663"/>
                <a:chExt cx="1364" cy="1091"/>
              </a:xfrm>
            </p:grpSpPr>
            <p:sp>
              <p:nvSpPr>
                <p:cNvPr id="103446" name="Freeform 19"/>
                <p:cNvSpPr>
                  <a:spLocks/>
                </p:cNvSpPr>
                <p:nvPr/>
              </p:nvSpPr>
              <p:spPr bwMode="auto">
                <a:xfrm>
                  <a:off x="4923" y="2663"/>
                  <a:ext cx="33" cy="172"/>
                </a:xfrm>
                <a:custGeom>
                  <a:avLst/>
                  <a:gdLst>
                    <a:gd name="T0" fmla="*/ 0 w 33"/>
                    <a:gd name="T1" fmla="*/ 172 h 172"/>
                    <a:gd name="T2" fmla="*/ 33 w 33"/>
                    <a:gd name="T3" fmla="*/ 125 h 172"/>
                    <a:gd name="T4" fmla="*/ 33 w 33"/>
                    <a:gd name="T5" fmla="*/ 0 h 172"/>
                    <a:gd name="T6" fmla="*/ 0 w 33"/>
                    <a:gd name="T7" fmla="*/ 48 h 172"/>
                    <a:gd name="T8" fmla="*/ 0 w 33"/>
                    <a:gd name="T9" fmla="*/ 172 h 1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3"/>
                    <a:gd name="T16" fmla="*/ 0 h 172"/>
                    <a:gd name="T17" fmla="*/ 33 w 33"/>
                    <a:gd name="T18" fmla="*/ 172 h 1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3" h="172">
                      <a:moveTo>
                        <a:pt x="0" y="172"/>
                      </a:moveTo>
                      <a:lnTo>
                        <a:pt x="33" y="125"/>
                      </a:lnTo>
                      <a:lnTo>
                        <a:pt x="33" y="0"/>
                      </a:lnTo>
                      <a:lnTo>
                        <a:pt x="0" y="48"/>
                      </a:lnTo>
                      <a:lnTo>
                        <a:pt x="0" y="172"/>
                      </a:lnTo>
                      <a:close/>
                    </a:path>
                  </a:pathLst>
                </a:custGeom>
                <a:solidFill>
                  <a:srgbClr val="99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3447" name="Freeform 20"/>
                <p:cNvSpPr>
                  <a:spLocks/>
                </p:cNvSpPr>
                <p:nvPr/>
              </p:nvSpPr>
              <p:spPr bwMode="auto">
                <a:xfrm>
                  <a:off x="3592" y="2706"/>
                  <a:ext cx="1341" cy="1048"/>
                </a:xfrm>
                <a:custGeom>
                  <a:avLst/>
                  <a:gdLst>
                    <a:gd name="T0" fmla="*/ 1341 w 1341"/>
                    <a:gd name="T1" fmla="*/ 0 h 1048"/>
                    <a:gd name="T2" fmla="*/ 0 w 1341"/>
                    <a:gd name="T3" fmla="*/ 922 h 1048"/>
                    <a:gd name="T4" fmla="*/ 0 w 1341"/>
                    <a:gd name="T5" fmla="*/ 1048 h 1048"/>
                    <a:gd name="T6" fmla="*/ 1341 w 1341"/>
                    <a:gd name="T7" fmla="*/ 124 h 1048"/>
                    <a:gd name="T8" fmla="*/ 1341 w 1341"/>
                    <a:gd name="T9" fmla="*/ 0 h 10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41"/>
                    <a:gd name="T16" fmla="*/ 0 h 1048"/>
                    <a:gd name="T17" fmla="*/ 1341 w 1341"/>
                    <a:gd name="T18" fmla="*/ 1048 h 10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41" h="1048">
                      <a:moveTo>
                        <a:pt x="1341" y="0"/>
                      </a:moveTo>
                      <a:lnTo>
                        <a:pt x="0" y="922"/>
                      </a:lnTo>
                      <a:lnTo>
                        <a:pt x="0" y="1048"/>
                      </a:lnTo>
                      <a:lnTo>
                        <a:pt x="1341" y="124"/>
                      </a:lnTo>
                      <a:lnTo>
                        <a:pt x="1341" y="0"/>
                      </a:lnTo>
                      <a:close/>
                    </a:path>
                  </a:pathLst>
                </a:custGeom>
                <a:solidFill>
                  <a:srgbClr val="66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7" name="Group 21"/>
            <p:cNvGrpSpPr>
              <a:grpSpLocks/>
            </p:cNvGrpSpPr>
            <p:nvPr/>
          </p:nvGrpSpPr>
          <p:grpSpPr bwMode="auto">
            <a:xfrm rot="20944179" flipV="1">
              <a:off x="4642" y="2674"/>
              <a:ext cx="768" cy="864"/>
              <a:chOff x="2976" y="2573"/>
              <a:chExt cx="1374" cy="1091"/>
            </a:xfrm>
          </p:grpSpPr>
          <p:sp>
            <p:nvSpPr>
              <p:cNvPr id="293910" name="Freeform 22"/>
              <p:cNvSpPr>
                <a:spLocks/>
              </p:cNvSpPr>
              <p:nvPr/>
            </p:nvSpPr>
            <p:spPr bwMode="auto">
              <a:xfrm>
                <a:off x="2975" y="2583"/>
                <a:ext cx="1374" cy="969"/>
              </a:xfrm>
              <a:custGeom>
                <a:avLst/>
                <a:gdLst/>
                <a:ahLst/>
                <a:cxnLst>
                  <a:cxn ang="0">
                    <a:pos x="1341" y="48"/>
                  </a:cxn>
                  <a:cxn ang="0">
                    <a:pos x="1374" y="0"/>
                  </a:cxn>
                  <a:cxn ang="0">
                    <a:pos x="48" y="912"/>
                  </a:cxn>
                  <a:cxn ang="0">
                    <a:pos x="0" y="970"/>
                  </a:cxn>
                  <a:cxn ang="0">
                    <a:pos x="1341" y="48"/>
                  </a:cxn>
                </a:cxnLst>
                <a:rect l="0" t="0" r="r" b="b"/>
                <a:pathLst>
                  <a:path w="1374" h="970">
                    <a:moveTo>
                      <a:pt x="1341" y="48"/>
                    </a:moveTo>
                    <a:lnTo>
                      <a:pt x="1374" y="0"/>
                    </a:lnTo>
                    <a:lnTo>
                      <a:pt x="48" y="912"/>
                    </a:lnTo>
                    <a:lnTo>
                      <a:pt x="0" y="970"/>
                    </a:lnTo>
                    <a:lnTo>
                      <a:pt x="1341" y="48"/>
                    </a:lnTo>
                    <a:close/>
                  </a:path>
                </a:pathLst>
              </a:custGeom>
              <a:solidFill>
                <a:srgbClr val="CC3300"/>
              </a:solidFill>
              <a:ln w="9525">
                <a:noFill/>
                <a:round/>
                <a:headEnd/>
                <a:tailEnd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TW" altLang="en-US"/>
              </a:p>
            </p:txBody>
          </p:sp>
          <p:grpSp>
            <p:nvGrpSpPr>
              <p:cNvPr id="8" name="Group 23"/>
              <p:cNvGrpSpPr>
                <a:grpSpLocks/>
              </p:cNvGrpSpPr>
              <p:nvPr/>
            </p:nvGrpSpPr>
            <p:grpSpPr bwMode="auto">
              <a:xfrm>
                <a:off x="2983" y="2573"/>
                <a:ext cx="1364" cy="1091"/>
                <a:chOff x="3592" y="2663"/>
                <a:chExt cx="1364" cy="1091"/>
              </a:xfrm>
            </p:grpSpPr>
            <p:sp>
              <p:nvSpPr>
                <p:cNvPr id="293912" name="Freeform 24"/>
                <p:cNvSpPr>
                  <a:spLocks/>
                </p:cNvSpPr>
                <p:nvPr/>
              </p:nvSpPr>
              <p:spPr bwMode="auto">
                <a:xfrm>
                  <a:off x="4920" y="2667"/>
                  <a:ext cx="33" cy="172"/>
                </a:xfrm>
                <a:custGeom>
                  <a:avLst/>
                  <a:gdLst/>
                  <a:ahLst/>
                  <a:cxnLst>
                    <a:cxn ang="0">
                      <a:pos x="0" y="172"/>
                    </a:cxn>
                    <a:cxn ang="0">
                      <a:pos x="33" y="125"/>
                    </a:cxn>
                    <a:cxn ang="0">
                      <a:pos x="33" y="0"/>
                    </a:cxn>
                    <a:cxn ang="0">
                      <a:pos x="0" y="48"/>
                    </a:cxn>
                    <a:cxn ang="0">
                      <a:pos x="0" y="172"/>
                    </a:cxn>
                  </a:cxnLst>
                  <a:rect l="0" t="0" r="r" b="b"/>
                  <a:pathLst>
                    <a:path w="33" h="172">
                      <a:moveTo>
                        <a:pt x="0" y="172"/>
                      </a:moveTo>
                      <a:lnTo>
                        <a:pt x="33" y="125"/>
                      </a:lnTo>
                      <a:lnTo>
                        <a:pt x="33" y="0"/>
                      </a:lnTo>
                      <a:lnTo>
                        <a:pt x="0" y="48"/>
                      </a:lnTo>
                      <a:lnTo>
                        <a:pt x="0" y="172"/>
                      </a:lnTo>
                      <a:close/>
                    </a:path>
                  </a:pathLst>
                </a:custGeom>
                <a:solidFill>
                  <a:srgbClr val="990000"/>
                </a:solidFill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000000"/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zh-TW" altLang="en-US"/>
                </a:p>
              </p:txBody>
            </p:sp>
            <p:sp>
              <p:nvSpPr>
                <p:cNvPr id="293913" name="Freeform 25"/>
                <p:cNvSpPr>
                  <a:spLocks/>
                </p:cNvSpPr>
                <p:nvPr/>
              </p:nvSpPr>
              <p:spPr bwMode="auto">
                <a:xfrm>
                  <a:off x="3591" y="2710"/>
                  <a:ext cx="1341" cy="1048"/>
                </a:xfrm>
                <a:custGeom>
                  <a:avLst/>
                  <a:gdLst/>
                  <a:ahLst/>
                  <a:cxnLst>
                    <a:cxn ang="0">
                      <a:pos x="1341" y="0"/>
                    </a:cxn>
                    <a:cxn ang="0">
                      <a:pos x="0" y="922"/>
                    </a:cxn>
                    <a:cxn ang="0">
                      <a:pos x="0" y="1048"/>
                    </a:cxn>
                    <a:cxn ang="0">
                      <a:pos x="1341" y="124"/>
                    </a:cxn>
                    <a:cxn ang="0">
                      <a:pos x="1341" y="0"/>
                    </a:cxn>
                  </a:cxnLst>
                  <a:rect l="0" t="0" r="r" b="b"/>
                  <a:pathLst>
                    <a:path w="1341" h="1048">
                      <a:moveTo>
                        <a:pt x="1341" y="0"/>
                      </a:moveTo>
                      <a:lnTo>
                        <a:pt x="0" y="922"/>
                      </a:lnTo>
                      <a:lnTo>
                        <a:pt x="0" y="1048"/>
                      </a:lnTo>
                      <a:lnTo>
                        <a:pt x="1341" y="124"/>
                      </a:lnTo>
                      <a:lnTo>
                        <a:pt x="1341" y="0"/>
                      </a:lnTo>
                      <a:close/>
                    </a:path>
                  </a:pathLst>
                </a:custGeom>
                <a:solidFill>
                  <a:srgbClr val="663300"/>
                </a:solidFill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000000"/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zh-TW" altLang="en-US"/>
                </a:p>
              </p:txBody>
            </p:sp>
          </p:grpSp>
        </p:grpSp>
        <p:pic>
          <p:nvPicPr>
            <p:cNvPr id="103439" name="Picture 2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10" y="3330"/>
              <a:ext cx="1392" cy="8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41784"/>
            <a:ext cx="864096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>
                <a:latin typeface="Tahoma" pitchFamily="34" charset="0"/>
                <a:ea typeface="華康細圓體" pitchFamily="49" charset="-120"/>
              </a:rPr>
              <a:t>Contingency Table (</a:t>
            </a:r>
            <a:r>
              <a:rPr lang="zh-TW" altLang="en-US" dirty="0" smtClean="0">
                <a:latin typeface="Tahoma" pitchFamily="34" charset="0"/>
                <a:ea typeface="華康細圓體" pitchFamily="49" charset="-120"/>
              </a:rPr>
              <a:t>列聯表</a:t>
            </a:r>
            <a:r>
              <a:rPr lang="en-US" altLang="zh-TW" dirty="0" smtClean="0">
                <a:latin typeface="Tahoma" pitchFamily="34" charset="0"/>
                <a:ea typeface="華康細圓體" pitchFamily="49" charset="-120"/>
              </a:rPr>
              <a:t>)</a:t>
            </a:r>
          </a:p>
        </p:txBody>
      </p:sp>
      <p:sp>
        <p:nvSpPr>
          <p:cNvPr id="333827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412875"/>
            <a:ext cx="8785225" cy="504031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Also called a </a:t>
            </a:r>
            <a:r>
              <a:rPr lang="en-US" altLang="zh-TW" dirty="0" smtClean="0">
                <a:solidFill>
                  <a:schemeClr val="accent2"/>
                </a:solidFill>
              </a:rPr>
              <a:t>cross-classification</a:t>
            </a:r>
            <a:r>
              <a:rPr lang="en-US" altLang="zh-TW" dirty="0" smtClean="0"/>
              <a:t> table or </a:t>
            </a:r>
            <a:r>
              <a:rPr lang="en-US" altLang="zh-TW" dirty="0" smtClean="0">
                <a:solidFill>
                  <a:srgbClr val="FFFF00"/>
                </a:solidFill>
              </a:rPr>
              <a:t>cross-tabulation</a:t>
            </a:r>
            <a:r>
              <a:rPr lang="en-US" altLang="zh-TW" dirty="0" smtClean="0"/>
              <a:t> table</a:t>
            </a:r>
          </a:p>
          <a:p>
            <a:pPr eaLnBrk="1" hangingPunct="1">
              <a:defRPr/>
            </a:pPr>
            <a:r>
              <a:rPr lang="en-US" altLang="zh-TW" dirty="0" smtClean="0"/>
              <a:t>To describe the relationship between </a:t>
            </a:r>
            <a:r>
              <a:rPr lang="en-US" altLang="zh-TW" b="1" dirty="0" smtClean="0">
                <a:solidFill>
                  <a:schemeClr val="folHlink"/>
                </a:solidFill>
              </a:rPr>
              <a:t>two</a:t>
            </a:r>
            <a:r>
              <a:rPr lang="en-US" altLang="zh-TW" dirty="0" smtClean="0"/>
              <a:t> nominal variables.</a:t>
            </a:r>
          </a:p>
          <a:p>
            <a:pPr eaLnBrk="1" hangingPunct="1">
              <a:defRPr/>
            </a:pPr>
            <a:r>
              <a:rPr lang="en-US" altLang="zh-TW" dirty="0" smtClean="0"/>
              <a:t>Lists the </a:t>
            </a:r>
            <a:r>
              <a:rPr lang="en-US" altLang="zh-TW" b="1" i="1" dirty="0" smtClean="0">
                <a:solidFill>
                  <a:schemeClr val="hlink"/>
                </a:solidFill>
              </a:rPr>
              <a:t>frequency</a:t>
            </a:r>
            <a:r>
              <a:rPr lang="en-US" altLang="zh-TW" dirty="0" smtClean="0">
                <a:solidFill>
                  <a:schemeClr val="hlink"/>
                </a:solidFill>
              </a:rPr>
              <a:t> </a:t>
            </a:r>
            <a:r>
              <a:rPr lang="en-US" altLang="zh-TW" dirty="0" smtClean="0"/>
              <a:t>of </a:t>
            </a:r>
            <a:r>
              <a:rPr lang="en-US" altLang="zh-TW" b="1" i="1" dirty="0" smtClean="0">
                <a:solidFill>
                  <a:srgbClr val="FF0000"/>
                </a:solidFill>
              </a:rPr>
              <a:t>each combination</a:t>
            </a:r>
            <a:r>
              <a:rPr lang="en-US" altLang="zh-TW" dirty="0" smtClean="0"/>
              <a:t> of the values of the two variables</a:t>
            </a:r>
          </a:p>
        </p:txBody>
      </p:sp>
      <p:sp>
        <p:nvSpPr>
          <p:cNvPr id="104450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818B11C-BACA-4F1B-9B51-11E03485139C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445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AADC5233-64EC-48B1-B62F-D2741488BEF7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53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71946"/>
            <a:ext cx="8839200" cy="111283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Two Nominal Variables</a:t>
            </a:r>
          </a:p>
        </p:txBody>
      </p:sp>
      <p:sp>
        <p:nvSpPr>
          <p:cNvPr id="33485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12875"/>
            <a:ext cx="8713788" cy="5040313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Create a </a:t>
            </a:r>
            <a:r>
              <a:rPr lang="en-US" altLang="zh-TW" b="1" dirty="0" smtClean="0">
                <a:solidFill>
                  <a:schemeClr val="folHlink"/>
                </a:solidFill>
              </a:rPr>
              <a:t>contingency table</a:t>
            </a:r>
            <a:r>
              <a:rPr lang="en-US" altLang="zh-TW" dirty="0" smtClean="0"/>
              <a:t>, listing the frequency for each combination of values of the two variables.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Create a </a:t>
            </a:r>
            <a:r>
              <a:rPr lang="en-US" altLang="zh-TW" b="1" dirty="0" smtClean="0">
                <a:solidFill>
                  <a:schemeClr val="folHlink"/>
                </a:solidFill>
              </a:rPr>
              <a:t>bar chart</a:t>
            </a:r>
            <a:r>
              <a:rPr lang="en-US" altLang="zh-TW" dirty="0" smtClean="0"/>
              <a:t> that represent the frequency of occurrence of each combination of values.</a:t>
            </a:r>
          </a:p>
        </p:txBody>
      </p:sp>
      <p:sp>
        <p:nvSpPr>
          <p:cNvPr id="10547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4EDA21A-3F95-4627-AAE2-544426902464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547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AFCFCDC4-7092-4102-8BC8-F2D0CF66FC9B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54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41784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</a:t>
            </a:r>
          </a:p>
        </p:txBody>
      </p:sp>
      <p:sp>
        <p:nvSpPr>
          <p:cNvPr id="335875" name="Rectangle 3"/>
          <p:cNvSpPr>
            <a:spLocks noGrp="1" noChangeArrowheads="1"/>
          </p:cNvSpPr>
          <p:nvPr>
            <p:ph idx="1"/>
          </p:nvPr>
        </p:nvSpPr>
        <p:spPr>
          <a:xfrm>
            <a:off x="740990" y="1556792"/>
            <a:ext cx="7791450" cy="4537099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 smtClean="0"/>
              <a:t>To conduct an efficient advertisement campaign the relationship between </a:t>
            </a:r>
            <a:r>
              <a:rPr lang="en-US" altLang="zh-TW" sz="4800" b="1" dirty="0" smtClean="0">
                <a:solidFill>
                  <a:schemeClr val="folHlink"/>
                </a:solidFill>
              </a:rPr>
              <a:t>occupation</a:t>
            </a:r>
            <a:r>
              <a:rPr lang="en-US" altLang="zh-TW" sz="4800" dirty="0" smtClean="0">
                <a:solidFill>
                  <a:schemeClr val="folHlink"/>
                </a:solidFill>
              </a:rPr>
              <a:t> </a:t>
            </a:r>
            <a:r>
              <a:rPr lang="en-US" altLang="zh-TW" sz="4800" dirty="0" smtClean="0"/>
              <a:t>and </a:t>
            </a:r>
            <a:r>
              <a:rPr lang="en-US" altLang="zh-TW" sz="4800" b="1" dirty="0" smtClean="0">
                <a:solidFill>
                  <a:schemeClr val="folHlink"/>
                </a:solidFill>
              </a:rPr>
              <a:t>newspapers</a:t>
            </a:r>
            <a:r>
              <a:rPr lang="en-US" altLang="zh-TW" sz="4800" dirty="0" smtClean="0">
                <a:solidFill>
                  <a:schemeClr val="folHlink"/>
                </a:solidFill>
              </a:rPr>
              <a:t> </a:t>
            </a:r>
            <a:r>
              <a:rPr lang="en-US" altLang="zh-TW" sz="4800" dirty="0" smtClean="0"/>
              <a:t>readership is studied. </a:t>
            </a:r>
            <a:endParaRPr lang="zh-TW" altLang="en-US" sz="4800" dirty="0" smtClean="0"/>
          </a:p>
        </p:txBody>
      </p:sp>
      <p:sp>
        <p:nvSpPr>
          <p:cNvPr id="106498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6FE4BDA-818E-4B59-A958-A13B45C8F8FF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649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A7BBC6BB-FC4B-408D-A603-EB3F02AB6984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55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50168"/>
            <a:ext cx="8229600" cy="9906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Data</a:t>
            </a:r>
          </a:p>
        </p:txBody>
      </p:sp>
      <p:sp>
        <p:nvSpPr>
          <p:cNvPr id="336899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125538"/>
            <a:ext cx="8713788" cy="539908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A sample of newspaper readers was asked to report which newspaper they read: Globe and Mail (1), Post (2), Star (3), or Sun (4), and to indicate whether they were blue-collar worker (1), white-collar worker (2), or professional (3). </a:t>
            </a:r>
          </a:p>
        </p:txBody>
      </p:sp>
      <p:sp>
        <p:nvSpPr>
          <p:cNvPr id="107522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C93AC7D-E5BC-47E7-B209-98A2455CB087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752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12DF8147-D5DE-4991-BF91-FCC90910FD65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56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49151"/>
            <a:ext cx="8229600" cy="1063625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Contingency Table</a:t>
            </a:r>
          </a:p>
        </p:txBody>
      </p:sp>
      <p:sp>
        <p:nvSpPr>
          <p:cNvPr id="108546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12931A5-CFBC-417B-9F52-2289F5636F94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854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191926B2-FB52-4017-AB33-3C29B68C8479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57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pic>
        <p:nvPicPr>
          <p:cNvPr id="10854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1412875"/>
            <a:ext cx="3384550" cy="29352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3379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8038" y="2852738"/>
            <a:ext cx="5580062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337925" name="AutoShape 5"/>
          <p:cNvSpPr>
            <a:spLocks noChangeArrowheads="1"/>
          </p:cNvSpPr>
          <p:nvPr/>
        </p:nvSpPr>
        <p:spPr bwMode="auto">
          <a:xfrm rot="2617998">
            <a:off x="2438400" y="3429000"/>
            <a:ext cx="1600200" cy="457200"/>
          </a:xfrm>
          <a:custGeom>
            <a:avLst/>
            <a:gdLst>
              <a:gd name="T0" fmla="*/ 1200150 w 21600"/>
              <a:gd name="T1" fmla="*/ 0 h 21600"/>
              <a:gd name="T2" fmla="*/ 0 w 21600"/>
              <a:gd name="T3" fmla="*/ 228600 h 21600"/>
              <a:gd name="T4" fmla="*/ 1200150 w 21600"/>
              <a:gd name="T5" fmla="*/ 457200 h 21600"/>
              <a:gd name="T6" fmla="*/ 1600200 w 21600"/>
              <a:gd name="T7" fmla="*/ 2286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7926" name="Rectangle 6"/>
          <p:cNvSpPr>
            <a:spLocks noChangeArrowheads="1"/>
          </p:cNvSpPr>
          <p:nvPr/>
        </p:nvSpPr>
        <p:spPr bwMode="auto">
          <a:xfrm>
            <a:off x="10274" y="4005263"/>
            <a:ext cx="3348038" cy="3603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dist="35921" dir="2700000" algn="ctr" rotWithShape="0">
              <a:srgbClr val="3333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337927" name="Rectangle 7"/>
          <p:cNvSpPr>
            <a:spLocks noChangeArrowheads="1"/>
          </p:cNvSpPr>
          <p:nvPr/>
        </p:nvSpPr>
        <p:spPr bwMode="auto">
          <a:xfrm>
            <a:off x="6012160" y="4221088"/>
            <a:ext cx="617537" cy="4048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dist="35921" dir="2700000" algn="ctr" rotWithShape="0">
              <a:srgbClr val="3333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337928" name="Line 8"/>
          <p:cNvSpPr>
            <a:spLocks noChangeShapeType="1"/>
          </p:cNvSpPr>
          <p:nvPr/>
        </p:nvSpPr>
        <p:spPr bwMode="auto">
          <a:xfrm>
            <a:off x="2411413" y="4365625"/>
            <a:ext cx="3600747" cy="93558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3333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337929" name="Text Box 9"/>
          <p:cNvSpPr txBox="1">
            <a:spLocks noChangeArrowheads="1"/>
          </p:cNvSpPr>
          <p:nvPr/>
        </p:nvSpPr>
        <p:spPr bwMode="auto">
          <a:xfrm>
            <a:off x="3419475" y="1412875"/>
            <a:ext cx="5580063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This reader’s response is captured as part of the total number on the contingency table…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1286" y="1700808"/>
            <a:ext cx="3348038" cy="3603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dist="35921" dir="2700000" algn="ctr" rotWithShape="0">
              <a:srgbClr val="3333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1979713" y="2060849"/>
            <a:ext cx="4032447" cy="273630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3333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012160" y="4653136"/>
            <a:ext cx="617537" cy="4048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dist="35921" dir="2700000" algn="ctr" rotWithShape="0">
              <a:srgbClr val="3333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41096" y="2060848"/>
            <a:ext cx="3348038" cy="3603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dist="35921" dir="2700000" algn="ctr" rotWithShape="0">
              <a:srgbClr val="3333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4901218" y="5486320"/>
            <a:ext cx="617537" cy="4048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dist="35921" dir="2700000" algn="ctr" rotWithShape="0">
              <a:srgbClr val="3333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>
            <a:off x="1619673" y="2420888"/>
            <a:ext cx="3312368" cy="331236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3333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45860" y="2410202"/>
            <a:ext cx="3348038" cy="3603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dist="35921" dir="2700000" algn="ctr" rotWithShape="0">
              <a:srgbClr val="3333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9" name="Line 8"/>
          <p:cNvSpPr>
            <a:spLocks noChangeShapeType="1"/>
          </p:cNvSpPr>
          <p:nvPr/>
        </p:nvSpPr>
        <p:spPr bwMode="auto">
          <a:xfrm>
            <a:off x="1835695" y="2780928"/>
            <a:ext cx="4176465" cy="172819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3333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20548" y="3284984"/>
            <a:ext cx="3348038" cy="3603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dist="35921" dir="2700000" algn="ctr" rotWithShape="0">
              <a:srgbClr val="3333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7164288" y="4653136"/>
            <a:ext cx="617537" cy="4048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dist="35921" dir="2700000" algn="ctr" rotWithShape="0">
              <a:srgbClr val="3333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3419872" y="3501008"/>
            <a:ext cx="3816424" cy="129614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3333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18838" y="3645024"/>
            <a:ext cx="3348038" cy="3603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dist="35921" dir="2700000" algn="ctr" rotWithShape="0">
              <a:srgbClr val="3333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4" name="Line 8"/>
          <p:cNvSpPr>
            <a:spLocks noChangeShapeType="1"/>
          </p:cNvSpPr>
          <p:nvPr/>
        </p:nvSpPr>
        <p:spPr bwMode="auto">
          <a:xfrm>
            <a:off x="3347864" y="3861048"/>
            <a:ext cx="1584176" cy="136815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3333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4901218" y="5085184"/>
            <a:ext cx="617537" cy="4048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dist="35921" dir="2700000" algn="ctr" rotWithShape="0">
              <a:srgbClr val="3333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6012160" y="5085184"/>
            <a:ext cx="617537" cy="4048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dist="35921" dir="2700000" algn="ctr" rotWithShape="0">
              <a:srgbClr val="3333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" name="矩形 1"/>
          <p:cNvSpPr/>
          <p:nvPr/>
        </p:nvSpPr>
        <p:spPr bwMode="auto">
          <a:xfrm>
            <a:off x="8368104" y="3717032"/>
            <a:ext cx="539676" cy="217410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368844" y="5978804"/>
            <a:ext cx="4968780" cy="454064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79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7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7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37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37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37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25" grpId="0" animBg="1"/>
      <p:bldP spid="337927" grpId="0" animBg="1"/>
      <p:bldP spid="337929" grpId="0"/>
      <p:bldP spid="12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3" grpId="0" animBg="1"/>
      <p:bldP spid="25" grpId="0" animBg="1"/>
      <p:bldP spid="26" grpId="0" animBg="1"/>
      <p:bldP spid="2" grpId="0" animBg="1"/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Analysis</a:t>
            </a:r>
          </a:p>
        </p:txBody>
      </p:sp>
      <p:sp>
        <p:nvSpPr>
          <p:cNvPr id="338947" name="Rectangle 3"/>
          <p:cNvSpPr>
            <a:spLocks noGrp="1" noChangeArrowheads="1"/>
          </p:cNvSpPr>
          <p:nvPr>
            <p:ph idx="1"/>
          </p:nvPr>
        </p:nvSpPr>
        <p:spPr>
          <a:xfrm>
            <a:off x="899592" y="1557338"/>
            <a:ext cx="7915796" cy="46799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If there is </a:t>
            </a:r>
            <a:r>
              <a:rPr lang="en-US" altLang="zh-TW" b="1" dirty="0" smtClean="0">
                <a:solidFill>
                  <a:schemeClr val="accent2"/>
                </a:solidFill>
              </a:rPr>
              <a:t>no relationship </a:t>
            </a:r>
            <a:r>
              <a:rPr lang="en-US" altLang="zh-TW" dirty="0" smtClean="0"/>
              <a:t>between occupation and newspaper read, the bar charts describing the frequency of readership of newspapers should look </a:t>
            </a:r>
            <a:r>
              <a:rPr lang="en-US" altLang="zh-TW" b="1" dirty="0" smtClean="0">
                <a:solidFill>
                  <a:schemeClr val="accent2"/>
                </a:solidFill>
              </a:rPr>
              <a:t>similar </a:t>
            </a:r>
            <a:r>
              <a:rPr lang="en-US" altLang="zh-TW" dirty="0" smtClean="0"/>
              <a:t>across occupations.</a:t>
            </a:r>
          </a:p>
        </p:txBody>
      </p:sp>
      <p:sp>
        <p:nvSpPr>
          <p:cNvPr id="109570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371B1BE-3A59-4B52-8043-E1BA7E6E100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957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6521A627-8D70-464F-8D94-1829F1ED8657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58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49821"/>
            <a:ext cx="8229600" cy="1134963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Interpretation  1/2</a:t>
            </a:r>
          </a:p>
        </p:txBody>
      </p:sp>
      <p:sp>
        <p:nvSpPr>
          <p:cNvPr id="339971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341438"/>
            <a:ext cx="8785225" cy="23749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600" smtClean="0"/>
              <a:t>The relative frequencies in the columns 2 &amp; 3 are similar, but there are large differences between columns 1 and 2 and between columns 1 and 3.</a:t>
            </a:r>
          </a:p>
        </p:txBody>
      </p:sp>
      <p:sp>
        <p:nvSpPr>
          <p:cNvPr id="11059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CEE1700-C663-4CFD-949E-D3BBBE11124B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059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52D745BF-500C-486E-A0F3-D81C1E7799F1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59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pic>
        <p:nvPicPr>
          <p:cNvPr id="11059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3659188"/>
            <a:ext cx="631190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987675" y="4508500"/>
            <a:ext cx="2546350" cy="2105025"/>
            <a:chOff x="1882" y="2840"/>
            <a:chExt cx="1604" cy="1326"/>
          </a:xfrm>
        </p:grpSpPr>
        <p:sp>
          <p:nvSpPr>
            <p:cNvPr id="339973" name="Rectangle 5"/>
            <p:cNvSpPr>
              <a:spLocks noChangeArrowheads="1"/>
            </p:cNvSpPr>
            <p:nvPr/>
          </p:nvSpPr>
          <p:spPr bwMode="auto">
            <a:xfrm>
              <a:off x="1882" y="2840"/>
              <a:ext cx="742" cy="13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39974" name="Rectangle 6"/>
            <p:cNvSpPr>
              <a:spLocks noChangeArrowheads="1"/>
            </p:cNvSpPr>
            <p:nvPr/>
          </p:nvSpPr>
          <p:spPr bwMode="auto">
            <a:xfrm>
              <a:off x="2789" y="2840"/>
              <a:ext cx="697" cy="13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339975" name="Text Box 7"/>
          <p:cNvSpPr txBox="1">
            <a:spLocks noChangeArrowheads="1"/>
          </p:cNvSpPr>
          <p:nvPr/>
        </p:nvSpPr>
        <p:spPr bwMode="auto">
          <a:xfrm>
            <a:off x="971550" y="5805488"/>
            <a:ext cx="20542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kumimoji="0" lang="en-US" altLang="zh-TW" sz="36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dissimilar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4356100" y="4437063"/>
            <a:ext cx="2603500" cy="2160587"/>
            <a:chOff x="2744" y="2795"/>
            <a:chExt cx="1640" cy="1361"/>
          </a:xfrm>
        </p:grpSpPr>
        <p:sp>
          <p:nvSpPr>
            <p:cNvPr id="339976" name="Rectangle 8"/>
            <p:cNvSpPr>
              <a:spLocks noChangeArrowheads="1"/>
            </p:cNvSpPr>
            <p:nvPr/>
          </p:nvSpPr>
          <p:spPr bwMode="auto">
            <a:xfrm>
              <a:off x="2744" y="2795"/>
              <a:ext cx="776" cy="1361"/>
            </a:xfrm>
            <a:prstGeom prst="rect">
              <a:avLst/>
            </a:prstGeom>
            <a:noFill/>
            <a:ln w="28575">
              <a:solidFill>
                <a:schemeClr val="folHlink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39977" name="Rectangle 9"/>
            <p:cNvSpPr>
              <a:spLocks noChangeArrowheads="1"/>
            </p:cNvSpPr>
            <p:nvPr/>
          </p:nvSpPr>
          <p:spPr bwMode="auto">
            <a:xfrm>
              <a:off x="3606" y="2795"/>
              <a:ext cx="778" cy="1361"/>
            </a:xfrm>
            <a:prstGeom prst="rect">
              <a:avLst/>
            </a:prstGeom>
            <a:noFill/>
            <a:ln w="28575">
              <a:solidFill>
                <a:schemeClr val="folHlink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339978" name="Text Box 10"/>
          <p:cNvSpPr txBox="1">
            <a:spLocks noChangeArrowheads="1"/>
          </p:cNvSpPr>
          <p:nvPr/>
        </p:nvSpPr>
        <p:spPr bwMode="auto">
          <a:xfrm>
            <a:off x="7019925" y="4797425"/>
            <a:ext cx="14922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kumimoji="0" lang="en-US" altLang="zh-TW" sz="36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similar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9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39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975" grpId="0"/>
      <p:bldP spid="3399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341784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Agenda</a:t>
            </a:r>
          </a:p>
        </p:txBody>
      </p:sp>
      <p:sp>
        <p:nvSpPr>
          <p:cNvPr id="290819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412776"/>
            <a:ext cx="8207375" cy="4925566"/>
          </a:xfrm>
        </p:spPr>
        <p:txBody>
          <a:bodyPr/>
          <a:lstStyle/>
          <a:p>
            <a:pPr eaLnBrk="1" hangingPunct="1">
              <a:buClr>
                <a:schemeClr val="folHlink"/>
              </a:buClr>
              <a:buFont typeface="Wingdings" pitchFamily="2" charset="2"/>
              <a:buChar char="þ"/>
              <a:defRPr/>
            </a:pPr>
            <a:r>
              <a:rPr lang="en-US" altLang="zh-TW" b="1" dirty="0" smtClean="0">
                <a:solidFill>
                  <a:schemeClr val="folHlink"/>
                </a:solidFill>
              </a:rPr>
              <a:t>Type of Data and information</a:t>
            </a:r>
          </a:p>
          <a:p>
            <a:pPr eaLnBrk="1" hangingPunct="1">
              <a:defRPr/>
            </a:pPr>
            <a:r>
              <a:rPr lang="en-US" altLang="zh-TW" dirty="0" smtClean="0"/>
              <a:t>Describing a Set of Nominal Data</a:t>
            </a:r>
          </a:p>
          <a:p>
            <a:pPr eaLnBrk="1" hangingPunct="1">
              <a:defRPr/>
            </a:pPr>
            <a:r>
              <a:rPr lang="en-US" altLang="zh-TW" dirty="0" smtClean="0"/>
              <a:t>Describing the Relationship between Two Nominal Variables</a:t>
            </a:r>
          </a:p>
        </p:txBody>
      </p:sp>
      <p:sp>
        <p:nvSpPr>
          <p:cNvPr id="2867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0" y="6381328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9514C49-FAA8-442D-AFCE-B11EF5B8AE5C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867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9350CB25-B512-49D2-B89E-6CD1F6CC1BA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6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6371158" y="476672"/>
            <a:ext cx="2521322" cy="1728192"/>
            <a:chOff x="3778" y="2674"/>
            <a:chExt cx="1824" cy="1527"/>
          </a:xfrm>
        </p:grpSpPr>
        <p:sp>
          <p:nvSpPr>
            <p:cNvPr id="28679" name="Freeform 4"/>
            <p:cNvSpPr>
              <a:spLocks/>
            </p:cNvSpPr>
            <p:nvPr/>
          </p:nvSpPr>
          <p:spPr bwMode="auto">
            <a:xfrm>
              <a:off x="3778" y="3621"/>
              <a:ext cx="454" cy="580"/>
            </a:xfrm>
            <a:custGeom>
              <a:avLst/>
              <a:gdLst>
                <a:gd name="T0" fmla="*/ 454 w 454"/>
                <a:gd name="T1" fmla="*/ 0 h 580"/>
                <a:gd name="T2" fmla="*/ 36 w 454"/>
                <a:gd name="T3" fmla="*/ 580 h 580"/>
                <a:gd name="T4" fmla="*/ 0 w 454"/>
                <a:gd name="T5" fmla="*/ 580 h 580"/>
                <a:gd name="T6" fmla="*/ 428 w 454"/>
                <a:gd name="T7" fmla="*/ 0 h 580"/>
                <a:gd name="T8" fmla="*/ 454 w 454"/>
                <a:gd name="T9" fmla="*/ 0 h 5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4"/>
                <a:gd name="T16" fmla="*/ 0 h 580"/>
                <a:gd name="T17" fmla="*/ 454 w 454"/>
                <a:gd name="T18" fmla="*/ 580 h 5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4" h="580">
                  <a:moveTo>
                    <a:pt x="454" y="0"/>
                  </a:moveTo>
                  <a:lnTo>
                    <a:pt x="36" y="580"/>
                  </a:lnTo>
                  <a:lnTo>
                    <a:pt x="0" y="580"/>
                  </a:lnTo>
                  <a:lnTo>
                    <a:pt x="428" y="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28680" name="Group 5"/>
            <p:cNvGrpSpPr>
              <a:grpSpLocks/>
            </p:cNvGrpSpPr>
            <p:nvPr/>
          </p:nvGrpSpPr>
          <p:grpSpPr bwMode="auto">
            <a:xfrm>
              <a:off x="3851" y="3554"/>
              <a:ext cx="1702" cy="641"/>
              <a:chOff x="2281" y="2801"/>
              <a:chExt cx="1702" cy="641"/>
            </a:xfrm>
          </p:grpSpPr>
          <p:sp>
            <p:nvSpPr>
              <p:cNvPr id="28699" name="Freeform 6"/>
              <p:cNvSpPr>
                <a:spLocks/>
              </p:cNvSpPr>
              <p:nvPr/>
            </p:nvSpPr>
            <p:spPr bwMode="auto">
              <a:xfrm>
                <a:off x="2281" y="2858"/>
                <a:ext cx="1702" cy="584"/>
              </a:xfrm>
              <a:custGeom>
                <a:avLst/>
                <a:gdLst>
                  <a:gd name="T0" fmla="*/ 1702 w 1702"/>
                  <a:gd name="T1" fmla="*/ 0 h 584"/>
                  <a:gd name="T2" fmla="*/ 423 w 1702"/>
                  <a:gd name="T3" fmla="*/ 0 h 584"/>
                  <a:gd name="T4" fmla="*/ 0 w 1702"/>
                  <a:gd name="T5" fmla="*/ 584 h 584"/>
                  <a:gd name="T6" fmla="*/ 1404 w 1702"/>
                  <a:gd name="T7" fmla="*/ 584 h 584"/>
                  <a:gd name="T8" fmla="*/ 1702 w 1702"/>
                  <a:gd name="T9" fmla="*/ 0 h 5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02"/>
                  <a:gd name="T16" fmla="*/ 0 h 584"/>
                  <a:gd name="T17" fmla="*/ 1702 w 1702"/>
                  <a:gd name="T18" fmla="*/ 584 h 5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02" h="584">
                    <a:moveTo>
                      <a:pt x="1702" y="0"/>
                    </a:moveTo>
                    <a:lnTo>
                      <a:pt x="423" y="0"/>
                    </a:lnTo>
                    <a:lnTo>
                      <a:pt x="0" y="584"/>
                    </a:lnTo>
                    <a:lnTo>
                      <a:pt x="1404" y="584"/>
                    </a:lnTo>
                    <a:lnTo>
                      <a:pt x="170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700" name="Freeform 7"/>
              <p:cNvSpPr>
                <a:spLocks/>
              </p:cNvSpPr>
              <p:nvPr/>
            </p:nvSpPr>
            <p:spPr bwMode="auto">
              <a:xfrm>
                <a:off x="2281" y="2801"/>
                <a:ext cx="1702" cy="579"/>
              </a:xfrm>
              <a:custGeom>
                <a:avLst/>
                <a:gdLst>
                  <a:gd name="T0" fmla="*/ 1702 w 1702"/>
                  <a:gd name="T1" fmla="*/ 0 h 579"/>
                  <a:gd name="T2" fmla="*/ 423 w 1702"/>
                  <a:gd name="T3" fmla="*/ 0 h 579"/>
                  <a:gd name="T4" fmla="*/ 0 w 1702"/>
                  <a:gd name="T5" fmla="*/ 579 h 579"/>
                  <a:gd name="T6" fmla="*/ 1404 w 1702"/>
                  <a:gd name="T7" fmla="*/ 579 h 579"/>
                  <a:gd name="T8" fmla="*/ 1702 w 1702"/>
                  <a:gd name="T9" fmla="*/ 0 h 5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02"/>
                  <a:gd name="T16" fmla="*/ 0 h 579"/>
                  <a:gd name="T17" fmla="*/ 1702 w 1702"/>
                  <a:gd name="T18" fmla="*/ 579 h 57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02" h="579">
                    <a:moveTo>
                      <a:pt x="1702" y="0"/>
                    </a:moveTo>
                    <a:lnTo>
                      <a:pt x="423" y="0"/>
                    </a:lnTo>
                    <a:lnTo>
                      <a:pt x="0" y="579"/>
                    </a:lnTo>
                    <a:lnTo>
                      <a:pt x="1404" y="579"/>
                    </a:lnTo>
                    <a:lnTo>
                      <a:pt x="1702" y="0"/>
                    </a:ln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8681" name="Rectangle 8"/>
            <p:cNvSpPr>
              <a:spLocks noChangeArrowheads="1"/>
            </p:cNvSpPr>
            <p:nvPr/>
          </p:nvSpPr>
          <p:spPr bwMode="auto">
            <a:xfrm>
              <a:off x="3851" y="4133"/>
              <a:ext cx="1404" cy="3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682" name="Freeform 9"/>
            <p:cNvSpPr>
              <a:spLocks/>
            </p:cNvSpPr>
            <p:nvPr/>
          </p:nvSpPr>
          <p:spPr bwMode="auto">
            <a:xfrm>
              <a:off x="5255" y="3554"/>
              <a:ext cx="298" cy="616"/>
            </a:xfrm>
            <a:custGeom>
              <a:avLst/>
              <a:gdLst>
                <a:gd name="T0" fmla="*/ 298 w 298"/>
                <a:gd name="T1" fmla="*/ 0 h 616"/>
                <a:gd name="T2" fmla="*/ 298 w 298"/>
                <a:gd name="T3" fmla="*/ 31 h 616"/>
                <a:gd name="T4" fmla="*/ 0 w 298"/>
                <a:gd name="T5" fmla="*/ 616 h 616"/>
                <a:gd name="T6" fmla="*/ 0 w 298"/>
                <a:gd name="T7" fmla="*/ 579 h 616"/>
                <a:gd name="T8" fmla="*/ 298 w 298"/>
                <a:gd name="T9" fmla="*/ 0 h 6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"/>
                <a:gd name="T16" fmla="*/ 0 h 616"/>
                <a:gd name="T17" fmla="*/ 298 w 298"/>
                <a:gd name="T18" fmla="*/ 616 h 6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" h="616">
                  <a:moveTo>
                    <a:pt x="298" y="0"/>
                  </a:moveTo>
                  <a:lnTo>
                    <a:pt x="298" y="31"/>
                  </a:lnTo>
                  <a:lnTo>
                    <a:pt x="0" y="616"/>
                  </a:lnTo>
                  <a:lnTo>
                    <a:pt x="0" y="57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3366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28683" name="Group 10"/>
            <p:cNvGrpSpPr>
              <a:grpSpLocks/>
            </p:cNvGrpSpPr>
            <p:nvPr/>
          </p:nvGrpSpPr>
          <p:grpSpPr bwMode="auto">
            <a:xfrm>
              <a:off x="3778" y="2771"/>
              <a:ext cx="454" cy="1399"/>
              <a:chOff x="2208" y="2018"/>
              <a:chExt cx="454" cy="1399"/>
            </a:xfrm>
          </p:grpSpPr>
          <p:sp>
            <p:nvSpPr>
              <p:cNvPr id="28696" name="Rectangle 11"/>
              <p:cNvSpPr>
                <a:spLocks noChangeArrowheads="1"/>
              </p:cNvSpPr>
              <p:nvPr/>
            </p:nvSpPr>
            <p:spPr bwMode="auto">
              <a:xfrm>
                <a:off x="2208" y="2503"/>
                <a:ext cx="36" cy="914"/>
              </a:xfrm>
              <a:prstGeom prst="rect">
                <a:avLst/>
              </a:prstGeom>
              <a:solidFill>
                <a:srgbClr val="1A781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697" name="Freeform 12"/>
              <p:cNvSpPr>
                <a:spLocks/>
              </p:cNvSpPr>
              <p:nvPr/>
            </p:nvSpPr>
            <p:spPr bwMode="auto">
              <a:xfrm>
                <a:off x="2244" y="2018"/>
                <a:ext cx="418" cy="1399"/>
              </a:xfrm>
              <a:custGeom>
                <a:avLst/>
                <a:gdLst>
                  <a:gd name="T0" fmla="*/ 0 w 418"/>
                  <a:gd name="T1" fmla="*/ 485 h 1399"/>
                  <a:gd name="T2" fmla="*/ 418 w 418"/>
                  <a:gd name="T3" fmla="*/ 0 h 1399"/>
                  <a:gd name="T4" fmla="*/ 418 w 418"/>
                  <a:gd name="T5" fmla="*/ 814 h 1399"/>
                  <a:gd name="T6" fmla="*/ 0 w 418"/>
                  <a:gd name="T7" fmla="*/ 1399 h 1399"/>
                  <a:gd name="T8" fmla="*/ 0 w 418"/>
                  <a:gd name="T9" fmla="*/ 485 h 13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8"/>
                  <a:gd name="T16" fmla="*/ 0 h 1399"/>
                  <a:gd name="T17" fmla="*/ 418 w 418"/>
                  <a:gd name="T18" fmla="*/ 1399 h 13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8" h="1399">
                    <a:moveTo>
                      <a:pt x="0" y="485"/>
                    </a:moveTo>
                    <a:lnTo>
                      <a:pt x="418" y="0"/>
                    </a:lnTo>
                    <a:lnTo>
                      <a:pt x="418" y="814"/>
                    </a:lnTo>
                    <a:lnTo>
                      <a:pt x="0" y="1399"/>
                    </a:lnTo>
                    <a:lnTo>
                      <a:pt x="0" y="485"/>
                    </a:lnTo>
                    <a:close/>
                  </a:path>
                </a:pathLst>
              </a:custGeom>
              <a:solidFill>
                <a:srgbClr val="4DC23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698" name="Freeform 13"/>
              <p:cNvSpPr>
                <a:spLocks/>
              </p:cNvSpPr>
              <p:nvPr/>
            </p:nvSpPr>
            <p:spPr bwMode="auto">
              <a:xfrm>
                <a:off x="2208" y="2018"/>
                <a:ext cx="454" cy="485"/>
              </a:xfrm>
              <a:custGeom>
                <a:avLst/>
                <a:gdLst>
                  <a:gd name="T0" fmla="*/ 454 w 454"/>
                  <a:gd name="T1" fmla="*/ 0 h 485"/>
                  <a:gd name="T2" fmla="*/ 36 w 454"/>
                  <a:gd name="T3" fmla="*/ 485 h 485"/>
                  <a:gd name="T4" fmla="*/ 0 w 454"/>
                  <a:gd name="T5" fmla="*/ 485 h 485"/>
                  <a:gd name="T6" fmla="*/ 418 w 454"/>
                  <a:gd name="T7" fmla="*/ 0 h 485"/>
                  <a:gd name="T8" fmla="*/ 454 w 454"/>
                  <a:gd name="T9" fmla="*/ 0 h 4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4"/>
                  <a:gd name="T16" fmla="*/ 0 h 485"/>
                  <a:gd name="T17" fmla="*/ 454 w 454"/>
                  <a:gd name="T18" fmla="*/ 485 h 48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4" h="485">
                    <a:moveTo>
                      <a:pt x="454" y="0"/>
                    </a:moveTo>
                    <a:lnTo>
                      <a:pt x="36" y="485"/>
                    </a:lnTo>
                    <a:lnTo>
                      <a:pt x="0" y="485"/>
                    </a:lnTo>
                    <a:lnTo>
                      <a:pt x="418" y="0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33F53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8684" name="Freeform 14"/>
            <p:cNvSpPr>
              <a:spLocks/>
            </p:cNvSpPr>
            <p:nvPr/>
          </p:nvSpPr>
          <p:spPr bwMode="auto">
            <a:xfrm>
              <a:off x="4028" y="3653"/>
              <a:ext cx="58" cy="219"/>
            </a:xfrm>
            <a:custGeom>
              <a:avLst/>
              <a:gdLst>
                <a:gd name="T0" fmla="*/ 0 w 58"/>
                <a:gd name="T1" fmla="*/ 62 h 219"/>
                <a:gd name="T2" fmla="*/ 0 w 58"/>
                <a:gd name="T3" fmla="*/ 219 h 219"/>
                <a:gd name="T4" fmla="*/ 58 w 58"/>
                <a:gd name="T5" fmla="*/ 140 h 219"/>
                <a:gd name="T6" fmla="*/ 58 w 58"/>
                <a:gd name="T7" fmla="*/ 0 h 219"/>
                <a:gd name="T8" fmla="*/ 0 w 58"/>
                <a:gd name="T9" fmla="*/ 62 h 2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"/>
                <a:gd name="T16" fmla="*/ 0 h 219"/>
                <a:gd name="T17" fmla="*/ 58 w 58"/>
                <a:gd name="T18" fmla="*/ 219 h 2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" h="219">
                  <a:moveTo>
                    <a:pt x="0" y="62"/>
                  </a:moveTo>
                  <a:lnTo>
                    <a:pt x="0" y="219"/>
                  </a:lnTo>
                  <a:lnTo>
                    <a:pt x="58" y="140"/>
                  </a:lnTo>
                  <a:lnTo>
                    <a:pt x="58" y="0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1A78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28685" name="Group 15"/>
            <p:cNvGrpSpPr>
              <a:grpSpLocks/>
            </p:cNvGrpSpPr>
            <p:nvPr/>
          </p:nvGrpSpPr>
          <p:grpSpPr bwMode="auto">
            <a:xfrm rot="-845742">
              <a:off x="3928" y="2818"/>
              <a:ext cx="768" cy="864"/>
              <a:chOff x="2976" y="2573"/>
              <a:chExt cx="1374" cy="1091"/>
            </a:xfrm>
          </p:grpSpPr>
          <p:sp>
            <p:nvSpPr>
              <p:cNvPr id="28692" name="Freeform 16"/>
              <p:cNvSpPr>
                <a:spLocks/>
              </p:cNvSpPr>
              <p:nvPr/>
            </p:nvSpPr>
            <p:spPr bwMode="auto">
              <a:xfrm>
                <a:off x="2976" y="2582"/>
                <a:ext cx="1374" cy="970"/>
              </a:xfrm>
              <a:custGeom>
                <a:avLst/>
                <a:gdLst>
                  <a:gd name="T0" fmla="*/ 1341 w 1374"/>
                  <a:gd name="T1" fmla="*/ 48 h 970"/>
                  <a:gd name="T2" fmla="*/ 1374 w 1374"/>
                  <a:gd name="T3" fmla="*/ 0 h 970"/>
                  <a:gd name="T4" fmla="*/ 48 w 1374"/>
                  <a:gd name="T5" fmla="*/ 912 h 970"/>
                  <a:gd name="T6" fmla="*/ 0 w 1374"/>
                  <a:gd name="T7" fmla="*/ 970 h 970"/>
                  <a:gd name="T8" fmla="*/ 1341 w 1374"/>
                  <a:gd name="T9" fmla="*/ 48 h 9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74"/>
                  <a:gd name="T16" fmla="*/ 0 h 970"/>
                  <a:gd name="T17" fmla="*/ 1374 w 1374"/>
                  <a:gd name="T18" fmla="*/ 970 h 9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74" h="970">
                    <a:moveTo>
                      <a:pt x="1341" y="48"/>
                    </a:moveTo>
                    <a:lnTo>
                      <a:pt x="1374" y="0"/>
                    </a:lnTo>
                    <a:lnTo>
                      <a:pt x="48" y="912"/>
                    </a:lnTo>
                    <a:lnTo>
                      <a:pt x="0" y="970"/>
                    </a:lnTo>
                    <a:lnTo>
                      <a:pt x="1341" y="48"/>
                    </a:lnTo>
                    <a:close/>
                  </a:path>
                </a:pathLst>
              </a:custGeom>
              <a:solidFill>
                <a:srgbClr val="CC33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28693" name="Group 17"/>
              <p:cNvGrpSpPr>
                <a:grpSpLocks/>
              </p:cNvGrpSpPr>
              <p:nvPr/>
            </p:nvGrpSpPr>
            <p:grpSpPr bwMode="auto">
              <a:xfrm>
                <a:off x="2983" y="2573"/>
                <a:ext cx="1364" cy="1091"/>
                <a:chOff x="3592" y="2663"/>
                <a:chExt cx="1364" cy="1091"/>
              </a:xfrm>
            </p:grpSpPr>
            <p:sp>
              <p:nvSpPr>
                <p:cNvPr id="28694" name="Freeform 18"/>
                <p:cNvSpPr>
                  <a:spLocks/>
                </p:cNvSpPr>
                <p:nvPr/>
              </p:nvSpPr>
              <p:spPr bwMode="auto">
                <a:xfrm>
                  <a:off x="4923" y="2663"/>
                  <a:ext cx="33" cy="172"/>
                </a:xfrm>
                <a:custGeom>
                  <a:avLst/>
                  <a:gdLst>
                    <a:gd name="T0" fmla="*/ 0 w 33"/>
                    <a:gd name="T1" fmla="*/ 172 h 172"/>
                    <a:gd name="T2" fmla="*/ 33 w 33"/>
                    <a:gd name="T3" fmla="*/ 125 h 172"/>
                    <a:gd name="T4" fmla="*/ 33 w 33"/>
                    <a:gd name="T5" fmla="*/ 0 h 172"/>
                    <a:gd name="T6" fmla="*/ 0 w 33"/>
                    <a:gd name="T7" fmla="*/ 48 h 172"/>
                    <a:gd name="T8" fmla="*/ 0 w 33"/>
                    <a:gd name="T9" fmla="*/ 172 h 1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3"/>
                    <a:gd name="T16" fmla="*/ 0 h 172"/>
                    <a:gd name="T17" fmla="*/ 33 w 33"/>
                    <a:gd name="T18" fmla="*/ 172 h 1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3" h="172">
                      <a:moveTo>
                        <a:pt x="0" y="172"/>
                      </a:moveTo>
                      <a:lnTo>
                        <a:pt x="33" y="125"/>
                      </a:lnTo>
                      <a:lnTo>
                        <a:pt x="33" y="0"/>
                      </a:lnTo>
                      <a:lnTo>
                        <a:pt x="0" y="48"/>
                      </a:lnTo>
                      <a:lnTo>
                        <a:pt x="0" y="172"/>
                      </a:lnTo>
                      <a:close/>
                    </a:path>
                  </a:pathLst>
                </a:custGeom>
                <a:solidFill>
                  <a:srgbClr val="99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8695" name="Freeform 19"/>
                <p:cNvSpPr>
                  <a:spLocks/>
                </p:cNvSpPr>
                <p:nvPr/>
              </p:nvSpPr>
              <p:spPr bwMode="auto">
                <a:xfrm>
                  <a:off x="3592" y="2706"/>
                  <a:ext cx="1341" cy="1048"/>
                </a:xfrm>
                <a:custGeom>
                  <a:avLst/>
                  <a:gdLst>
                    <a:gd name="T0" fmla="*/ 1341 w 1341"/>
                    <a:gd name="T1" fmla="*/ 0 h 1048"/>
                    <a:gd name="T2" fmla="*/ 0 w 1341"/>
                    <a:gd name="T3" fmla="*/ 922 h 1048"/>
                    <a:gd name="T4" fmla="*/ 0 w 1341"/>
                    <a:gd name="T5" fmla="*/ 1048 h 1048"/>
                    <a:gd name="T6" fmla="*/ 1341 w 1341"/>
                    <a:gd name="T7" fmla="*/ 124 h 1048"/>
                    <a:gd name="T8" fmla="*/ 1341 w 1341"/>
                    <a:gd name="T9" fmla="*/ 0 h 10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41"/>
                    <a:gd name="T16" fmla="*/ 0 h 1048"/>
                    <a:gd name="T17" fmla="*/ 1341 w 1341"/>
                    <a:gd name="T18" fmla="*/ 1048 h 10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41" h="1048">
                      <a:moveTo>
                        <a:pt x="1341" y="0"/>
                      </a:moveTo>
                      <a:lnTo>
                        <a:pt x="0" y="922"/>
                      </a:lnTo>
                      <a:lnTo>
                        <a:pt x="0" y="1048"/>
                      </a:lnTo>
                      <a:lnTo>
                        <a:pt x="1341" y="124"/>
                      </a:lnTo>
                      <a:lnTo>
                        <a:pt x="1341" y="0"/>
                      </a:lnTo>
                      <a:close/>
                    </a:path>
                  </a:pathLst>
                </a:custGeom>
                <a:solidFill>
                  <a:srgbClr val="66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28686" name="Group 20"/>
            <p:cNvGrpSpPr>
              <a:grpSpLocks/>
            </p:cNvGrpSpPr>
            <p:nvPr/>
          </p:nvGrpSpPr>
          <p:grpSpPr bwMode="auto">
            <a:xfrm rot="20944179" flipV="1">
              <a:off x="4642" y="2674"/>
              <a:ext cx="768" cy="864"/>
              <a:chOff x="2976" y="2573"/>
              <a:chExt cx="1374" cy="1091"/>
            </a:xfrm>
          </p:grpSpPr>
          <p:sp>
            <p:nvSpPr>
              <p:cNvPr id="290837" name="Freeform 21"/>
              <p:cNvSpPr>
                <a:spLocks/>
              </p:cNvSpPr>
              <p:nvPr/>
            </p:nvSpPr>
            <p:spPr bwMode="auto">
              <a:xfrm>
                <a:off x="2975" y="2583"/>
                <a:ext cx="1374" cy="969"/>
              </a:xfrm>
              <a:custGeom>
                <a:avLst/>
                <a:gdLst/>
                <a:ahLst/>
                <a:cxnLst>
                  <a:cxn ang="0">
                    <a:pos x="1341" y="48"/>
                  </a:cxn>
                  <a:cxn ang="0">
                    <a:pos x="1374" y="0"/>
                  </a:cxn>
                  <a:cxn ang="0">
                    <a:pos x="48" y="912"/>
                  </a:cxn>
                  <a:cxn ang="0">
                    <a:pos x="0" y="970"/>
                  </a:cxn>
                  <a:cxn ang="0">
                    <a:pos x="1341" y="48"/>
                  </a:cxn>
                </a:cxnLst>
                <a:rect l="0" t="0" r="r" b="b"/>
                <a:pathLst>
                  <a:path w="1374" h="970">
                    <a:moveTo>
                      <a:pt x="1341" y="48"/>
                    </a:moveTo>
                    <a:lnTo>
                      <a:pt x="1374" y="0"/>
                    </a:lnTo>
                    <a:lnTo>
                      <a:pt x="48" y="912"/>
                    </a:lnTo>
                    <a:lnTo>
                      <a:pt x="0" y="970"/>
                    </a:lnTo>
                    <a:lnTo>
                      <a:pt x="1341" y="48"/>
                    </a:lnTo>
                    <a:close/>
                  </a:path>
                </a:pathLst>
              </a:custGeom>
              <a:solidFill>
                <a:srgbClr val="CC3300"/>
              </a:solidFill>
              <a:ln w="9525">
                <a:noFill/>
                <a:round/>
                <a:headEnd/>
                <a:tailEnd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TW" altLang="en-US"/>
              </a:p>
            </p:txBody>
          </p:sp>
          <p:grpSp>
            <p:nvGrpSpPr>
              <p:cNvPr id="28689" name="Group 22"/>
              <p:cNvGrpSpPr>
                <a:grpSpLocks/>
              </p:cNvGrpSpPr>
              <p:nvPr/>
            </p:nvGrpSpPr>
            <p:grpSpPr bwMode="auto">
              <a:xfrm>
                <a:off x="2983" y="2573"/>
                <a:ext cx="1364" cy="1091"/>
                <a:chOff x="3592" y="2663"/>
                <a:chExt cx="1364" cy="1091"/>
              </a:xfrm>
            </p:grpSpPr>
            <p:sp>
              <p:nvSpPr>
                <p:cNvPr id="290839" name="Freeform 23"/>
                <p:cNvSpPr>
                  <a:spLocks/>
                </p:cNvSpPr>
                <p:nvPr/>
              </p:nvSpPr>
              <p:spPr bwMode="auto">
                <a:xfrm>
                  <a:off x="4920" y="2667"/>
                  <a:ext cx="33" cy="172"/>
                </a:xfrm>
                <a:custGeom>
                  <a:avLst/>
                  <a:gdLst/>
                  <a:ahLst/>
                  <a:cxnLst>
                    <a:cxn ang="0">
                      <a:pos x="0" y="172"/>
                    </a:cxn>
                    <a:cxn ang="0">
                      <a:pos x="33" y="125"/>
                    </a:cxn>
                    <a:cxn ang="0">
                      <a:pos x="33" y="0"/>
                    </a:cxn>
                    <a:cxn ang="0">
                      <a:pos x="0" y="48"/>
                    </a:cxn>
                    <a:cxn ang="0">
                      <a:pos x="0" y="172"/>
                    </a:cxn>
                  </a:cxnLst>
                  <a:rect l="0" t="0" r="r" b="b"/>
                  <a:pathLst>
                    <a:path w="33" h="172">
                      <a:moveTo>
                        <a:pt x="0" y="172"/>
                      </a:moveTo>
                      <a:lnTo>
                        <a:pt x="33" y="125"/>
                      </a:lnTo>
                      <a:lnTo>
                        <a:pt x="33" y="0"/>
                      </a:lnTo>
                      <a:lnTo>
                        <a:pt x="0" y="48"/>
                      </a:lnTo>
                      <a:lnTo>
                        <a:pt x="0" y="172"/>
                      </a:lnTo>
                      <a:close/>
                    </a:path>
                  </a:pathLst>
                </a:custGeom>
                <a:solidFill>
                  <a:srgbClr val="990000"/>
                </a:solidFill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000000"/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zh-TW" altLang="en-US"/>
                </a:p>
              </p:txBody>
            </p:sp>
            <p:sp>
              <p:nvSpPr>
                <p:cNvPr id="290840" name="Freeform 24"/>
                <p:cNvSpPr>
                  <a:spLocks/>
                </p:cNvSpPr>
                <p:nvPr/>
              </p:nvSpPr>
              <p:spPr bwMode="auto">
                <a:xfrm>
                  <a:off x="3591" y="2710"/>
                  <a:ext cx="1341" cy="1048"/>
                </a:xfrm>
                <a:custGeom>
                  <a:avLst/>
                  <a:gdLst/>
                  <a:ahLst/>
                  <a:cxnLst>
                    <a:cxn ang="0">
                      <a:pos x="1341" y="0"/>
                    </a:cxn>
                    <a:cxn ang="0">
                      <a:pos x="0" y="922"/>
                    </a:cxn>
                    <a:cxn ang="0">
                      <a:pos x="0" y="1048"/>
                    </a:cxn>
                    <a:cxn ang="0">
                      <a:pos x="1341" y="124"/>
                    </a:cxn>
                    <a:cxn ang="0">
                      <a:pos x="1341" y="0"/>
                    </a:cxn>
                  </a:cxnLst>
                  <a:rect l="0" t="0" r="r" b="b"/>
                  <a:pathLst>
                    <a:path w="1341" h="1048">
                      <a:moveTo>
                        <a:pt x="1341" y="0"/>
                      </a:moveTo>
                      <a:lnTo>
                        <a:pt x="0" y="922"/>
                      </a:lnTo>
                      <a:lnTo>
                        <a:pt x="0" y="1048"/>
                      </a:lnTo>
                      <a:lnTo>
                        <a:pt x="1341" y="124"/>
                      </a:lnTo>
                      <a:lnTo>
                        <a:pt x="1341" y="0"/>
                      </a:lnTo>
                      <a:close/>
                    </a:path>
                  </a:pathLst>
                </a:custGeom>
                <a:solidFill>
                  <a:srgbClr val="663300"/>
                </a:solidFill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000000"/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zh-TW" altLang="en-US"/>
                </a:p>
              </p:txBody>
            </p:sp>
          </p:grpSp>
        </p:grpSp>
        <p:pic>
          <p:nvPicPr>
            <p:cNvPr id="28687" name="Picture 2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10" y="3330"/>
              <a:ext cx="1392" cy="8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2656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Interpretation  2/2</a:t>
            </a:r>
          </a:p>
        </p:txBody>
      </p:sp>
      <p:sp>
        <p:nvSpPr>
          <p:cNvPr id="340995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608344"/>
            <a:ext cx="8640960" cy="47815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This tells us that </a:t>
            </a:r>
            <a:r>
              <a:rPr lang="en-US" altLang="zh-TW" b="1" dirty="0" smtClean="0">
                <a:solidFill>
                  <a:schemeClr val="accent2"/>
                </a:solidFill>
              </a:rPr>
              <a:t>blue collar </a:t>
            </a:r>
            <a:r>
              <a:rPr lang="en-US" altLang="zh-TW" dirty="0" smtClean="0"/>
              <a:t>workers tend to read different newspapers from both white collar workers and professionals and that </a:t>
            </a:r>
            <a:r>
              <a:rPr lang="en-US" altLang="zh-TW" b="1" dirty="0" smtClean="0">
                <a:solidFill>
                  <a:srgbClr val="FFFF00"/>
                </a:solidFill>
              </a:rPr>
              <a:t>white collar </a:t>
            </a:r>
            <a:r>
              <a:rPr lang="en-US" altLang="zh-TW" dirty="0" smtClean="0"/>
              <a:t>and </a:t>
            </a:r>
            <a:r>
              <a:rPr lang="en-US" altLang="zh-TW" b="1" dirty="0" smtClean="0">
                <a:solidFill>
                  <a:srgbClr val="FFFF00"/>
                </a:solidFill>
              </a:rPr>
              <a:t>professionals</a:t>
            </a:r>
            <a:r>
              <a:rPr lang="en-US" altLang="zh-TW" dirty="0" smtClean="0"/>
              <a:t> are quite similar in their newspaper choice.</a:t>
            </a:r>
          </a:p>
        </p:txBody>
      </p:sp>
      <p:sp>
        <p:nvSpPr>
          <p:cNvPr id="111618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693485B-AB1F-431C-BC84-EEED0F2F05E3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161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579A7B10-A372-45FA-9326-4866DEA818D0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60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32656"/>
            <a:ext cx="8507413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Bar Chart—Occupation  1/2</a:t>
            </a:r>
          </a:p>
        </p:txBody>
      </p:sp>
      <p:sp>
        <p:nvSpPr>
          <p:cNvPr id="112642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05C1F1D-FE40-4960-9F23-F13B72548FBF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264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DBE271B2-CFD7-42C4-8115-5D882E920E81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61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342021" name="Text Box 5"/>
          <p:cNvSpPr txBox="1">
            <a:spLocks noChangeArrowheads="1"/>
          </p:cNvSpPr>
          <p:nvPr/>
        </p:nvSpPr>
        <p:spPr bwMode="auto">
          <a:xfrm>
            <a:off x="6855931" y="1826429"/>
            <a:ext cx="2232025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kumimoji="0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Professionals </a:t>
            </a:r>
            <a:r>
              <a:rPr kumimoji="0" lang="en-US" altLang="zh-TW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and White Collars tend </a:t>
            </a:r>
            <a:r>
              <a:rPr kumimoji="0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to read the </a:t>
            </a:r>
            <a:r>
              <a:rPr kumimoji="0" lang="en-US" altLang="zh-TW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Post more </a:t>
            </a:r>
            <a:r>
              <a:rPr kumimoji="0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than twice as often as the Star or Sun…</a:t>
            </a: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592" y="1706458"/>
            <a:ext cx="6804248" cy="460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2020" name="AutoShape 4"/>
          <p:cNvSpPr>
            <a:spLocks/>
          </p:cNvSpPr>
          <p:nvPr/>
        </p:nvSpPr>
        <p:spPr bwMode="auto">
          <a:xfrm>
            <a:off x="5065692" y="2410704"/>
            <a:ext cx="215900" cy="1655763"/>
          </a:xfrm>
          <a:prstGeom prst="rightBrace">
            <a:avLst>
              <a:gd name="adj1" fmla="val 63909"/>
              <a:gd name="adj2" fmla="val 50000"/>
            </a:avLst>
          </a:prstGeom>
          <a:noFill/>
          <a:ln w="25400">
            <a:solidFill>
              <a:srgbClr val="FC3000"/>
            </a:solidFill>
            <a:round/>
            <a:headEnd/>
            <a:tailEnd/>
          </a:ln>
          <a:effectLst>
            <a:outerShdw dist="35921" dir="2700000" algn="ctr" rotWithShape="0">
              <a:srgbClr val="3333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342023" name="Line 7"/>
          <p:cNvSpPr>
            <a:spLocks noChangeShapeType="1"/>
          </p:cNvSpPr>
          <p:nvPr/>
        </p:nvSpPr>
        <p:spPr bwMode="auto">
          <a:xfrm flipH="1">
            <a:off x="5220072" y="2492375"/>
            <a:ext cx="1728416" cy="792609"/>
          </a:xfrm>
          <a:prstGeom prst="line">
            <a:avLst/>
          </a:prstGeom>
          <a:noFill/>
          <a:ln w="25400">
            <a:solidFill>
              <a:srgbClr val="FC3000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3333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41784"/>
            <a:ext cx="8507413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Bar Chart—Occupation  2/2</a:t>
            </a:r>
          </a:p>
        </p:txBody>
      </p:sp>
      <p:sp>
        <p:nvSpPr>
          <p:cNvPr id="113666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4EA4A6A-4DFF-48A1-8FC6-DA100DD70B44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366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244109EB-91CD-4E6C-86CF-F4D6BB2C7332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62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381960" name="Text Box 8"/>
          <p:cNvSpPr txBox="1">
            <a:spLocks noChangeArrowheads="1"/>
          </p:cNvSpPr>
          <p:nvPr/>
        </p:nvSpPr>
        <p:spPr bwMode="auto">
          <a:xfrm>
            <a:off x="7381304" y="2003847"/>
            <a:ext cx="1727200" cy="308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Blue-collar workers prefer the “Star” and the “Sun”.</a:t>
            </a:r>
          </a:p>
        </p:txBody>
      </p:sp>
      <p:sp>
        <p:nvSpPr>
          <p:cNvPr id="381961" name="Text Box 9"/>
          <p:cNvSpPr txBox="1">
            <a:spLocks noChangeArrowheads="1"/>
          </p:cNvSpPr>
          <p:nvPr/>
        </p:nvSpPr>
        <p:spPr bwMode="auto">
          <a:xfrm>
            <a:off x="971105" y="5805264"/>
            <a:ext cx="7489327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White-collar workers and professionals mostly read the “Post” and the “Globe and Mail”</a:t>
            </a:r>
          </a:p>
        </p:txBody>
      </p:sp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5" y="1628800"/>
            <a:ext cx="7202906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R Code for Bar Chart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half" idx="1"/>
          </p:nvPr>
        </p:nvSpPr>
        <p:spPr>
          <a:xfrm>
            <a:off x="42532" y="1600200"/>
            <a:ext cx="3115341" cy="4530725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rJava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XLConnect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lmtest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tseries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snpar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vcd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library(MASS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>
          <a:xfrm>
            <a:off x="3151081" y="1399749"/>
            <a:ext cx="5805377" cy="520404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dirty="0" err="1"/>
              <a:t>fileXls</a:t>
            </a:r>
            <a:r>
              <a:rPr lang="en-US" altLang="zh-TW" sz="2400" dirty="0"/>
              <a:t> = "Newspaper_occupation.xlsx"</a:t>
            </a:r>
          </a:p>
          <a:p>
            <a:pPr marL="0" indent="0">
              <a:buNone/>
            </a:pPr>
            <a:r>
              <a:rPr lang="en-US" altLang="zh-TW" sz="2400" dirty="0" err="1" smtClean="0"/>
              <a:t>NC_data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&lt;- </a:t>
            </a:r>
            <a:r>
              <a:rPr lang="en-US" altLang="zh-TW" sz="2400" dirty="0" err="1"/>
              <a:t>loadWorkbook</a:t>
            </a:r>
            <a:r>
              <a:rPr lang="en-US" altLang="zh-TW" sz="2400" dirty="0"/>
              <a:t>(</a:t>
            </a:r>
            <a:r>
              <a:rPr lang="en-US" altLang="zh-TW" sz="2400" dirty="0" err="1"/>
              <a:t>fileXls</a:t>
            </a:r>
            <a:r>
              <a:rPr lang="en-US" altLang="zh-TW" sz="2400" dirty="0"/>
              <a:t>)</a:t>
            </a:r>
          </a:p>
          <a:p>
            <a:pPr marL="0" indent="0">
              <a:buNone/>
            </a:pPr>
            <a:r>
              <a:rPr lang="en-US" altLang="zh-TW" sz="2400" dirty="0" err="1"/>
              <a:t>News_Occ</a:t>
            </a:r>
            <a:r>
              <a:rPr lang="en-US" altLang="zh-TW" sz="2400" dirty="0"/>
              <a:t> &lt;- </a:t>
            </a:r>
            <a:r>
              <a:rPr lang="en-US" altLang="zh-TW" sz="2400" dirty="0" err="1"/>
              <a:t>readWorksheet</a:t>
            </a:r>
            <a:r>
              <a:rPr lang="en-US" altLang="zh-TW" sz="2400" dirty="0"/>
              <a:t>(NC_data,1)</a:t>
            </a:r>
          </a:p>
          <a:p>
            <a:pPr marL="0" indent="0">
              <a:buNone/>
            </a:pPr>
            <a:r>
              <a:rPr lang="en-US" altLang="zh-TW" sz="2400" dirty="0" smtClean="0"/>
              <a:t>Newspaper </a:t>
            </a:r>
            <a:r>
              <a:rPr lang="en-US" altLang="zh-TW" sz="2400" dirty="0"/>
              <a:t>&lt;- </a:t>
            </a:r>
            <a:r>
              <a:rPr lang="en-US" altLang="zh-TW" sz="2400" dirty="0" err="1"/>
              <a:t>News_Occ$Newspaper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Occupation &lt;- </a:t>
            </a:r>
            <a:r>
              <a:rPr lang="en-US" altLang="zh-TW" sz="2400" dirty="0" err="1"/>
              <a:t>News_Occ$Occupation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n &lt;- length(Newspaper)</a:t>
            </a:r>
          </a:p>
          <a:p>
            <a:pPr marL="0" indent="0">
              <a:buNone/>
            </a:pPr>
            <a:r>
              <a:rPr lang="en-US" altLang="zh-TW" sz="2400" dirty="0" err="1" smtClean="0"/>
              <a:t>mytable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&lt;- table(</a:t>
            </a:r>
            <a:r>
              <a:rPr lang="en-US" altLang="zh-TW" sz="2400" dirty="0" err="1"/>
              <a:t>Newspaper,Occupation</a:t>
            </a:r>
            <a:r>
              <a:rPr lang="en-US" altLang="zh-TW" sz="2400" dirty="0"/>
              <a:t>)  </a:t>
            </a:r>
          </a:p>
          <a:p>
            <a:pPr marL="0" indent="0">
              <a:buNone/>
            </a:pPr>
            <a:r>
              <a:rPr lang="en-US" altLang="zh-TW" sz="2400" dirty="0" err="1" smtClean="0"/>
              <a:t>barplot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mytable</a:t>
            </a:r>
            <a:r>
              <a:rPr lang="en-US" altLang="zh-TW" sz="2400" dirty="0"/>
              <a:t>, main="Frequency Distribution by Newspaper and Occupation</a:t>
            </a:r>
            <a:r>
              <a:rPr lang="en-US" altLang="zh-TW" sz="2400" dirty="0" smtClean="0"/>
              <a:t>", </a:t>
            </a:r>
            <a:r>
              <a:rPr lang="en-US" altLang="zh-TW" sz="2400" dirty="0" err="1" smtClean="0"/>
              <a:t>xlab</a:t>
            </a:r>
            <a:r>
              <a:rPr lang="en-US" altLang="zh-TW" sz="2400" dirty="0"/>
              <a:t>="Occupation</a:t>
            </a:r>
            <a:r>
              <a:rPr lang="en-US" altLang="zh-TW" sz="2400" dirty="0" smtClean="0"/>
              <a:t>", col = c</a:t>
            </a:r>
            <a:r>
              <a:rPr lang="en-US" altLang="zh-TW" sz="2400" dirty="0"/>
              <a:t>("blue</a:t>
            </a:r>
            <a:r>
              <a:rPr lang="en-US" altLang="zh-TW" sz="2400" dirty="0" smtClean="0"/>
              <a:t>", "</a:t>
            </a:r>
            <a:r>
              <a:rPr lang="en-US" altLang="zh-TW" sz="2400" dirty="0"/>
              <a:t>red</a:t>
            </a:r>
            <a:r>
              <a:rPr lang="en-US" altLang="zh-TW" sz="2400" dirty="0" smtClean="0"/>
              <a:t>", "</a:t>
            </a:r>
            <a:r>
              <a:rPr lang="en-US" altLang="zh-TW" sz="2400" dirty="0"/>
              <a:t>green</a:t>
            </a:r>
            <a:r>
              <a:rPr lang="en-US" altLang="zh-TW" sz="2400" dirty="0" smtClean="0"/>
              <a:t>", "</a:t>
            </a:r>
            <a:r>
              <a:rPr lang="en-US" altLang="zh-TW" sz="2400" dirty="0"/>
              <a:t>purple</a:t>
            </a:r>
            <a:r>
              <a:rPr lang="en-US" altLang="zh-TW" sz="2400" dirty="0" smtClean="0"/>
              <a:t>"), legend </a:t>
            </a:r>
            <a:r>
              <a:rPr lang="en-US" altLang="zh-TW" sz="2400" dirty="0"/>
              <a:t>= </a:t>
            </a:r>
            <a:r>
              <a:rPr lang="en-US" altLang="zh-TW" sz="2400" dirty="0" err="1"/>
              <a:t>rownames</a:t>
            </a:r>
            <a:r>
              <a:rPr lang="en-US" altLang="zh-TW" sz="2400" dirty="0"/>
              <a:t>(</a:t>
            </a:r>
            <a:r>
              <a:rPr lang="en-US" altLang="zh-TW" sz="2400" dirty="0" err="1"/>
              <a:t>mytable</a:t>
            </a:r>
            <a:r>
              <a:rPr lang="en-US" altLang="zh-TW" sz="2400" dirty="0"/>
              <a:t>), beside=TRUE)</a:t>
            </a:r>
            <a:endParaRPr lang="zh-TW" altLang="en-US" sz="240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BC3F3-40FC-4348-94A8-F1019ECCBE49}" type="datetime1">
              <a:rPr lang="zh-TW" altLang="en-US" smtClean="0"/>
              <a:pPr/>
              <a:t>2017/9/25</a:t>
            </a:fld>
            <a:endParaRPr lang="en-US" altLang="zh-TW" smtClean="0"/>
          </a:p>
          <a:p>
            <a:r>
              <a:rPr lang="en-US" altLang="zh-TW" smtClean="0"/>
              <a:t>Statistics II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C949-03CB-4FDA-9FAB-32A480E22E59}" type="slidenum">
              <a:rPr lang="zh-TW" altLang="en-US" smtClean="0"/>
              <a:pPr/>
              <a:t>63</a:t>
            </a:fld>
            <a:endParaRPr lang="en-US" altLang="zh-TW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6" y="1236663"/>
            <a:ext cx="8801100" cy="50292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973210"/>
            <a:ext cx="3952410" cy="265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1560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38539" y="623044"/>
            <a:ext cx="8229600" cy="1437803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/>
              <a:t>End of Chapter </a:t>
            </a:r>
            <a:r>
              <a:rPr lang="en-US" altLang="zh-TW" dirty="0" smtClean="0"/>
              <a:t>2</a:t>
            </a:r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038FC80-98BC-453A-8147-50F9C501C262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 dirty="0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B6AA5C1-CD85-448A-9EC4-402491BCFEEC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64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9699" name="AutoShape 3"/>
          <p:cNvSpPr>
            <a:spLocks noChangeArrowheads="1"/>
          </p:cNvSpPr>
          <p:nvPr/>
        </p:nvSpPr>
        <p:spPr bwMode="auto">
          <a:xfrm>
            <a:off x="3797300" y="3238500"/>
            <a:ext cx="1557338" cy="1611313"/>
          </a:xfrm>
          <a:prstGeom prst="roundRect">
            <a:avLst>
              <a:gd name="adj" fmla="val 12065"/>
            </a:avLst>
          </a:prstGeom>
          <a:noFill/>
          <a:ln w="50800">
            <a:solidFill>
              <a:srgbClr val="66FFFF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00" name="Freeform 4"/>
          <p:cNvSpPr>
            <a:spLocks/>
          </p:cNvSpPr>
          <p:nvPr/>
        </p:nvSpPr>
        <p:spPr bwMode="auto">
          <a:xfrm>
            <a:off x="3941763" y="2324100"/>
            <a:ext cx="1681162" cy="2670175"/>
          </a:xfrm>
          <a:custGeom>
            <a:avLst/>
            <a:gdLst/>
            <a:ahLst/>
            <a:cxnLst>
              <a:cxn ang="0">
                <a:pos x="119" y="784"/>
              </a:cxn>
              <a:cxn ang="0">
                <a:pos x="0" y="1239"/>
              </a:cxn>
              <a:cxn ang="0">
                <a:pos x="409" y="1681"/>
              </a:cxn>
              <a:cxn ang="0">
                <a:pos x="1058" y="196"/>
              </a:cxn>
              <a:cxn ang="0">
                <a:pos x="1058" y="0"/>
              </a:cxn>
              <a:cxn ang="0">
                <a:pos x="334" y="1252"/>
              </a:cxn>
              <a:cxn ang="0">
                <a:pos x="119" y="784"/>
              </a:cxn>
            </a:cxnLst>
            <a:rect l="0" t="0" r="r" b="b"/>
            <a:pathLst>
              <a:path w="1059" h="1682">
                <a:moveTo>
                  <a:pt x="119" y="784"/>
                </a:moveTo>
                <a:lnTo>
                  <a:pt x="0" y="1239"/>
                </a:lnTo>
                <a:lnTo>
                  <a:pt x="409" y="1681"/>
                </a:lnTo>
                <a:lnTo>
                  <a:pt x="1058" y="196"/>
                </a:lnTo>
                <a:lnTo>
                  <a:pt x="1058" y="0"/>
                </a:lnTo>
                <a:lnTo>
                  <a:pt x="334" y="1252"/>
                </a:lnTo>
                <a:lnTo>
                  <a:pt x="119" y="784"/>
                </a:lnTo>
              </a:path>
            </a:pathLst>
          </a:custGeom>
          <a:gradFill rotWithShape="0">
            <a:gsLst>
              <a:gs pos="0">
                <a:srgbClr val="006699">
                  <a:gamma/>
                  <a:shade val="46275"/>
                  <a:invGamma/>
                </a:srgbClr>
              </a:gs>
              <a:gs pos="50000">
                <a:srgbClr val="006699"/>
              </a:gs>
              <a:gs pos="100000">
                <a:srgbClr val="006699">
                  <a:gamma/>
                  <a:shade val="46275"/>
                  <a:invGamma/>
                </a:srgbClr>
              </a:gs>
            </a:gsLst>
            <a:lin ang="5400000" scaled="1"/>
          </a:gra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30" name="Rectangle 34"/>
          <p:cNvSpPr>
            <a:spLocks noGrp="1" noChangeArrowheads="1"/>
          </p:cNvSpPr>
          <p:nvPr>
            <p:ph type="ctrTitle"/>
          </p:nvPr>
        </p:nvSpPr>
        <p:spPr>
          <a:xfrm>
            <a:off x="611188" y="620837"/>
            <a:ext cx="8058150" cy="3024187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sz="5400" dirty="0" smtClean="0"/>
              <a:t>Chapter 3:</a:t>
            </a:r>
            <a:br>
              <a:rPr lang="en-US" altLang="zh-TW" sz="5400" dirty="0" smtClean="0"/>
            </a:br>
            <a:r>
              <a:rPr lang="en-US" altLang="zh-TW" sz="5400" dirty="0" smtClean="0"/>
              <a:t>Graphical Descriptive Techniques II</a:t>
            </a:r>
            <a:endParaRPr lang="zh-TW" altLang="en-US" sz="5400" dirty="0" smtClean="0"/>
          </a:p>
        </p:txBody>
      </p:sp>
      <p:sp>
        <p:nvSpPr>
          <p:cNvPr id="26" name="Rectangle 37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328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43E1CA3-4FB7-4218-AF37-5C5C91277501}" type="datetime1">
              <a:rPr kumimoji="1" lang="zh-TW" altLang="en-US"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 dirty="0"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3555" name="Rectangle 41"/>
          <p:cNvSpPr>
            <a:spLocks noGrp="1" noChangeArrowheads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2B7590E1-046B-4BDB-82E8-14DE840E8DB0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65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4860032" y="3717032"/>
            <a:ext cx="4032448" cy="2421632"/>
            <a:chOff x="4860032" y="3717032"/>
            <a:chExt cx="4032448" cy="2421632"/>
          </a:xfrm>
        </p:grpSpPr>
        <p:sp>
          <p:nvSpPr>
            <p:cNvPr id="30" name="Tree"/>
            <p:cNvSpPr>
              <a:spLocks noEditPoints="1" noChangeArrowheads="1"/>
            </p:cNvSpPr>
            <p:nvPr/>
          </p:nvSpPr>
          <p:spPr bwMode="auto">
            <a:xfrm>
              <a:off x="5076056" y="5013176"/>
              <a:ext cx="1368152" cy="1008112"/>
            </a:xfrm>
            <a:custGeom>
              <a:avLst/>
              <a:gdLst>
                <a:gd name="G0" fmla="+- 0 0 0"/>
                <a:gd name="G1" fmla="*/ 18900 1 3"/>
                <a:gd name="G2" fmla="*/ 18900 2 3"/>
                <a:gd name="G3" fmla="+- 18900 0 0"/>
                <a:gd name="T0" fmla="*/ 10800 w 21600"/>
                <a:gd name="T1" fmla="*/ 0 h 21600"/>
                <a:gd name="T2" fmla="*/ 6171 w 21600"/>
                <a:gd name="T3" fmla="*/ 6300 h 21600"/>
                <a:gd name="T4" fmla="*/ 3086 w 21600"/>
                <a:gd name="T5" fmla="*/ 12600 h 21600"/>
                <a:gd name="T6" fmla="*/ 0 w 21600"/>
                <a:gd name="T7" fmla="*/ 18900 h 21600"/>
                <a:gd name="T8" fmla="*/ 15429 w 21600"/>
                <a:gd name="T9" fmla="*/ 6300 h 21600"/>
                <a:gd name="T10" fmla="*/ 18514 w 21600"/>
                <a:gd name="T11" fmla="*/ 12600 h 21600"/>
                <a:gd name="T12" fmla="*/ 21600 w 21600"/>
                <a:gd name="T13" fmla="*/ 18900 h 21600"/>
                <a:gd name="T14" fmla="*/ 17694720 60000 65536"/>
                <a:gd name="T15" fmla="*/ 11796480 60000 65536"/>
                <a:gd name="T16" fmla="*/ 11796480 60000 65536"/>
                <a:gd name="T17" fmla="*/ 11796480 60000 65536"/>
                <a:gd name="T18" fmla="*/ 0 60000 65536"/>
                <a:gd name="T19" fmla="*/ 0 60000 65536"/>
                <a:gd name="T20" fmla="*/ 0 60000 65536"/>
                <a:gd name="T21" fmla="*/ 761 w 21600"/>
                <a:gd name="T22" fmla="*/ 22454 h 21600"/>
                <a:gd name="T23" fmla="*/ 21069 w 21600"/>
                <a:gd name="T24" fmla="*/ 28282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0" y="18900"/>
                  </a:moveTo>
                  <a:lnTo>
                    <a:pt x="9257" y="18900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8900"/>
                  </a:lnTo>
                  <a:lnTo>
                    <a:pt x="21600" y="18900"/>
                  </a:lnTo>
                  <a:lnTo>
                    <a:pt x="12343" y="12600"/>
                  </a:lnTo>
                  <a:lnTo>
                    <a:pt x="18514" y="12600"/>
                  </a:lnTo>
                  <a:lnTo>
                    <a:pt x="12343" y="6300"/>
                  </a:lnTo>
                  <a:lnTo>
                    <a:pt x="15429" y="6300"/>
                  </a:lnTo>
                  <a:lnTo>
                    <a:pt x="10800" y="0"/>
                  </a:lnTo>
                  <a:lnTo>
                    <a:pt x="6171" y="6300"/>
                  </a:lnTo>
                  <a:lnTo>
                    <a:pt x="9257" y="6300"/>
                  </a:lnTo>
                  <a:lnTo>
                    <a:pt x="3086" y="12600"/>
                  </a:lnTo>
                  <a:lnTo>
                    <a:pt x="9257" y="1260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" name="Tree"/>
            <p:cNvSpPr>
              <a:spLocks noEditPoints="1" noChangeArrowheads="1"/>
            </p:cNvSpPr>
            <p:nvPr/>
          </p:nvSpPr>
          <p:spPr bwMode="auto">
            <a:xfrm>
              <a:off x="6588224" y="4128532"/>
              <a:ext cx="2088232" cy="1913394"/>
            </a:xfrm>
            <a:custGeom>
              <a:avLst/>
              <a:gdLst>
                <a:gd name="G0" fmla="+- 0 0 0"/>
                <a:gd name="G1" fmla="*/ 18900 1 3"/>
                <a:gd name="G2" fmla="*/ 18900 2 3"/>
                <a:gd name="G3" fmla="+- 18900 0 0"/>
                <a:gd name="T0" fmla="*/ 10800 w 21600"/>
                <a:gd name="T1" fmla="*/ 0 h 21600"/>
                <a:gd name="T2" fmla="*/ 6171 w 21600"/>
                <a:gd name="T3" fmla="*/ 6300 h 21600"/>
                <a:gd name="T4" fmla="*/ 3086 w 21600"/>
                <a:gd name="T5" fmla="*/ 12600 h 21600"/>
                <a:gd name="T6" fmla="*/ 0 w 21600"/>
                <a:gd name="T7" fmla="*/ 18900 h 21600"/>
                <a:gd name="T8" fmla="*/ 15429 w 21600"/>
                <a:gd name="T9" fmla="*/ 6300 h 21600"/>
                <a:gd name="T10" fmla="*/ 18514 w 21600"/>
                <a:gd name="T11" fmla="*/ 12600 h 21600"/>
                <a:gd name="T12" fmla="*/ 21600 w 21600"/>
                <a:gd name="T13" fmla="*/ 18900 h 21600"/>
                <a:gd name="T14" fmla="*/ 17694720 60000 65536"/>
                <a:gd name="T15" fmla="*/ 11796480 60000 65536"/>
                <a:gd name="T16" fmla="*/ 11796480 60000 65536"/>
                <a:gd name="T17" fmla="*/ 11796480 60000 65536"/>
                <a:gd name="T18" fmla="*/ 0 60000 65536"/>
                <a:gd name="T19" fmla="*/ 0 60000 65536"/>
                <a:gd name="T20" fmla="*/ 0 60000 65536"/>
                <a:gd name="T21" fmla="*/ 761 w 21600"/>
                <a:gd name="T22" fmla="*/ 22454 h 21600"/>
                <a:gd name="T23" fmla="*/ 21069 w 21600"/>
                <a:gd name="T24" fmla="*/ 28282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0" y="18900"/>
                  </a:moveTo>
                  <a:lnTo>
                    <a:pt x="9257" y="18900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8900"/>
                  </a:lnTo>
                  <a:lnTo>
                    <a:pt x="21600" y="18900"/>
                  </a:lnTo>
                  <a:lnTo>
                    <a:pt x="12343" y="12600"/>
                  </a:lnTo>
                  <a:lnTo>
                    <a:pt x="18514" y="12600"/>
                  </a:lnTo>
                  <a:lnTo>
                    <a:pt x="12343" y="6300"/>
                  </a:lnTo>
                  <a:lnTo>
                    <a:pt x="15429" y="6300"/>
                  </a:lnTo>
                  <a:lnTo>
                    <a:pt x="10800" y="0"/>
                  </a:lnTo>
                  <a:lnTo>
                    <a:pt x="6171" y="6300"/>
                  </a:lnTo>
                  <a:lnTo>
                    <a:pt x="9257" y="6300"/>
                  </a:lnTo>
                  <a:lnTo>
                    <a:pt x="3086" y="12600"/>
                  </a:lnTo>
                  <a:lnTo>
                    <a:pt x="9257" y="1260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4860032" y="3717032"/>
              <a:ext cx="4032448" cy="24216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344"/>
                </a:cxn>
                <a:cxn ang="0">
                  <a:pos x="1536" y="1344"/>
                </a:cxn>
              </a:cxnLst>
              <a:rect l="0" t="0" r="r" b="b"/>
              <a:pathLst>
                <a:path w="1536" h="1344">
                  <a:moveTo>
                    <a:pt x="0" y="0"/>
                  </a:moveTo>
                  <a:lnTo>
                    <a:pt x="0" y="1344"/>
                  </a:lnTo>
                  <a:lnTo>
                    <a:pt x="1536" y="1344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395536" y="3717032"/>
            <a:ext cx="4032448" cy="2421632"/>
            <a:chOff x="179512" y="3789040"/>
            <a:chExt cx="4032448" cy="2421632"/>
          </a:xfrm>
        </p:grpSpPr>
        <p:grpSp>
          <p:nvGrpSpPr>
            <p:cNvPr id="34" name="Group 1"/>
            <p:cNvGrpSpPr>
              <a:grpSpLocks/>
            </p:cNvGrpSpPr>
            <p:nvPr/>
          </p:nvGrpSpPr>
          <p:grpSpPr bwMode="auto">
            <a:xfrm>
              <a:off x="323528" y="4221088"/>
              <a:ext cx="1368152" cy="1036564"/>
              <a:chOff x="1248" y="240"/>
              <a:chExt cx="4176" cy="3600"/>
            </a:xfrm>
          </p:grpSpPr>
          <p:sp>
            <p:nvSpPr>
              <p:cNvPr id="41" name="Pyr1"/>
              <p:cNvSpPr>
                <a:spLocks noEditPoints="1" noChangeArrowheads="1"/>
              </p:cNvSpPr>
              <p:nvPr/>
            </p:nvSpPr>
            <p:spPr bwMode="auto">
              <a:xfrm>
                <a:off x="2873" y="240"/>
                <a:ext cx="936" cy="798"/>
              </a:xfrm>
              <a:custGeom>
                <a:avLst/>
                <a:gdLst>
                  <a:gd name="T0" fmla="*/ 1080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  <a:gd name="T6" fmla="*/ 5400 w 21600"/>
                  <a:gd name="T7" fmla="*/ 11800 h 21600"/>
                  <a:gd name="T8" fmla="*/ 16200 w 21600"/>
                  <a:gd name="T9" fmla="*/ 20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T6" t="T7" r="T8" b="T9"/>
                <a:pathLst>
                  <a:path w="21600" h="2160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8EBB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42" name="Pyr2"/>
              <p:cNvSpPr>
                <a:spLocks noEditPoints="1" noChangeArrowheads="1"/>
              </p:cNvSpPr>
              <p:nvPr/>
            </p:nvSpPr>
            <p:spPr bwMode="auto">
              <a:xfrm>
                <a:off x="2331" y="1038"/>
                <a:ext cx="2015" cy="936"/>
              </a:xfrm>
              <a:custGeom>
                <a:avLst/>
                <a:gdLst>
                  <a:gd name="T0" fmla="*/ 5787 w 21600"/>
                  <a:gd name="T1" fmla="*/ 0 h 21600"/>
                  <a:gd name="T2" fmla="*/ 15812 w 21600"/>
                  <a:gd name="T3" fmla="*/ 0 h 21600"/>
                  <a:gd name="T4" fmla="*/ 21600 w 21600"/>
                  <a:gd name="T5" fmla="*/ 21600 h 21600"/>
                  <a:gd name="T6" fmla="*/ 0 w 21600"/>
                  <a:gd name="T7" fmla="*/ 21600 h 21600"/>
                  <a:gd name="T8" fmla="*/ 5787 w 21600"/>
                  <a:gd name="T9" fmla="*/ 500 h 21600"/>
                  <a:gd name="T10" fmla="*/ 15812 w 21600"/>
                  <a:gd name="T11" fmla="*/ 21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5787" y="0"/>
                    </a:moveTo>
                    <a:lnTo>
                      <a:pt x="15812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5787" y="0"/>
                    </a:lnTo>
                    <a:close/>
                  </a:path>
                </a:pathLst>
              </a:custGeom>
              <a:solidFill>
                <a:srgbClr val="CC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43" name="Pyr3"/>
              <p:cNvSpPr>
                <a:spLocks noEditPoints="1" noChangeArrowheads="1"/>
              </p:cNvSpPr>
              <p:nvPr/>
            </p:nvSpPr>
            <p:spPr bwMode="auto">
              <a:xfrm>
                <a:off x="1795" y="1974"/>
                <a:ext cx="3087" cy="935"/>
              </a:xfrm>
              <a:custGeom>
                <a:avLst/>
                <a:gdLst>
                  <a:gd name="T0" fmla="*/ 3768 w 21600"/>
                  <a:gd name="T1" fmla="*/ 0 h 21600"/>
                  <a:gd name="T2" fmla="*/ 17831 w 21600"/>
                  <a:gd name="T3" fmla="*/ 0 h 21600"/>
                  <a:gd name="T4" fmla="*/ 21600 w 21600"/>
                  <a:gd name="T5" fmla="*/ 21600 h 21600"/>
                  <a:gd name="T6" fmla="*/ 0 w 21600"/>
                  <a:gd name="T7" fmla="*/ 21600 h 21600"/>
                  <a:gd name="T8" fmla="*/ 5287 w 21600"/>
                  <a:gd name="T9" fmla="*/ 500 h 21600"/>
                  <a:gd name="T10" fmla="*/ 16312 w 21600"/>
                  <a:gd name="T11" fmla="*/ 21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3768" y="0"/>
                    </a:moveTo>
                    <a:lnTo>
                      <a:pt x="17831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3768" y="0"/>
                    </a:lnTo>
                    <a:close/>
                  </a:path>
                </a:pathLst>
              </a:custGeom>
              <a:solidFill>
                <a:srgbClr val="FFBE7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44" name="Pyr4"/>
              <p:cNvSpPr>
                <a:spLocks noEditPoints="1" noChangeArrowheads="1"/>
              </p:cNvSpPr>
              <p:nvPr/>
            </p:nvSpPr>
            <p:spPr bwMode="auto">
              <a:xfrm>
                <a:off x="1248" y="2904"/>
                <a:ext cx="4176" cy="936"/>
              </a:xfrm>
              <a:custGeom>
                <a:avLst/>
                <a:gdLst>
                  <a:gd name="T0" fmla="*/ 2793 w 21600"/>
                  <a:gd name="T1" fmla="*/ 0 h 21600"/>
                  <a:gd name="T2" fmla="*/ 18806 w 21600"/>
                  <a:gd name="T3" fmla="*/ 0 h 21600"/>
                  <a:gd name="T4" fmla="*/ 21600 w 21600"/>
                  <a:gd name="T5" fmla="*/ 21600 h 21600"/>
                  <a:gd name="T6" fmla="*/ 0 w 21600"/>
                  <a:gd name="T7" fmla="*/ 21600 h 21600"/>
                  <a:gd name="T8" fmla="*/ 3287 w 21600"/>
                  <a:gd name="T9" fmla="*/ 500 h 21600"/>
                  <a:gd name="T10" fmla="*/ 17312 w 21600"/>
                  <a:gd name="T11" fmla="*/ 21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2793" y="0"/>
                    </a:moveTo>
                    <a:lnTo>
                      <a:pt x="18806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2793" y="0"/>
                    </a:lnTo>
                    <a:close/>
                  </a:path>
                </a:pathLst>
              </a:custGeom>
              <a:solidFill>
                <a:srgbClr val="FFFF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</p:grpSp>
        <p:grpSp>
          <p:nvGrpSpPr>
            <p:cNvPr id="35" name="Group 1"/>
            <p:cNvGrpSpPr>
              <a:grpSpLocks/>
            </p:cNvGrpSpPr>
            <p:nvPr/>
          </p:nvGrpSpPr>
          <p:grpSpPr bwMode="auto">
            <a:xfrm>
              <a:off x="1331640" y="4221088"/>
              <a:ext cx="2736304" cy="1828652"/>
              <a:chOff x="1248" y="240"/>
              <a:chExt cx="4176" cy="3600"/>
            </a:xfrm>
          </p:grpSpPr>
          <p:sp>
            <p:nvSpPr>
              <p:cNvPr id="37" name="Pyr1"/>
              <p:cNvSpPr>
                <a:spLocks noEditPoints="1" noChangeArrowheads="1"/>
              </p:cNvSpPr>
              <p:nvPr/>
            </p:nvSpPr>
            <p:spPr bwMode="auto">
              <a:xfrm>
                <a:off x="2873" y="240"/>
                <a:ext cx="936" cy="798"/>
              </a:xfrm>
              <a:custGeom>
                <a:avLst/>
                <a:gdLst>
                  <a:gd name="T0" fmla="*/ 1080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  <a:gd name="T6" fmla="*/ 5400 w 21600"/>
                  <a:gd name="T7" fmla="*/ 11800 h 21600"/>
                  <a:gd name="T8" fmla="*/ 16200 w 21600"/>
                  <a:gd name="T9" fmla="*/ 20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T6" t="T7" r="T8" b="T9"/>
                <a:pathLst>
                  <a:path w="21600" h="2160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8EBB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38" name="Pyr2"/>
              <p:cNvSpPr>
                <a:spLocks noEditPoints="1" noChangeArrowheads="1"/>
              </p:cNvSpPr>
              <p:nvPr/>
            </p:nvSpPr>
            <p:spPr bwMode="auto">
              <a:xfrm>
                <a:off x="2331" y="1038"/>
                <a:ext cx="2015" cy="936"/>
              </a:xfrm>
              <a:custGeom>
                <a:avLst/>
                <a:gdLst>
                  <a:gd name="T0" fmla="*/ 5787 w 21600"/>
                  <a:gd name="T1" fmla="*/ 0 h 21600"/>
                  <a:gd name="T2" fmla="*/ 15812 w 21600"/>
                  <a:gd name="T3" fmla="*/ 0 h 21600"/>
                  <a:gd name="T4" fmla="*/ 21600 w 21600"/>
                  <a:gd name="T5" fmla="*/ 21600 h 21600"/>
                  <a:gd name="T6" fmla="*/ 0 w 21600"/>
                  <a:gd name="T7" fmla="*/ 21600 h 21600"/>
                  <a:gd name="T8" fmla="*/ 5787 w 21600"/>
                  <a:gd name="T9" fmla="*/ 500 h 21600"/>
                  <a:gd name="T10" fmla="*/ 15812 w 21600"/>
                  <a:gd name="T11" fmla="*/ 21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5787" y="0"/>
                    </a:moveTo>
                    <a:lnTo>
                      <a:pt x="15812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5787" y="0"/>
                    </a:lnTo>
                    <a:close/>
                  </a:path>
                </a:pathLst>
              </a:custGeom>
              <a:solidFill>
                <a:srgbClr val="CC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39" name="Pyr3"/>
              <p:cNvSpPr>
                <a:spLocks noEditPoints="1" noChangeArrowheads="1"/>
              </p:cNvSpPr>
              <p:nvPr/>
            </p:nvSpPr>
            <p:spPr bwMode="auto">
              <a:xfrm>
                <a:off x="1795" y="1974"/>
                <a:ext cx="3087" cy="935"/>
              </a:xfrm>
              <a:custGeom>
                <a:avLst/>
                <a:gdLst>
                  <a:gd name="T0" fmla="*/ 3768 w 21600"/>
                  <a:gd name="T1" fmla="*/ 0 h 21600"/>
                  <a:gd name="T2" fmla="*/ 17831 w 21600"/>
                  <a:gd name="T3" fmla="*/ 0 h 21600"/>
                  <a:gd name="T4" fmla="*/ 21600 w 21600"/>
                  <a:gd name="T5" fmla="*/ 21600 h 21600"/>
                  <a:gd name="T6" fmla="*/ 0 w 21600"/>
                  <a:gd name="T7" fmla="*/ 21600 h 21600"/>
                  <a:gd name="T8" fmla="*/ 5287 w 21600"/>
                  <a:gd name="T9" fmla="*/ 500 h 21600"/>
                  <a:gd name="T10" fmla="*/ 16312 w 21600"/>
                  <a:gd name="T11" fmla="*/ 21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3768" y="0"/>
                    </a:moveTo>
                    <a:lnTo>
                      <a:pt x="17831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3768" y="0"/>
                    </a:lnTo>
                    <a:close/>
                  </a:path>
                </a:pathLst>
              </a:custGeom>
              <a:solidFill>
                <a:srgbClr val="FFBE7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40" name="Pyr4"/>
              <p:cNvSpPr>
                <a:spLocks noEditPoints="1" noChangeArrowheads="1"/>
              </p:cNvSpPr>
              <p:nvPr/>
            </p:nvSpPr>
            <p:spPr bwMode="auto">
              <a:xfrm>
                <a:off x="1248" y="2904"/>
                <a:ext cx="4176" cy="936"/>
              </a:xfrm>
              <a:custGeom>
                <a:avLst/>
                <a:gdLst>
                  <a:gd name="T0" fmla="*/ 2793 w 21600"/>
                  <a:gd name="T1" fmla="*/ 0 h 21600"/>
                  <a:gd name="T2" fmla="*/ 18806 w 21600"/>
                  <a:gd name="T3" fmla="*/ 0 h 21600"/>
                  <a:gd name="T4" fmla="*/ 21600 w 21600"/>
                  <a:gd name="T5" fmla="*/ 21600 h 21600"/>
                  <a:gd name="T6" fmla="*/ 0 w 21600"/>
                  <a:gd name="T7" fmla="*/ 21600 h 21600"/>
                  <a:gd name="T8" fmla="*/ 3287 w 21600"/>
                  <a:gd name="T9" fmla="*/ 500 h 21600"/>
                  <a:gd name="T10" fmla="*/ 17312 w 21600"/>
                  <a:gd name="T11" fmla="*/ 21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2793" y="0"/>
                    </a:moveTo>
                    <a:lnTo>
                      <a:pt x="18806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2793" y="0"/>
                    </a:lnTo>
                    <a:close/>
                  </a:path>
                </a:pathLst>
              </a:custGeom>
              <a:solidFill>
                <a:srgbClr val="FFFF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</p:grpSp>
        <p:sp>
          <p:nvSpPr>
            <p:cNvPr id="36" name="Freeform 5"/>
            <p:cNvSpPr>
              <a:spLocks/>
            </p:cNvSpPr>
            <p:nvPr/>
          </p:nvSpPr>
          <p:spPr bwMode="auto">
            <a:xfrm>
              <a:off x="179512" y="3789040"/>
              <a:ext cx="4032448" cy="24216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344"/>
                </a:cxn>
                <a:cxn ang="0">
                  <a:pos x="1536" y="1344"/>
                </a:cxn>
              </a:cxnLst>
              <a:rect l="0" t="0" r="r" b="b"/>
              <a:pathLst>
                <a:path w="1536" h="1344">
                  <a:moveTo>
                    <a:pt x="0" y="0"/>
                  </a:moveTo>
                  <a:lnTo>
                    <a:pt x="0" y="1344"/>
                  </a:lnTo>
                  <a:lnTo>
                    <a:pt x="1536" y="1344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2656"/>
            <a:ext cx="8229600" cy="9906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Agenda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idx="1"/>
          </p:nvPr>
        </p:nvSpPr>
        <p:spPr>
          <a:xfrm>
            <a:off x="481012" y="1340768"/>
            <a:ext cx="8339460" cy="5256584"/>
          </a:xfrm>
        </p:spPr>
        <p:txBody>
          <a:bodyPr/>
          <a:lstStyle/>
          <a:p>
            <a:pPr eaLnBrk="1" hangingPunct="1">
              <a:buClr>
                <a:schemeClr val="accent2"/>
              </a:buClr>
              <a:buSzPct val="100000"/>
              <a:buFont typeface="Wingdings" pitchFamily="2" charset="2"/>
              <a:buChar char="þ"/>
              <a:defRPr/>
            </a:pPr>
            <a:r>
              <a:rPr lang="en-US" altLang="zh-TW" b="1" dirty="0" smtClean="0">
                <a:solidFill>
                  <a:schemeClr val="folHlink"/>
                </a:solidFill>
              </a:rPr>
              <a:t>Techniques to Describe  a Set of Interval Data</a:t>
            </a:r>
          </a:p>
          <a:p>
            <a:pPr eaLnBrk="1" hangingPunct="1">
              <a:defRPr/>
            </a:pPr>
            <a:r>
              <a:rPr lang="en-US" altLang="zh-TW" dirty="0" smtClean="0"/>
              <a:t>Describing Time-Series Data</a:t>
            </a:r>
          </a:p>
          <a:p>
            <a:pPr eaLnBrk="1" hangingPunct="1">
              <a:defRPr/>
            </a:pPr>
            <a:r>
              <a:rPr lang="en-US" altLang="zh-TW" dirty="0" smtClean="0"/>
              <a:t>Describing the Relationship between Two Interval Variables</a:t>
            </a:r>
            <a:endParaRPr lang="en-US" altLang="zh-TW" b="1" dirty="0" smtClean="0"/>
          </a:p>
          <a:p>
            <a:pPr eaLnBrk="1" hangingPunct="1">
              <a:defRPr/>
            </a:pPr>
            <a:r>
              <a:rPr lang="en-US" altLang="zh-TW" dirty="0" smtClean="0"/>
              <a:t>Art and Science of Graphical Presentations</a:t>
            </a:r>
          </a:p>
        </p:txBody>
      </p:sp>
      <p:sp>
        <p:nvSpPr>
          <p:cNvPr id="73730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DC40FE3-AAFF-460E-A85B-AA30889FA792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373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CF1A0096-2A4B-43E1-9445-46C7D4A686CE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66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332656"/>
            <a:ext cx="8439150" cy="1905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Graphical Techniques for Interval Data</a:t>
            </a:r>
          </a:p>
        </p:txBody>
      </p:sp>
      <p:sp>
        <p:nvSpPr>
          <p:cNvPr id="149509" name="Rectangle 5"/>
          <p:cNvSpPr>
            <a:spLocks noGrp="1" noChangeArrowheads="1"/>
          </p:cNvSpPr>
          <p:nvPr>
            <p:ph idx="1"/>
          </p:nvPr>
        </p:nvSpPr>
        <p:spPr>
          <a:xfrm>
            <a:off x="468313" y="2276475"/>
            <a:ext cx="8401050" cy="3733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 sz="4800" smtClean="0"/>
              <a:t>Collect data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4800" smtClean="0"/>
              <a:t>Prepare a </a:t>
            </a:r>
            <a:r>
              <a:rPr lang="en-US" altLang="zh-TW" sz="4800" b="1" smtClean="0">
                <a:solidFill>
                  <a:schemeClr val="folHlink"/>
                </a:solidFill>
              </a:rPr>
              <a:t>frequency distribution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4800" smtClean="0"/>
              <a:t>Draw a Histogram, an Ogive, or a </a:t>
            </a:r>
            <a:r>
              <a:rPr lang="en-US" altLang="zh-TW" smtClean="0"/>
              <a:t>Stem and Leaf Display</a:t>
            </a:r>
            <a:r>
              <a:rPr lang="en-US" altLang="zh-TW" sz="4800" smtClean="0"/>
              <a:t> </a:t>
            </a:r>
            <a:endParaRPr lang="zh-TW" altLang="en-US" sz="4800" smtClean="0"/>
          </a:p>
        </p:txBody>
      </p:sp>
      <p:sp>
        <p:nvSpPr>
          <p:cNvPr id="7475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BD000D6-A729-45E0-80C3-96601E5383B8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475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1DC89AE1-7268-4B8E-8D09-ECC3F6C84ACF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67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4"/>
          <p:cNvSpPr>
            <a:spLocks noGrp="1" noChangeArrowheads="1"/>
          </p:cNvSpPr>
          <p:nvPr>
            <p:ph type="title"/>
          </p:nvPr>
        </p:nvSpPr>
        <p:spPr>
          <a:xfrm>
            <a:off x="518864" y="332656"/>
            <a:ext cx="8229600" cy="1215157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Frequency Distribution</a:t>
            </a:r>
          </a:p>
        </p:txBody>
      </p:sp>
      <p:sp>
        <p:nvSpPr>
          <p:cNvPr id="72709" name="Rectangle 5"/>
          <p:cNvSpPr>
            <a:spLocks noGrp="1" noChangeArrowheads="1"/>
          </p:cNvSpPr>
          <p:nvPr>
            <p:ph idx="1"/>
          </p:nvPr>
        </p:nvSpPr>
        <p:spPr>
          <a:xfrm>
            <a:off x="611188" y="1844674"/>
            <a:ext cx="8077200" cy="4608661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z="4800" dirty="0" smtClean="0"/>
              <a:t>An arrangement or table that groups data into </a:t>
            </a:r>
            <a:r>
              <a:rPr lang="en-US" altLang="zh-TW" sz="4800" b="1" dirty="0" smtClean="0">
                <a:solidFill>
                  <a:schemeClr val="accent2"/>
                </a:solidFill>
              </a:rPr>
              <a:t>non-overlapping</a:t>
            </a:r>
            <a:r>
              <a:rPr lang="en-US" altLang="zh-TW" sz="4800" dirty="0" smtClean="0">
                <a:solidFill>
                  <a:schemeClr val="accent2"/>
                </a:solidFill>
              </a:rPr>
              <a:t> </a:t>
            </a:r>
            <a:r>
              <a:rPr lang="en-US" altLang="zh-TW" sz="4800" dirty="0" smtClean="0"/>
              <a:t>intervals called </a:t>
            </a:r>
            <a:r>
              <a:rPr lang="en-US" altLang="zh-TW" sz="4800" b="1" dirty="0" smtClean="0">
                <a:solidFill>
                  <a:schemeClr val="hlink"/>
                </a:solidFill>
              </a:rPr>
              <a:t>classes</a:t>
            </a:r>
            <a:r>
              <a:rPr lang="en-US" altLang="zh-TW" sz="4800" dirty="0" smtClean="0"/>
              <a:t> and records the number of observations in each class.</a:t>
            </a:r>
          </a:p>
        </p:txBody>
      </p:sp>
      <p:sp>
        <p:nvSpPr>
          <p:cNvPr id="75778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4B1FF2B-7075-411F-9143-61826D6E4C9A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577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842788D1-9E76-4753-8425-C63E0DD71794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68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32656"/>
            <a:ext cx="8591550" cy="17526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Steps of Constructing the Frequency Distribution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>
          <a:xfrm>
            <a:off x="1157288" y="2209800"/>
            <a:ext cx="7791450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>
                <a:hlinkClick r:id="rId2" action="ppaction://hlinksldjump"/>
              </a:rPr>
              <a:t>Determine </a:t>
            </a:r>
            <a:r>
              <a:rPr lang="en-US" altLang="zh-TW" dirty="0" smtClean="0">
                <a:solidFill>
                  <a:srgbClr val="FFFF66"/>
                </a:solidFill>
                <a:hlinkClick r:id="rId2" action="ppaction://hlinksldjump"/>
              </a:rPr>
              <a:t># of classes</a:t>
            </a:r>
            <a:endParaRPr lang="en-US" altLang="zh-TW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>
                <a:hlinkClick r:id="rId3" action="ppaction://hlinksldjump"/>
              </a:rPr>
              <a:t>Compute </a:t>
            </a:r>
            <a:r>
              <a:rPr lang="en-US" altLang="zh-TW" dirty="0" smtClean="0">
                <a:solidFill>
                  <a:srgbClr val="FFFF66"/>
                </a:solidFill>
                <a:hlinkClick r:id="rId3" action="ppaction://hlinksldjump"/>
              </a:rPr>
              <a:t>class width</a:t>
            </a:r>
            <a:endParaRPr lang="en-US" altLang="zh-TW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Determine the </a:t>
            </a:r>
            <a:r>
              <a:rPr lang="en-US" altLang="zh-TW" b="1" dirty="0" smtClean="0">
                <a:solidFill>
                  <a:schemeClr val="accent2"/>
                </a:solidFill>
              </a:rPr>
              <a:t>upper and lower bounds</a:t>
            </a:r>
            <a:r>
              <a:rPr lang="en-US" altLang="zh-TW" dirty="0" smtClean="0"/>
              <a:t> of each class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Count the </a:t>
            </a:r>
            <a:r>
              <a:rPr lang="en-US" altLang="zh-TW" b="1" dirty="0" smtClean="0">
                <a:solidFill>
                  <a:schemeClr val="accent2"/>
                </a:solidFill>
              </a:rPr>
              <a:t>frequencies</a:t>
            </a:r>
            <a:r>
              <a:rPr lang="en-US" altLang="zh-TW" dirty="0" smtClean="0"/>
              <a:t> for each class</a:t>
            </a:r>
          </a:p>
        </p:txBody>
      </p:sp>
      <p:sp>
        <p:nvSpPr>
          <p:cNvPr id="76802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8E49027-35D4-476B-ABA1-F5C0D683C384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680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9785369C-7D00-401A-9BB2-C91B8440AEC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69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4"/>
          <p:cNvSpPr>
            <a:spLocks noGrp="1" noChangeArrowheads="1"/>
          </p:cNvSpPr>
          <p:nvPr>
            <p:ph type="title"/>
          </p:nvPr>
        </p:nvSpPr>
        <p:spPr>
          <a:xfrm>
            <a:off x="827584" y="367553"/>
            <a:ext cx="7715250" cy="1031776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Variables</a:t>
            </a:r>
          </a:p>
        </p:txBody>
      </p:sp>
      <p:sp>
        <p:nvSpPr>
          <p:cNvPr id="60421" name="Rectangle 5"/>
          <p:cNvSpPr>
            <a:spLocks noGrp="1" noChangeArrowheads="1"/>
          </p:cNvSpPr>
          <p:nvPr>
            <p:ph idx="1"/>
          </p:nvPr>
        </p:nvSpPr>
        <p:spPr>
          <a:xfrm>
            <a:off x="339725" y="1270000"/>
            <a:ext cx="8624888" cy="26638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TW" b="1" dirty="0" smtClean="0">
                <a:solidFill>
                  <a:schemeClr val="folHlink"/>
                </a:solidFill>
              </a:rPr>
              <a:t>Characteristics</a:t>
            </a:r>
            <a:r>
              <a:rPr lang="en-US" altLang="zh-TW" dirty="0" smtClean="0"/>
              <a:t> of population or sample that is of interest for us.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TW" dirty="0" smtClean="0"/>
              <a:t>Typically denoted with a </a:t>
            </a:r>
            <a:r>
              <a:rPr lang="en-US" altLang="zh-TW" b="1" dirty="0" smtClean="0">
                <a:solidFill>
                  <a:schemeClr val="folHlink"/>
                </a:solidFill>
              </a:rPr>
              <a:t>capital</a:t>
            </a:r>
            <a:r>
              <a:rPr lang="en-US" altLang="zh-TW" dirty="0" smtClean="0"/>
              <a:t> letter: </a:t>
            </a:r>
            <a:r>
              <a:rPr lang="en-US" altLang="zh-TW" i="1" dirty="0" smtClean="0">
                <a:latin typeface="Times New Roman" pitchFamily="18" charset="0"/>
              </a:rPr>
              <a:t>X, Y, Z</a:t>
            </a:r>
            <a:r>
              <a:rPr lang="en-US" altLang="zh-TW" dirty="0" smtClean="0">
                <a:latin typeface="Times"/>
              </a:rPr>
              <a:t>…</a:t>
            </a:r>
            <a:endParaRPr lang="en-US" altLang="zh-TW" dirty="0" smtClean="0"/>
          </a:p>
        </p:txBody>
      </p:sp>
      <p:sp>
        <p:nvSpPr>
          <p:cNvPr id="29698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35496" y="6381328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DB15868-B039-4291-A957-69C71943EAFF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969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FF46DDB4-8550-45F7-AA22-2965D0A7A201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395536" y="3866304"/>
            <a:ext cx="8496052" cy="2658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4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+mn-ea"/>
              </a:rPr>
              <a:t>X</a:t>
            </a:r>
            <a:r>
              <a:rPr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= Mobile phone carrier choice </a:t>
            </a:r>
            <a:endParaRPr lang="en-US" altLang="zh-TW" sz="4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4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+mn-ea"/>
              </a:rPr>
              <a:t>Y</a:t>
            </a:r>
            <a:r>
              <a:rPr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= Student grade</a:t>
            </a:r>
            <a:endParaRPr lang="en-US" altLang="zh-TW" sz="4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4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+mn-ea"/>
              </a:rPr>
              <a:t>Z</a:t>
            </a:r>
            <a:r>
              <a:rPr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= The patient’s waiting </a:t>
            </a:r>
            <a:r>
              <a:rPr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time </a:t>
            </a:r>
            <a:r>
              <a:rPr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for a medical </a:t>
            </a:r>
            <a:r>
              <a:rPr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service</a:t>
            </a:r>
            <a:endParaRPr lang="zh-TW" altLang="en-US" sz="4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0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2" grpId="0" build="p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95288" y="332656"/>
            <a:ext cx="8229600" cy="1287611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idx="1"/>
          </p:nvPr>
        </p:nvSpPr>
        <p:spPr>
          <a:xfrm>
            <a:off x="838200" y="1772816"/>
            <a:ext cx="7791450" cy="453650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 smtClean="0"/>
              <a:t>Providing information concerning the monthly bills of new subscribers in the first month after signing on with a telephone company.</a:t>
            </a:r>
          </a:p>
        </p:txBody>
      </p:sp>
      <p:sp>
        <p:nvSpPr>
          <p:cNvPr id="77826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3E69F9C-2764-47AC-A660-F692955ED02C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782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3AA7163F-75C1-4F3A-B9D6-3B09B19E0955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70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53" name="Rectangle 1049"/>
          <p:cNvSpPr>
            <a:spLocks noGrp="1" noChangeArrowheads="1"/>
          </p:cNvSpPr>
          <p:nvPr>
            <p:ph type="title"/>
          </p:nvPr>
        </p:nvSpPr>
        <p:spPr>
          <a:xfrm>
            <a:off x="381000" y="376808"/>
            <a:ext cx="8515350" cy="117998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Providing Information</a:t>
            </a:r>
          </a:p>
        </p:txBody>
      </p:sp>
      <p:sp>
        <p:nvSpPr>
          <p:cNvPr id="3075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9FC2FC3-5CAC-4508-A5EF-1EC1E0B98CB4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3076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682236A6-CD50-4A3C-BAF7-26986AC86ACA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71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50538" name="Rectangle 1034"/>
          <p:cNvSpPr>
            <a:spLocks noChangeArrowheads="1"/>
          </p:cNvSpPr>
          <p:nvPr/>
        </p:nvSpPr>
        <p:spPr bwMode="auto">
          <a:xfrm>
            <a:off x="304800" y="1524000"/>
            <a:ext cx="2743200" cy="5051425"/>
          </a:xfrm>
          <a:prstGeom prst="rect">
            <a:avLst/>
          </a:prstGeom>
          <a:solidFill>
            <a:srgbClr val="1C6A3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530" name="Rectangle 1026"/>
          <p:cNvSpPr>
            <a:spLocks noChangeArrowheads="1"/>
          </p:cNvSpPr>
          <p:nvPr/>
        </p:nvSpPr>
        <p:spPr bwMode="auto">
          <a:xfrm>
            <a:off x="3200400" y="1524000"/>
            <a:ext cx="5638800" cy="50292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>
              <a:defRPr/>
            </a:pPr>
            <a:endParaRPr lang="zh-TW" altLang="en-US" sz="1800"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</a:endParaRPr>
          </a:p>
        </p:txBody>
      </p:sp>
      <p:sp>
        <p:nvSpPr>
          <p:cNvPr id="150532" name="Text Box 1028"/>
          <p:cNvSpPr txBox="1">
            <a:spLocks noChangeArrowheads="1"/>
          </p:cNvSpPr>
          <p:nvPr/>
        </p:nvSpPr>
        <p:spPr bwMode="auto">
          <a:xfrm>
            <a:off x="684213" y="1603375"/>
            <a:ext cx="200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Collect data</a:t>
            </a:r>
          </a:p>
        </p:txBody>
      </p:sp>
      <p:graphicFrame>
        <p:nvGraphicFramePr>
          <p:cNvPr id="150533" name="Object 1029"/>
          <p:cNvGraphicFramePr>
            <a:graphicFrameLocks noChangeAspect="1"/>
          </p:cNvGraphicFramePr>
          <p:nvPr/>
        </p:nvGraphicFramePr>
        <p:xfrm>
          <a:off x="1154113" y="2078038"/>
          <a:ext cx="912812" cy="378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Worksheet" r:id="rId3" imgW="902160" imgH="3763440" progId="Excel.Sheet.8">
                  <p:embed/>
                </p:oleObj>
              </mc:Choice>
              <mc:Fallback>
                <p:oleObj name="Worksheet" r:id="rId3" imgW="902160" imgH="3763440" progId="Excel.Sheet.8">
                  <p:embed/>
                  <p:pic>
                    <p:nvPicPr>
                      <p:cNvPr id="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2078038"/>
                        <a:ext cx="912812" cy="3789362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4" name="Text Box 1030"/>
          <p:cNvSpPr txBox="1">
            <a:spLocks noChangeArrowheads="1"/>
          </p:cNvSpPr>
          <p:nvPr/>
        </p:nvSpPr>
        <p:spPr bwMode="auto">
          <a:xfrm>
            <a:off x="395288" y="5872163"/>
            <a:ext cx="25209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kumimoji="0" lang="en-US" altLang="zh-TW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There are 200 data points</a:t>
            </a:r>
          </a:p>
        </p:txBody>
      </p:sp>
      <p:sp>
        <p:nvSpPr>
          <p:cNvPr id="150535" name="Text Box 1031"/>
          <p:cNvSpPr txBox="1">
            <a:spLocks noChangeArrowheads="1"/>
          </p:cNvSpPr>
          <p:nvPr/>
        </p:nvSpPr>
        <p:spPr bwMode="auto">
          <a:xfrm>
            <a:off x="3048000" y="1447800"/>
            <a:ext cx="52308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b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      </a:t>
            </a:r>
            <a:r>
              <a:rPr kumimoji="0" lang="en-US" altLang="zh-TW" b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Prepare a frequency distribution</a:t>
            </a:r>
          </a:p>
        </p:txBody>
      </p:sp>
      <p:sp>
        <p:nvSpPr>
          <p:cNvPr id="150536" name="Text Box 1032"/>
          <p:cNvSpPr txBox="1">
            <a:spLocks noChangeArrowheads="1"/>
          </p:cNvSpPr>
          <p:nvPr/>
        </p:nvSpPr>
        <p:spPr bwMode="auto">
          <a:xfrm>
            <a:off x="4191000" y="1843088"/>
            <a:ext cx="36528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How many classes to use?</a:t>
            </a:r>
          </a:p>
        </p:txBody>
      </p:sp>
      <p:sp>
        <p:nvSpPr>
          <p:cNvPr id="150537" name="Text Box 1033"/>
          <p:cNvSpPr txBox="1">
            <a:spLocks noChangeArrowheads="1"/>
          </p:cNvSpPr>
          <p:nvPr/>
        </p:nvSpPr>
        <p:spPr bwMode="auto">
          <a:xfrm>
            <a:off x="3276600" y="2232025"/>
            <a:ext cx="5341938" cy="287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lnSpc>
                <a:spcPct val="95000"/>
              </a:lnSpc>
              <a:tabLst>
                <a:tab pos="466725" algn="l"/>
                <a:tab pos="2066925" algn="l"/>
              </a:tabLst>
              <a:defRPr/>
            </a:pPr>
            <a:r>
              <a:rPr kumimoji="0" lang="en-US" altLang="zh-TW" sz="2400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Number of observations      Number of classes</a:t>
            </a:r>
          </a:p>
          <a:p>
            <a:pPr eaLnBrk="0" hangingPunct="0">
              <a:lnSpc>
                <a:spcPct val="95000"/>
              </a:lnSpc>
              <a:tabLst>
                <a:tab pos="466725" algn="l"/>
                <a:tab pos="2066925" algn="l"/>
              </a:tabLst>
              <a:defRPr/>
            </a:pP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	&lt; 50			5-7</a:t>
            </a:r>
          </a:p>
          <a:p>
            <a:pPr eaLnBrk="0" hangingPunct="0">
              <a:lnSpc>
                <a:spcPct val="95000"/>
              </a:lnSpc>
              <a:tabLst>
                <a:tab pos="466725" algn="l"/>
                <a:tab pos="2066925" algn="l"/>
              </a:tabLst>
              <a:defRPr/>
            </a:pP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	50 - 200			7-9</a:t>
            </a:r>
          </a:p>
          <a:p>
            <a:pPr eaLnBrk="0" hangingPunct="0">
              <a:lnSpc>
                <a:spcPct val="95000"/>
              </a:lnSpc>
              <a:tabLst>
                <a:tab pos="466725" algn="l"/>
                <a:tab pos="2066925" algn="l"/>
              </a:tabLst>
              <a:defRPr/>
            </a:pP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	200 - 500			9-10</a:t>
            </a:r>
          </a:p>
          <a:p>
            <a:pPr eaLnBrk="0" hangingPunct="0">
              <a:lnSpc>
                <a:spcPct val="95000"/>
              </a:lnSpc>
              <a:tabLst>
                <a:tab pos="466725" algn="l"/>
                <a:tab pos="2066925" algn="l"/>
              </a:tabLst>
              <a:defRPr/>
            </a:pP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	500 - 1,000			10-11</a:t>
            </a:r>
          </a:p>
          <a:p>
            <a:pPr eaLnBrk="0" hangingPunct="0">
              <a:lnSpc>
                <a:spcPct val="95000"/>
              </a:lnSpc>
              <a:tabLst>
                <a:tab pos="466725" algn="l"/>
                <a:tab pos="2066925" algn="l"/>
              </a:tabLst>
              <a:defRPr/>
            </a:pP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	1,000 – 5,000			11-13</a:t>
            </a:r>
          </a:p>
          <a:p>
            <a:pPr eaLnBrk="0" hangingPunct="0">
              <a:lnSpc>
                <a:spcPct val="95000"/>
              </a:lnSpc>
              <a:tabLst>
                <a:tab pos="466725" algn="l"/>
                <a:tab pos="2066925" algn="l"/>
              </a:tabLst>
              <a:defRPr/>
            </a:pP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	5,000- 50,000			13-17</a:t>
            </a:r>
          </a:p>
          <a:p>
            <a:pPr eaLnBrk="0" hangingPunct="0">
              <a:lnSpc>
                <a:spcPct val="95000"/>
              </a:lnSpc>
              <a:tabLst>
                <a:tab pos="466725" algn="l"/>
                <a:tab pos="2066925" algn="l"/>
              </a:tabLst>
              <a:defRPr/>
            </a:pP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	More than 50,000		17-20</a:t>
            </a:r>
            <a:endParaRPr kumimoji="0" lang="en-US" altLang="zh-TW" sz="2400" u="sng" dirty="0"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</a:endParaRPr>
          </a:p>
        </p:txBody>
      </p:sp>
      <p:grpSp>
        <p:nvGrpSpPr>
          <p:cNvPr id="2" name="Group 1035"/>
          <p:cNvGrpSpPr>
            <a:grpSpLocks/>
          </p:cNvGrpSpPr>
          <p:nvPr/>
        </p:nvGrpSpPr>
        <p:grpSpPr bwMode="auto">
          <a:xfrm>
            <a:off x="3962400" y="4984750"/>
            <a:ext cx="4306888" cy="1187450"/>
            <a:chOff x="2496" y="2784"/>
            <a:chExt cx="2713" cy="748"/>
          </a:xfrm>
        </p:grpSpPr>
        <p:sp>
          <p:nvSpPr>
            <p:cNvPr id="150540" name="Text Box 1036"/>
            <p:cNvSpPr txBox="1">
              <a:spLocks noChangeArrowheads="1"/>
            </p:cNvSpPr>
            <p:nvPr/>
          </p:nvSpPr>
          <p:spPr bwMode="auto">
            <a:xfrm>
              <a:off x="2496" y="2784"/>
              <a:ext cx="2713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en-US" altLang="zh-TW" sz="24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Class width = [Range] / [# of classes]</a:t>
              </a:r>
            </a:p>
            <a:p>
              <a:pPr eaLnBrk="0" hangingPunct="0">
                <a:defRPr/>
              </a:pPr>
              <a:endParaRPr kumimoji="0"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endParaRPr>
            </a:p>
            <a:p>
              <a:pPr eaLnBrk="0" hangingPunct="0">
                <a:defRPr/>
              </a:pPr>
              <a:r>
                <a:rPr kumimoji="0" lang="en-US" altLang="zh-TW" sz="24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[119.63 - 0] / [8] = 14.95          15</a:t>
              </a:r>
            </a:p>
          </p:txBody>
        </p:sp>
        <p:sp>
          <p:nvSpPr>
            <p:cNvPr id="3092" name="AutoShape 1037"/>
            <p:cNvSpPr>
              <a:spLocks noChangeArrowheads="1"/>
            </p:cNvSpPr>
            <p:nvPr/>
          </p:nvSpPr>
          <p:spPr bwMode="auto">
            <a:xfrm>
              <a:off x="4272" y="3312"/>
              <a:ext cx="336" cy="144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50542" name="Freeform 1038"/>
          <p:cNvSpPr>
            <a:spLocks/>
          </p:cNvSpPr>
          <p:nvPr/>
        </p:nvSpPr>
        <p:spPr bwMode="auto">
          <a:xfrm>
            <a:off x="3568700" y="5365750"/>
            <a:ext cx="2222500" cy="381000"/>
          </a:xfrm>
          <a:custGeom>
            <a:avLst/>
            <a:gdLst/>
            <a:ahLst/>
            <a:cxnLst>
              <a:cxn ang="0">
                <a:pos x="1400" y="0"/>
              </a:cxn>
              <a:cxn ang="0">
                <a:pos x="152" y="48"/>
              </a:cxn>
              <a:cxn ang="0">
                <a:pos x="488" y="240"/>
              </a:cxn>
            </a:cxnLst>
            <a:rect l="0" t="0" r="r" b="b"/>
            <a:pathLst>
              <a:path w="1400" h="240">
                <a:moveTo>
                  <a:pt x="1400" y="0"/>
                </a:moveTo>
                <a:cubicBezTo>
                  <a:pt x="852" y="4"/>
                  <a:pt x="304" y="8"/>
                  <a:pt x="152" y="48"/>
                </a:cubicBezTo>
                <a:cubicBezTo>
                  <a:pt x="0" y="88"/>
                  <a:pt x="432" y="208"/>
                  <a:pt x="488" y="24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50543" name="Freeform 1039"/>
          <p:cNvSpPr>
            <a:spLocks/>
          </p:cNvSpPr>
          <p:nvPr/>
        </p:nvSpPr>
        <p:spPr bwMode="auto">
          <a:xfrm>
            <a:off x="5029200" y="5365750"/>
            <a:ext cx="1066800" cy="457200"/>
          </a:xfrm>
          <a:custGeom>
            <a:avLst/>
            <a:gdLst/>
            <a:ahLst/>
            <a:cxnLst>
              <a:cxn ang="0">
                <a:pos x="672" y="0"/>
              </a:cxn>
              <a:cxn ang="0">
                <a:pos x="96" y="144"/>
              </a:cxn>
              <a:cxn ang="0">
                <a:pos x="96" y="288"/>
              </a:cxn>
            </a:cxnLst>
            <a:rect l="0" t="0" r="r" b="b"/>
            <a:pathLst>
              <a:path w="672" h="288">
                <a:moveTo>
                  <a:pt x="672" y="0"/>
                </a:moveTo>
                <a:cubicBezTo>
                  <a:pt x="432" y="48"/>
                  <a:pt x="192" y="96"/>
                  <a:pt x="96" y="144"/>
                </a:cubicBezTo>
                <a:cubicBezTo>
                  <a:pt x="0" y="192"/>
                  <a:pt x="48" y="240"/>
                  <a:pt x="96" y="288"/>
                </a:cubicBezTo>
              </a:path>
            </a:pathLst>
          </a:custGeom>
          <a:noFill/>
          <a:ln w="19050" cmpd="sng">
            <a:solidFill>
              <a:srgbClr val="FF3300"/>
            </a:solidFill>
            <a:round/>
            <a:headEnd type="none" w="med" len="med"/>
            <a:tailEnd type="triangl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50549" name="Text Box 1045"/>
          <p:cNvSpPr txBox="1">
            <a:spLocks noChangeArrowheads="1"/>
          </p:cNvSpPr>
          <p:nvPr/>
        </p:nvSpPr>
        <p:spPr bwMode="auto">
          <a:xfrm>
            <a:off x="4932363" y="6165850"/>
            <a:ext cx="1165225" cy="596900"/>
          </a:xfrm>
          <a:prstGeom prst="rect">
            <a:avLst/>
          </a:prstGeom>
          <a:solidFill>
            <a:schemeClr val="bg1"/>
          </a:solidFill>
          <a:ln w="9525">
            <a:solidFill>
              <a:srgbClr val="FC3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kumimoji="0" lang="en-US" altLang="zh-TW" sz="1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Smallest 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kumimoji="0" lang="en-US" altLang="zh-TW" sz="1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observation</a:t>
            </a:r>
          </a:p>
        </p:txBody>
      </p:sp>
      <p:sp>
        <p:nvSpPr>
          <p:cNvPr id="150550" name="Text Box 1046"/>
          <p:cNvSpPr txBox="1">
            <a:spLocks noChangeArrowheads="1"/>
          </p:cNvSpPr>
          <p:nvPr/>
        </p:nvSpPr>
        <p:spPr bwMode="auto">
          <a:xfrm>
            <a:off x="3635375" y="6165850"/>
            <a:ext cx="1165225" cy="596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kumimoji="0"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Largest 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kumimoji="0" lang="en-US" altLang="zh-TW" sz="18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observation</a:t>
            </a:r>
          </a:p>
        </p:txBody>
      </p:sp>
      <p:sp>
        <p:nvSpPr>
          <p:cNvPr id="150554" name="Rectangle 1050"/>
          <p:cNvSpPr>
            <a:spLocks noChangeArrowheads="1"/>
          </p:cNvSpPr>
          <p:nvPr/>
        </p:nvSpPr>
        <p:spPr bwMode="auto">
          <a:xfrm>
            <a:off x="3492500" y="2924175"/>
            <a:ext cx="5256213" cy="431800"/>
          </a:xfrm>
          <a:prstGeom prst="rect">
            <a:avLst/>
          </a:prstGeom>
          <a:noFill/>
          <a:ln w="28575">
            <a:solidFill>
              <a:srgbClr val="FC3000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596336" y="2895327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 8</a:t>
            </a:r>
            <a:endParaRPr lang="zh-TW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0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0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0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0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0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0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0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0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0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50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50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50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50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8" grpId="0" animBg="1"/>
      <p:bldP spid="150530" grpId="0" animBg="1" autoUpdateAnimBg="0"/>
      <p:bldP spid="150532" grpId="0" autoUpdateAnimBg="0"/>
      <p:bldP spid="150534" grpId="0" autoUpdateAnimBg="0"/>
      <p:bldP spid="150535" grpId="0" autoUpdateAnimBg="0"/>
      <p:bldP spid="150536" grpId="0" autoUpdateAnimBg="0"/>
      <p:bldP spid="150537" grpId="0" autoUpdateAnimBg="0"/>
      <p:bldP spid="150549" grpId="0" animBg="1" autoUpdateAnimBg="0"/>
      <p:bldP spid="150550" grpId="0" animBg="1" autoUpdateAnimBg="0"/>
      <p:bldP spid="150554" grpId="0" animBg="1"/>
      <p:bldP spid="2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95536" y="332656"/>
            <a:ext cx="8500814" cy="176024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Constructing the Frequency Distribution</a:t>
            </a:r>
            <a:endParaRPr lang="zh-TW" altLang="en-US" dirty="0" smtClean="0"/>
          </a:p>
        </p:txBody>
      </p:sp>
      <p:sp>
        <p:nvSpPr>
          <p:cNvPr id="4100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8756738-31C6-4901-91DC-8B85D8982B7E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4101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79513D19-A43A-422D-BCB9-204F93C7F1B0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72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1752600" y="2057400"/>
            <a:ext cx="2743200" cy="4549526"/>
            <a:chOff x="1752600" y="2057400"/>
            <a:chExt cx="2743200" cy="4549526"/>
          </a:xfrm>
        </p:grpSpPr>
        <p:sp>
          <p:nvSpPr>
            <p:cNvPr id="156675" name="Rectangle 1027"/>
            <p:cNvSpPr>
              <a:spLocks noChangeArrowheads="1"/>
            </p:cNvSpPr>
            <p:nvPr/>
          </p:nvSpPr>
          <p:spPr bwMode="auto">
            <a:xfrm>
              <a:off x="1752600" y="2057400"/>
              <a:ext cx="2743200" cy="4518025"/>
            </a:xfrm>
            <a:prstGeom prst="rect">
              <a:avLst/>
            </a:prstGeom>
            <a:solidFill>
              <a:srgbClr val="1C6A3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graphicFrame>
          <p:nvGraphicFramePr>
            <p:cNvPr id="156677" name="Object 10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3690359"/>
                </p:ext>
              </p:extLst>
            </p:nvPr>
          </p:nvGraphicFramePr>
          <p:xfrm>
            <a:off x="2362200" y="2209800"/>
            <a:ext cx="1371600" cy="3789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36" name="工作表" r:id="rId3" imgW="902160" imgH="3763440" progId="Excel.Sheet.8">
                    <p:embed/>
                  </p:oleObj>
                </mc:Choice>
                <mc:Fallback>
                  <p:oleObj name="工作表" r:id="rId3" imgW="902160" imgH="3763440" progId="Excel.Sheet.8">
                    <p:embed/>
                    <p:pic>
                      <p:nvPicPr>
                        <p:cNvPr id="0" name="Object 10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62200" y="2209800"/>
                          <a:ext cx="1371600" cy="3789363"/>
                        </a:xfrm>
                        <a:prstGeom prst="rect">
                          <a:avLst/>
                        </a:prstGeom>
                        <a:solidFill>
                          <a:schemeClr val="hlink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6678" name="Text Box 1030"/>
            <p:cNvSpPr txBox="1">
              <a:spLocks noChangeArrowheads="1"/>
            </p:cNvSpPr>
            <p:nvPr/>
          </p:nvSpPr>
          <p:spPr bwMode="auto">
            <a:xfrm>
              <a:off x="2210704" y="5899040"/>
              <a:ext cx="185724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>
                <a:defRPr/>
              </a:pPr>
              <a:r>
                <a:rPr kumimoji="0" lang="en-US" altLang="zh-TW" sz="2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rPr>
                <a:t>There are 200 </a:t>
              </a:r>
              <a:endParaRPr kumimoji="0" lang="en-US" altLang="zh-TW" sz="20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endParaRPr>
            </a:p>
            <a:p>
              <a:pPr algn="ctr" eaLnBrk="0" hangingPunct="0">
                <a:defRPr/>
              </a:pPr>
              <a:r>
                <a:rPr kumimoji="0" lang="en-US" altLang="zh-TW" sz="2000" dirty="0" smtClean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rPr>
                <a:t>data </a:t>
              </a:r>
              <a:r>
                <a:rPr kumimoji="0" lang="en-US" altLang="zh-TW" sz="2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rPr>
                <a:t>points</a:t>
              </a:r>
            </a:p>
          </p:txBody>
        </p:sp>
      </p:grpSp>
      <p:graphicFrame>
        <p:nvGraphicFramePr>
          <p:cNvPr id="156679" name="Object 1031"/>
          <p:cNvGraphicFramePr>
            <a:graphicFrameLocks noChangeAspect="1"/>
          </p:cNvGraphicFramePr>
          <p:nvPr/>
        </p:nvGraphicFramePr>
        <p:xfrm>
          <a:off x="5105400" y="2133600"/>
          <a:ext cx="2928938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7" name="工作表" r:id="rId5" imgW="1228725" imgH="1628775" progId="Excel.Sheet.8">
                  <p:embed/>
                </p:oleObj>
              </mc:Choice>
              <mc:Fallback>
                <p:oleObj name="工作表" r:id="rId5" imgW="1228725" imgH="1628775" progId="Excel.Sheet.8">
                  <p:embed/>
                  <p:pic>
                    <p:nvPicPr>
                      <p:cNvPr id="0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2133600"/>
                        <a:ext cx="2928938" cy="3962400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680" name="Line 1032"/>
          <p:cNvSpPr>
            <a:spLocks noChangeShapeType="1"/>
          </p:cNvSpPr>
          <p:nvPr/>
        </p:nvSpPr>
        <p:spPr bwMode="auto">
          <a:xfrm>
            <a:off x="3581400" y="2667000"/>
            <a:ext cx="3962400" cy="838200"/>
          </a:xfrm>
          <a:prstGeom prst="line">
            <a:avLst/>
          </a:prstGeom>
          <a:noFill/>
          <a:ln w="28575">
            <a:solidFill>
              <a:srgbClr val="FC30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56681" name="Line 1033"/>
          <p:cNvSpPr>
            <a:spLocks noChangeShapeType="1"/>
          </p:cNvSpPr>
          <p:nvPr/>
        </p:nvSpPr>
        <p:spPr bwMode="auto">
          <a:xfrm>
            <a:off x="3581400" y="3048000"/>
            <a:ext cx="3886200" cy="533400"/>
          </a:xfrm>
          <a:prstGeom prst="line">
            <a:avLst/>
          </a:prstGeom>
          <a:noFill/>
          <a:ln w="28575">
            <a:solidFill>
              <a:srgbClr val="FC30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56682" name="Line 1034"/>
          <p:cNvSpPr>
            <a:spLocks noChangeShapeType="1"/>
          </p:cNvSpPr>
          <p:nvPr/>
        </p:nvSpPr>
        <p:spPr bwMode="auto">
          <a:xfrm flipV="1">
            <a:off x="3581400" y="3124200"/>
            <a:ext cx="3886200" cy="228600"/>
          </a:xfrm>
          <a:prstGeom prst="line">
            <a:avLst/>
          </a:prstGeom>
          <a:noFill/>
          <a:ln w="28575">
            <a:solidFill>
              <a:srgbClr val="FC30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56683" name="Line 1035"/>
          <p:cNvSpPr>
            <a:spLocks noChangeShapeType="1"/>
          </p:cNvSpPr>
          <p:nvPr/>
        </p:nvSpPr>
        <p:spPr bwMode="auto">
          <a:xfrm>
            <a:off x="3581400" y="3657600"/>
            <a:ext cx="4038600" cy="1066800"/>
          </a:xfrm>
          <a:prstGeom prst="line">
            <a:avLst/>
          </a:prstGeom>
          <a:noFill/>
          <a:ln w="28575">
            <a:solidFill>
              <a:srgbClr val="FC30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56684" name="Line 1036"/>
          <p:cNvSpPr>
            <a:spLocks noChangeShapeType="1"/>
          </p:cNvSpPr>
          <p:nvPr/>
        </p:nvSpPr>
        <p:spPr bwMode="auto">
          <a:xfrm>
            <a:off x="3581400" y="3962400"/>
            <a:ext cx="4038600" cy="1143000"/>
          </a:xfrm>
          <a:prstGeom prst="line">
            <a:avLst/>
          </a:prstGeom>
          <a:noFill/>
          <a:ln w="28575">
            <a:solidFill>
              <a:srgbClr val="FC30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56685" name="Line 1037"/>
          <p:cNvSpPr>
            <a:spLocks noChangeShapeType="1"/>
          </p:cNvSpPr>
          <p:nvPr/>
        </p:nvSpPr>
        <p:spPr bwMode="auto">
          <a:xfrm flipV="1">
            <a:off x="3505200" y="2743200"/>
            <a:ext cx="3886200" cy="1828800"/>
          </a:xfrm>
          <a:prstGeom prst="line">
            <a:avLst/>
          </a:prstGeom>
          <a:noFill/>
          <a:ln w="28575">
            <a:solidFill>
              <a:srgbClr val="FC30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56686" name="Line 1038"/>
          <p:cNvSpPr>
            <a:spLocks noChangeShapeType="1"/>
          </p:cNvSpPr>
          <p:nvPr/>
        </p:nvSpPr>
        <p:spPr bwMode="auto">
          <a:xfrm flipV="1">
            <a:off x="3581400" y="4343400"/>
            <a:ext cx="3962400" cy="609600"/>
          </a:xfrm>
          <a:prstGeom prst="line">
            <a:avLst/>
          </a:prstGeom>
          <a:noFill/>
          <a:ln w="28575">
            <a:solidFill>
              <a:srgbClr val="FC30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56687" name="Line 1039"/>
          <p:cNvSpPr>
            <a:spLocks noChangeShapeType="1"/>
          </p:cNvSpPr>
          <p:nvPr/>
        </p:nvSpPr>
        <p:spPr bwMode="auto">
          <a:xfrm flipV="1">
            <a:off x="3581400" y="4724400"/>
            <a:ext cx="4038600" cy="533400"/>
          </a:xfrm>
          <a:prstGeom prst="line">
            <a:avLst/>
          </a:prstGeom>
          <a:noFill/>
          <a:ln w="28575">
            <a:solidFill>
              <a:srgbClr val="FC30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3" name="矩形 2"/>
          <p:cNvSpPr/>
          <p:nvPr/>
        </p:nvSpPr>
        <p:spPr bwMode="auto">
          <a:xfrm>
            <a:off x="6569869" y="2133600"/>
            <a:ext cx="1464469" cy="3962400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6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6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6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6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6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6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6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6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6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6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219256" cy="108012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Histograms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612329" y="1268983"/>
            <a:ext cx="8280151" cy="5184353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A Graphical presentation by drawing rectangles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The </a:t>
            </a:r>
            <a:r>
              <a:rPr lang="en-US" altLang="zh-TW" b="1" dirty="0" smtClean="0">
                <a:solidFill>
                  <a:srgbClr val="FFFF00"/>
                </a:solidFill>
              </a:rPr>
              <a:t>bases</a:t>
            </a:r>
            <a:r>
              <a:rPr lang="en-US" altLang="zh-TW" dirty="0" smtClean="0"/>
              <a:t> of rectangles correspond to the </a:t>
            </a:r>
            <a:r>
              <a:rPr lang="en-US" altLang="zh-TW" b="1" dirty="0" smtClean="0">
                <a:solidFill>
                  <a:srgbClr val="FFFF00"/>
                </a:solidFill>
              </a:rPr>
              <a:t>class intervals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The </a:t>
            </a:r>
            <a:r>
              <a:rPr lang="en-US" altLang="zh-TW" b="1" dirty="0" smtClean="0">
                <a:solidFill>
                  <a:schemeClr val="folHlink"/>
                </a:solidFill>
              </a:rPr>
              <a:t>height</a:t>
            </a:r>
            <a:r>
              <a:rPr lang="en-US" altLang="zh-TW" dirty="0" smtClean="0"/>
              <a:t> of each rectangle equals </a:t>
            </a:r>
            <a:r>
              <a:rPr lang="en-US" altLang="zh-TW" b="1" dirty="0" smtClean="0">
                <a:solidFill>
                  <a:schemeClr val="folHlink"/>
                </a:solidFill>
              </a:rPr>
              <a:t>the number of observations</a:t>
            </a:r>
            <a:r>
              <a:rPr lang="en-US" altLang="zh-TW" dirty="0" smtClean="0"/>
              <a:t> in that class</a:t>
            </a:r>
          </a:p>
        </p:txBody>
      </p:sp>
      <p:sp>
        <p:nvSpPr>
          <p:cNvPr id="78850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C70AD06-60EC-4420-B141-1F740F690311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885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557AD764-98C3-4638-A06D-8A2CDAE0528C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73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63" name="Rectangle 1035"/>
          <p:cNvSpPr>
            <a:spLocks noGrp="1" noChangeArrowheads="1"/>
          </p:cNvSpPr>
          <p:nvPr>
            <p:ph type="title"/>
          </p:nvPr>
        </p:nvSpPr>
        <p:spPr>
          <a:xfrm>
            <a:off x="684213" y="332656"/>
            <a:ext cx="7715250" cy="187166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Histogram and Frequency Distribution</a:t>
            </a:r>
          </a:p>
        </p:txBody>
      </p:sp>
      <p:sp>
        <p:nvSpPr>
          <p:cNvPr id="5124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5FC3810-3D4B-41DA-92CD-EC637207A90A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5125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7BA5CB96-7285-428B-ACD9-9FE4AF92A455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74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pSp>
        <p:nvGrpSpPr>
          <p:cNvPr id="5126" name="Group 1027"/>
          <p:cNvGrpSpPr>
            <a:grpSpLocks/>
          </p:cNvGrpSpPr>
          <p:nvPr/>
        </p:nvGrpSpPr>
        <p:grpSpPr bwMode="auto">
          <a:xfrm>
            <a:off x="228600" y="2590800"/>
            <a:ext cx="5638800" cy="3657600"/>
            <a:chOff x="-724" y="2027"/>
            <a:chExt cx="3691" cy="1916"/>
          </a:xfrm>
        </p:grpSpPr>
        <p:graphicFrame>
          <p:nvGraphicFramePr>
            <p:cNvPr id="5123" name="Object 1025"/>
            <p:cNvGraphicFramePr>
              <a:graphicFrameLocks noChangeAspect="1"/>
            </p:cNvGraphicFramePr>
            <p:nvPr/>
          </p:nvGraphicFramePr>
          <p:xfrm>
            <a:off x="-724" y="2027"/>
            <a:ext cx="3691" cy="19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6" name="Worksheet" r:id="rId3" imgW="3666992" imgH="2257262" progId="Excel.Sheet.8">
                    <p:embed/>
                  </p:oleObj>
                </mc:Choice>
                <mc:Fallback>
                  <p:oleObj name="Worksheet" r:id="rId3" imgW="3666992" imgH="2257262" progId="Excel.Sheet.8">
                    <p:embed/>
                    <p:pic>
                      <p:nvPicPr>
                        <p:cNvPr id="0" name="Object 10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724" y="2027"/>
                          <a:ext cx="3691" cy="19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37" name="Text Box 1029"/>
            <p:cNvSpPr txBox="1">
              <a:spLocks noChangeArrowheads="1"/>
            </p:cNvSpPr>
            <p:nvPr/>
          </p:nvSpPr>
          <p:spPr bwMode="auto">
            <a:xfrm>
              <a:off x="238" y="2160"/>
              <a:ext cx="151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0" lang="en-US" altLang="zh-TW" sz="2400" b="1">
                  <a:solidFill>
                    <a:schemeClr val="bg2"/>
                  </a:solidFill>
                  <a:latin typeface="Arial Narrow" pitchFamily="34" charset="0"/>
                </a:rPr>
                <a:t>Draw a Histogram</a:t>
              </a:r>
            </a:p>
          </p:txBody>
        </p:sp>
      </p:grpSp>
      <p:graphicFrame>
        <p:nvGraphicFramePr>
          <p:cNvPr id="5122" name="Object 1024"/>
          <p:cNvGraphicFramePr>
            <a:graphicFrameLocks noChangeAspect="1"/>
          </p:cNvGraphicFramePr>
          <p:nvPr/>
        </p:nvGraphicFramePr>
        <p:xfrm>
          <a:off x="6019800" y="2667000"/>
          <a:ext cx="2590800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" name="工作表" r:id="rId5" imgW="1228725" imgH="1628775" progId="Excel.Sheet.8">
                  <p:embed/>
                </p:oleObj>
              </mc:Choice>
              <mc:Fallback>
                <p:oleObj name="工作表" r:id="rId5" imgW="1228725" imgH="1628775" progId="Excel.Sheet.8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2667000"/>
                        <a:ext cx="2590800" cy="3505200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047"/>
          <p:cNvGrpSpPr>
            <a:grpSpLocks/>
          </p:cNvGrpSpPr>
          <p:nvPr/>
        </p:nvGrpSpPr>
        <p:grpSpPr bwMode="auto">
          <a:xfrm>
            <a:off x="1371600" y="3124200"/>
            <a:ext cx="5334000" cy="2493963"/>
            <a:chOff x="864" y="1968"/>
            <a:chExt cx="3360" cy="1571"/>
          </a:xfrm>
        </p:grpSpPr>
        <p:sp>
          <p:nvSpPr>
            <p:cNvPr id="151564" name="Line 1036"/>
            <p:cNvSpPr>
              <a:spLocks noChangeShapeType="1"/>
            </p:cNvSpPr>
            <p:nvPr/>
          </p:nvSpPr>
          <p:spPr bwMode="auto">
            <a:xfrm flipH="1">
              <a:off x="864" y="1968"/>
              <a:ext cx="3216" cy="480"/>
            </a:xfrm>
            <a:prstGeom prst="line">
              <a:avLst/>
            </a:prstGeom>
            <a:noFill/>
            <a:ln w="28575">
              <a:solidFill>
                <a:srgbClr val="FC3000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51565" name="Line 1037"/>
            <p:cNvSpPr>
              <a:spLocks noChangeShapeType="1"/>
            </p:cNvSpPr>
            <p:nvPr/>
          </p:nvSpPr>
          <p:spPr bwMode="auto">
            <a:xfrm flipH="1">
              <a:off x="1104" y="2256"/>
              <a:ext cx="3120" cy="624"/>
            </a:xfrm>
            <a:prstGeom prst="line">
              <a:avLst/>
            </a:prstGeom>
            <a:noFill/>
            <a:ln w="28575">
              <a:solidFill>
                <a:srgbClr val="FC3000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51566" name="Line 1038"/>
            <p:cNvSpPr>
              <a:spLocks noChangeShapeType="1"/>
            </p:cNvSpPr>
            <p:nvPr/>
          </p:nvSpPr>
          <p:spPr bwMode="auto">
            <a:xfrm flipH="1">
              <a:off x="1344" y="2448"/>
              <a:ext cx="2880" cy="720"/>
            </a:xfrm>
            <a:prstGeom prst="line">
              <a:avLst/>
            </a:prstGeom>
            <a:noFill/>
            <a:ln w="28575">
              <a:solidFill>
                <a:srgbClr val="FC3000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51567" name="Line 1039"/>
            <p:cNvSpPr>
              <a:spLocks noChangeShapeType="1"/>
            </p:cNvSpPr>
            <p:nvPr/>
          </p:nvSpPr>
          <p:spPr bwMode="auto">
            <a:xfrm flipH="1">
              <a:off x="1584" y="2688"/>
              <a:ext cx="2640" cy="528"/>
            </a:xfrm>
            <a:prstGeom prst="line">
              <a:avLst/>
            </a:prstGeom>
            <a:noFill/>
            <a:ln w="28575">
              <a:solidFill>
                <a:srgbClr val="FC3000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51568" name="Line 1040"/>
            <p:cNvSpPr>
              <a:spLocks noChangeShapeType="1"/>
            </p:cNvSpPr>
            <p:nvPr/>
          </p:nvSpPr>
          <p:spPr bwMode="auto">
            <a:xfrm flipH="1">
              <a:off x="1872" y="2880"/>
              <a:ext cx="2352" cy="336"/>
            </a:xfrm>
            <a:prstGeom prst="line">
              <a:avLst/>
            </a:prstGeom>
            <a:noFill/>
            <a:ln w="28575">
              <a:solidFill>
                <a:srgbClr val="FC3000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51569" name="Line 1041"/>
            <p:cNvSpPr>
              <a:spLocks noChangeShapeType="1"/>
            </p:cNvSpPr>
            <p:nvPr/>
          </p:nvSpPr>
          <p:spPr bwMode="auto">
            <a:xfrm flipH="1">
              <a:off x="2160" y="3120"/>
              <a:ext cx="1968" cy="96"/>
            </a:xfrm>
            <a:prstGeom prst="line">
              <a:avLst/>
            </a:prstGeom>
            <a:noFill/>
            <a:ln w="28575">
              <a:solidFill>
                <a:srgbClr val="FC3000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51570" name="Line 1042"/>
            <p:cNvSpPr>
              <a:spLocks noChangeShapeType="1"/>
            </p:cNvSpPr>
            <p:nvPr/>
          </p:nvSpPr>
          <p:spPr bwMode="auto">
            <a:xfrm flipH="1" flipV="1">
              <a:off x="2352" y="2976"/>
              <a:ext cx="1776" cy="336"/>
            </a:xfrm>
            <a:prstGeom prst="line">
              <a:avLst/>
            </a:prstGeom>
            <a:noFill/>
            <a:ln w="28575">
              <a:solidFill>
                <a:srgbClr val="FC3000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51574" name="Line 1046"/>
            <p:cNvSpPr>
              <a:spLocks noChangeShapeType="1"/>
            </p:cNvSpPr>
            <p:nvPr/>
          </p:nvSpPr>
          <p:spPr bwMode="auto">
            <a:xfrm flipH="1" flipV="1">
              <a:off x="2608" y="3158"/>
              <a:ext cx="1503" cy="381"/>
            </a:xfrm>
            <a:prstGeom prst="line">
              <a:avLst/>
            </a:prstGeom>
            <a:noFill/>
            <a:ln w="28575">
              <a:solidFill>
                <a:srgbClr val="FC3000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47" name="Rectangle 1095"/>
          <p:cNvSpPr>
            <a:spLocks noGrp="1" noChangeArrowheads="1"/>
          </p:cNvSpPr>
          <p:nvPr>
            <p:ph type="title"/>
          </p:nvPr>
        </p:nvSpPr>
        <p:spPr>
          <a:xfrm>
            <a:off x="755576" y="332656"/>
            <a:ext cx="7715250" cy="144016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Information from Histogram</a:t>
            </a:r>
          </a:p>
        </p:txBody>
      </p:sp>
      <p:sp>
        <p:nvSpPr>
          <p:cNvPr id="79874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407B75A-9A41-438C-91AE-03678FA68FB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9875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E44E1BD8-9DD4-46DF-8A96-D2A2C629D8E2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75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79876" name="Rectangle 1026"/>
          <p:cNvSpPr>
            <a:spLocks noChangeArrowheads="1"/>
          </p:cNvSpPr>
          <p:nvPr/>
        </p:nvSpPr>
        <p:spPr bwMode="auto">
          <a:xfrm>
            <a:off x="395536" y="1844824"/>
            <a:ext cx="8532440" cy="4708376"/>
          </a:xfrm>
          <a:prstGeom prst="rect">
            <a:avLst/>
          </a:prstGeom>
          <a:solidFill>
            <a:schemeClr val="tx2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zh-TW" altLang="en-US" sz="1800">
              <a:solidFill>
                <a:schemeClr val="bg2"/>
              </a:solidFill>
              <a:latin typeface="Arial Narrow" pitchFamily="34" charset="0"/>
            </a:endParaRPr>
          </a:p>
        </p:txBody>
      </p:sp>
      <p:sp>
        <p:nvSpPr>
          <p:cNvPr id="79877" name="Rectangle 1027"/>
          <p:cNvSpPr>
            <a:spLocks noChangeArrowheads="1"/>
          </p:cNvSpPr>
          <p:nvPr/>
        </p:nvSpPr>
        <p:spPr bwMode="auto">
          <a:xfrm>
            <a:off x="2755776" y="3124200"/>
            <a:ext cx="3957638" cy="2309813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9878" name="Rectangle 1028"/>
          <p:cNvSpPr>
            <a:spLocks noChangeArrowheads="1"/>
          </p:cNvSpPr>
          <p:nvPr/>
        </p:nvSpPr>
        <p:spPr bwMode="auto">
          <a:xfrm>
            <a:off x="2755776" y="3124200"/>
            <a:ext cx="3957638" cy="2309813"/>
          </a:xfrm>
          <a:prstGeom prst="rect">
            <a:avLst/>
          </a:prstGeom>
          <a:noFill/>
          <a:ln w="1905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9879" name="Rectangle 1029"/>
          <p:cNvSpPr>
            <a:spLocks noChangeArrowheads="1"/>
          </p:cNvSpPr>
          <p:nvPr/>
        </p:nvSpPr>
        <p:spPr bwMode="auto">
          <a:xfrm>
            <a:off x="2755776" y="3386138"/>
            <a:ext cx="433388" cy="2047875"/>
          </a:xfrm>
          <a:prstGeom prst="rect">
            <a:avLst/>
          </a:prstGeom>
          <a:solidFill>
            <a:srgbClr val="8080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9880" name="Rectangle 1030"/>
          <p:cNvSpPr>
            <a:spLocks noChangeArrowheads="1"/>
          </p:cNvSpPr>
          <p:nvPr/>
        </p:nvSpPr>
        <p:spPr bwMode="auto">
          <a:xfrm>
            <a:off x="3189164" y="4365625"/>
            <a:ext cx="452437" cy="1068388"/>
          </a:xfrm>
          <a:prstGeom prst="rect">
            <a:avLst/>
          </a:prstGeom>
          <a:solidFill>
            <a:srgbClr val="8080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9881" name="Rectangle 1031"/>
          <p:cNvSpPr>
            <a:spLocks noChangeArrowheads="1"/>
          </p:cNvSpPr>
          <p:nvPr/>
        </p:nvSpPr>
        <p:spPr bwMode="auto">
          <a:xfrm>
            <a:off x="3641601" y="5064125"/>
            <a:ext cx="433388" cy="369888"/>
          </a:xfrm>
          <a:prstGeom prst="rect">
            <a:avLst/>
          </a:prstGeom>
          <a:solidFill>
            <a:srgbClr val="8080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9882" name="Rectangle 1032"/>
          <p:cNvSpPr>
            <a:spLocks noChangeArrowheads="1"/>
          </p:cNvSpPr>
          <p:nvPr/>
        </p:nvSpPr>
        <p:spPr bwMode="auto">
          <a:xfrm>
            <a:off x="4074989" y="5172075"/>
            <a:ext cx="433387" cy="261938"/>
          </a:xfrm>
          <a:prstGeom prst="rect">
            <a:avLst/>
          </a:prstGeom>
          <a:solidFill>
            <a:srgbClr val="8080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9883" name="Rectangle 1033"/>
          <p:cNvSpPr>
            <a:spLocks noChangeArrowheads="1"/>
          </p:cNvSpPr>
          <p:nvPr/>
        </p:nvSpPr>
        <p:spPr bwMode="auto">
          <a:xfrm>
            <a:off x="4508376" y="5151438"/>
            <a:ext cx="452438" cy="282575"/>
          </a:xfrm>
          <a:prstGeom prst="rect">
            <a:avLst/>
          </a:prstGeom>
          <a:solidFill>
            <a:srgbClr val="8080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9884" name="Rectangle 1034"/>
          <p:cNvSpPr>
            <a:spLocks noChangeArrowheads="1"/>
          </p:cNvSpPr>
          <p:nvPr/>
        </p:nvSpPr>
        <p:spPr bwMode="auto">
          <a:xfrm>
            <a:off x="4960814" y="4911725"/>
            <a:ext cx="433387" cy="522288"/>
          </a:xfrm>
          <a:prstGeom prst="rect">
            <a:avLst/>
          </a:prstGeom>
          <a:solidFill>
            <a:srgbClr val="8080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9885" name="Rectangle 1035"/>
          <p:cNvSpPr>
            <a:spLocks noChangeArrowheads="1"/>
          </p:cNvSpPr>
          <p:nvPr/>
        </p:nvSpPr>
        <p:spPr bwMode="auto">
          <a:xfrm>
            <a:off x="5394201" y="4627563"/>
            <a:ext cx="433388" cy="806450"/>
          </a:xfrm>
          <a:prstGeom prst="rect">
            <a:avLst/>
          </a:prstGeom>
          <a:solidFill>
            <a:srgbClr val="8080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9886" name="Rectangle 1036"/>
          <p:cNvSpPr>
            <a:spLocks noChangeArrowheads="1"/>
          </p:cNvSpPr>
          <p:nvPr/>
        </p:nvSpPr>
        <p:spPr bwMode="auto">
          <a:xfrm>
            <a:off x="5827589" y="5019675"/>
            <a:ext cx="452437" cy="414338"/>
          </a:xfrm>
          <a:prstGeom prst="rect">
            <a:avLst/>
          </a:prstGeom>
          <a:solidFill>
            <a:srgbClr val="8080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9887" name="Line 1037"/>
          <p:cNvSpPr>
            <a:spLocks noChangeShapeType="1"/>
          </p:cNvSpPr>
          <p:nvPr/>
        </p:nvSpPr>
        <p:spPr bwMode="auto">
          <a:xfrm>
            <a:off x="2679576" y="5434013"/>
            <a:ext cx="150813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9888" name="Line 1038"/>
          <p:cNvSpPr>
            <a:spLocks noChangeShapeType="1"/>
          </p:cNvSpPr>
          <p:nvPr/>
        </p:nvSpPr>
        <p:spPr bwMode="auto">
          <a:xfrm>
            <a:off x="2679576" y="4867275"/>
            <a:ext cx="1508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9889" name="Line 1039"/>
          <p:cNvSpPr>
            <a:spLocks noChangeShapeType="1"/>
          </p:cNvSpPr>
          <p:nvPr/>
        </p:nvSpPr>
        <p:spPr bwMode="auto">
          <a:xfrm>
            <a:off x="2679576" y="4279900"/>
            <a:ext cx="1508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9890" name="Line 1040"/>
          <p:cNvSpPr>
            <a:spLocks noChangeShapeType="1"/>
          </p:cNvSpPr>
          <p:nvPr/>
        </p:nvSpPr>
        <p:spPr bwMode="auto">
          <a:xfrm>
            <a:off x="2679576" y="3713163"/>
            <a:ext cx="150813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9891" name="Line 1041"/>
          <p:cNvSpPr>
            <a:spLocks noChangeShapeType="1"/>
          </p:cNvSpPr>
          <p:nvPr/>
        </p:nvSpPr>
        <p:spPr bwMode="auto">
          <a:xfrm>
            <a:off x="2679576" y="3124200"/>
            <a:ext cx="1508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9892" name="Line 1042"/>
          <p:cNvSpPr>
            <a:spLocks noChangeShapeType="1"/>
          </p:cNvSpPr>
          <p:nvPr/>
        </p:nvSpPr>
        <p:spPr bwMode="auto">
          <a:xfrm flipV="1">
            <a:off x="2755776" y="5346700"/>
            <a:ext cx="1588" cy="1746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9893" name="Line 1043"/>
          <p:cNvSpPr>
            <a:spLocks noChangeShapeType="1"/>
          </p:cNvSpPr>
          <p:nvPr/>
        </p:nvSpPr>
        <p:spPr bwMode="auto">
          <a:xfrm flipV="1">
            <a:off x="3189164" y="5346700"/>
            <a:ext cx="1587" cy="1746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9894" name="Line 1044"/>
          <p:cNvSpPr>
            <a:spLocks noChangeShapeType="1"/>
          </p:cNvSpPr>
          <p:nvPr/>
        </p:nvSpPr>
        <p:spPr bwMode="auto">
          <a:xfrm flipV="1">
            <a:off x="3641601" y="5346700"/>
            <a:ext cx="1588" cy="1746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9895" name="Line 1045"/>
          <p:cNvSpPr>
            <a:spLocks noChangeShapeType="1"/>
          </p:cNvSpPr>
          <p:nvPr/>
        </p:nvSpPr>
        <p:spPr bwMode="auto">
          <a:xfrm flipV="1">
            <a:off x="4074989" y="5346700"/>
            <a:ext cx="1587" cy="1746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9896" name="Line 1046"/>
          <p:cNvSpPr>
            <a:spLocks noChangeShapeType="1"/>
          </p:cNvSpPr>
          <p:nvPr/>
        </p:nvSpPr>
        <p:spPr bwMode="auto">
          <a:xfrm flipV="1">
            <a:off x="4508376" y="5346700"/>
            <a:ext cx="1588" cy="1746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9897" name="Line 1047"/>
          <p:cNvSpPr>
            <a:spLocks noChangeShapeType="1"/>
          </p:cNvSpPr>
          <p:nvPr/>
        </p:nvSpPr>
        <p:spPr bwMode="auto">
          <a:xfrm flipV="1">
            <a:off x="4960814" y="5346700"/>
            <a:ext cx="1587" cy="1746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9898" name="Line 1048"/>
          <p:cNvSpPr>
            <a:spLocks noChangeShapeType="1"/>
          </p:cNvSpPr>
          <p:nvPr/>
        </p:nvSpPr>
        <p:spPr bwMode="auto">
          <a:xfrm flipV="1">
            <a:off x="5394201" y="5346700"/>
            <a:ext cx="1588" cy="1746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9899" name="Line 1049"/>
          <p:cNvSpPr>
            <a:spLocks noChangeShapeType="1"/>
          </p:cNvSpPr>
          <p:nvPr/>
        </p:nvSpPr>
        <p:spPr bwMode="auto">
          <a:xfrm flipV="1">
            <a:off x="5827589" y="5346700"/>
            <a:ext cx="1587" cy="1746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9900" name="Line 1050"/>
          <p:cNvSpPr>
            <a:spLocks noChangeShapeType="1"/>
          </p:cNvSpPr>
          <p:nvPr/>
        </p:nvSpPr>
        <p:spPr bwMode="auto">
          <a:xfrm flipV="1">
            <a:off x="6280026" y="5346700"/>
            <a:ext cx="1588" cy="1746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9901" name="Line 1051"/>
          <p:cNvSpPr>
            <a:spLocks noChangeShapeType="1"/>
          </p:cNvSpPr>
          <p:nvPr/>
        </p:nvSpPr>
        <p:spPr bwMode="auto">
          <a:xfrm flipV="1">
            <a:off x="6713414" y="5346700"/>
            <a:ext cx="1587" cy="1746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9902" name="Rectangle 1052"/>
          <p:cNvSpPr>
            <a:spLocks noChangeArrowheads="1"/>
          </p:cNvSpPr>
          <p:nvPr/>
        </p:nvSpPr>
        <p:spPr bwMode="auto">
          <a:xfrm>
            <a:off x="2498601" y="5259388"/>
            <a:ext cx="15557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kumimoji="0" lang="zh-TW" altLang="en-US" sz="2200">
                <a:solidFill>
                  <a:srgbClr val="000000"/>
                </a:solidFill>
                <a:latin typeface="Arial" charset="0"/>
              </a:rPr>
              <a:t>0</a:t>
            </a:r>
            <a:endParaRPr kumimoji="0" lang="zh-TW" altLang="en-US" sz="1800">
              <a:latin typeface="Arial Narrow" pitchFamily="34" charset="0"/>
            </a:endParaRPr>
          </a:p>
        </p:txBody>
      </p:sp>
      <p:sp>
        <p:nvSpPr>
          <p:cNvPr id="79903" name="Rectangle 1053"/>
          <p:cNvSpPr>
            <a:spLocks noChangeArrowheads="1"/>
          </p:cNvSpPr>
          <p:nvPr/>
        </p:nvSpPr>
        <p:spPr bwMode="auto">
          <a:xfrm>
            <a:off x="2373189" y="4692650"/>
            <a:ext cx="3111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kumimoji="0" lang="zh-TW" altLang="en-US" sz="2200">
                <a:solidFill>
                  <a:srgbClr val="000000"/>
                </a:solidFill>
                <a:latin typeface="Arial" charset="0"/>
              </a:rPr>
              <a:t>20</a:t>
            </a:r>
            <a:endParaRPr kumimoji="0" lang="zh-TW" altLang="en-US" sz="1800">
              <a:latin typeface="Arial Narrow" pitchFamily="34" charset="0"/>
            </a:endParaRPr>
          </a:p>
        </p:txBody>
      </p:sp>
      <p:sp>
        <p:nvSpPr>
          <p:cNvPr id="79904" name="Rectangle 1054"/>
          <p:cNvSpPr>
            <a:spLocks noChangeArrowheads="1"/>
          </p:cNvSpPr>
          <p:nvPr/>
        </p:nvSpPr>
        <p:spPr bwMode="auto">
          <a:xfrm>
            <a:off x="2373189" y="4105275"/>
            <a:ext cx="3111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kumimoji="0" lang="zh-TW" altLang="en-US" sz="2200">
                <a:solidFill>
                  <a:srgbClr val="000000"/>
                </a:solidFill>
                <a:latin typeface="Arial" charset="0"/>
              </a:rPr>
              <a:t>40</a:t>
            </a:r>
            <a:endParaRPr kumimoji="0" lang="zh-TW" altLang="en-US" sz="1800">
              <a:latin typeface="Arial Narrow" pitchFamily="34" charset="0"/>
            </a:endParaRPr>
          </a:p>
        </p:txBody>
      </p:sp>
      <p:sp>
        <p:nvSpPr>
          <p:cNvPr id="152607" name="Rectangle 1055"/>
          <p:cNvSpPr>
            <a:spLocks noChangeArrowheads="1"/>
          </p:cNvSpPr>
          <p:nvPr/>
        </p:nvSpPr>
        <p:spPr bwMode="auto">
          <a:xfrm>
            <a:off x="2373189" y="3538538"/>
            <a:ext cx="311150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defRPr/>
            </a:pPr>
            <a:r>
              <a:rPr kumimoji="0" lang="zh-TW" altLang="en-US" sz="22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60</a:t>
            </a:r>
            <a:endParaRPr kumimoji="0" lang="zh-TW" altLang="en-US" sz="1800"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</a:endParaRPr>
          </a:p>
        </p:txBody>
      </p:sp>
      <p:sp>
        <p:nvSpPr>
          <p:cNvPr id="152608" name="Rectangle 1056"/>
          <p:cNvSpPr>
            <a:spLocks noChangeArrowheads="1"/>
          </p:cNvSpPr>
          <p:nvPr/>
        </p:nvSpPr>
        <p:spPr bwMode="auto">
          <a:xfrm>
            <a:off x="2373189" y="2949575"/>
            <a:ext cx="3111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defRPr/>
            </a:pPr>
            <a:r>
              <a:rPr kumimoji="0" lang="zh-TW" altLang="en-US" sz="22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80</a:t>
            </a:r>
            <a:endParaRPr kumimoji="0" lang="zh-TW" altLang="en-US" sz="1800"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</a:endParaRPr>
          </a:p>
        </p:txBody>
      </p:sp>
      <p:sp>
        <p:nvSpPr>
          <p:cNvPr id="79907" name="Rectangle 1057"/>
          <p:cNvSpPr>
            <a:spLocks noChangeArrowheads="1"/>
          </p:cNvSpPr>
          <p:nvPr/>
        </p:nvSpPr>
        <p:spPr bwMode="auto">
          <a:xfrm rot="-5400000">
            <a:off x="2840708" y="5560218"/>
            <a:ext cx="3111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kumimoji="0" lang="zh-TW" altLang="en-US" sz="2200">
                <a:solidFill>
                  <a:srgbClr val="000000"/>
                </a:solidFill>
                <a:latin typeface="Arial" charset="0"/>
              </a:rPr>
              <a:t>15</a:t>
            </a:r>
            <a:endParaRPr kumimoji="0" lang="zh-TW" altLang="en-US" sz="1800">
              <a:latin typeface="Arial Narrow" pitchFamily="34" charset="0"/>
            </a:endParaRPr>
          </a:p>
        </p:txBody>
      </p:sp>
      <p:sp>
        <p:nvSpPr>
          <p:cNvPr id="79908" name="Rectangle 1058"/>
          <p:cNvSpPr>
            <a:spLocks noChangeArrowheads="1"/>
          </p:cNvSpPr>
          <p:nvPr/>
        </p:nvSpPr>
        <p:spPr bwMode="auto">
          <a:xfrm rot="-5400000">
            <a:off x="3274095" y="5560219"/>
            <a:ext cx="311150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kumimoji="0" lang="zh-TW" altLang="en-US" sz="2200">
                <a:solidFill>
                  <a:srgbClr val="000000"/>
                </a:solidFill>
                <a:latin typeface="Arial" charset="0"/>
              </a:rPr>
              <a:t>30</a:t>
            </a:r>
            <a:endParaRPr kumimoji="0" lang="zh-TW" altLang="en-US" sz="1800">
              <a:latin typeface="Arial Narrow" pitchFamily="34" charset="0"/>
            </a:endParaRPr>
          </a:p>
        </p:txBody>
      </p:sp>
      <p:sp>
        <p:nvSpPr>
          <p:cNvPr id="79909" name="Rectangle 1059"/>
          <p:cNvSpPr>
            <a:spLocks noChangeArrowheads="1"/>
          </p:cNvSpPr>
          <p:nvPr/>
        </p:nvSpPr>
        <p:spPr bwMode="auto">
          <a:xfrm rot="-5400000">
            <a:off x="3707483" y="5560218"/>
            <a:ext cx="3111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kumimoji="0" lang="zh-TW" altLang="en-US" sz="2200">
                <a:solidFill>
                  <a:srgbClr val="000000"/>
                </a:solidFill>
                <a:latin typeface="Arial" charset="0"/>
              </a:rPr>
              <a:t>45</a:t>
            </a:r>
            <a:endParaRPr kumimoji="0" lang="zh-TW" altLang="en-US" sz="1800">
              <a:latin typeface="Arial Narrow" pitchFamily="34" charset="0"/>
            </a:endParaRPr>
          </a:p>
        </p:txBody>
      </p:sp>
      <p:sp>
        <p:nvSpPr>
          <p:cNvPr id="79910" name="Rectangle 1060"/>
          <p:cNvSpPr>
            <a:spLocks noChangeArrowheads="1"/>
          </p:cNvSpPr>
          <p:nvPr/>
        </p:nvSpPr>
        <p:spPr bwMode="auto">
          <a:xfrm rot="-5400000">
            <a:off x="4159920" y="5560219"/>
            <a:ext cx="311150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kumimoji="0" lang="zh-TW" altLang="en-US" sz="2200">
                <a:solidFill>
                  <a:srgbClr val="000000"/>
                </a:solidFill>
                <a:latin typeface="Arial" charset="0"/>
              </a:rPr>
              <a:t>60</a:t>
            </a:r>
            <a:endParaRPr kumimoji="0" lang="zh-TW" altLang="en-US" sz="1800">
              <a:latin typeface="Arial Narrow" pitchFamily="34" charset="0"/>
            </a:endParaRPr>
          </a:p>
        </p:txBody>
      </p:sp>
      <p:sp>
        <p:nvSpPr>
          <p:cNvPr id="79911" name="Rectangle 1061"/>
          <p:cNvSpPr>
            <a:spLocks noChangeArrowheads="1"/>
          </p:cNvSpPr>
          <p:nvPr/>
        </p:nvSpPr>
        <p:spPr bwMode="auto">
          <a:xfrm rot="-5400000">
            <a:off x="4593308" y="5560218"/>
            <a:ext cx="3111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kumimoji="0" lang="zh-TW" altLang="en-US" sz="2200">
                <a:solidFill>
                  <a:srgbClr val="000000"/>
                </a:solidFill>
                <a:latin typeface="Arial" charset="0"/>
              </a:rPr>
              <a:t>75</a:t>
            </a:r>
            <a:endParaRPr kumimoji="0" lang="zh-TW" altLang="en-US" sz="1800">
              <a:latin typeface="Arial Narrow" pitchFamily="34" charset="0"/>
            </a:endParaRPr>
          </a:p>
        </p:txBody>
      </p:sp>
      <p:sp>
        <p:nvSpPr>
          <p:cNvPr id="79912" name="Rectangle 1062"/>
          <p:cNvSpPr>
            <a:spLocks noChangeArrowheads="1"/>
          </p:cNvSpPr>
          <p:nvPr/>
        </p:nvSpPr>
        <p:spPr bwMode="auto">
          <a:xfrm rot="-5400000">
            <a:off x="5026695" y="5560219"/>
            <a:ext cx="311150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kumimoji="0" lang="zh-TW" altLang="en-US" sz="2200">
                <a:solidFill>
                  <a:srgbClr val="000000"/>
                </a:solidFill>
                <a:latin typeface="Arial" charset="0"/>
              </a:rPr>
              <a:t>90</a:t>
            </a:r>
            <a:endParaRPr kumimoji="0" lang="zh-TW" altLang="en-US" sz="1800">
              <a:latin typeface="Arial Narrow" pitchFamily="34" charset="0"/>
            </a:endParaRPr>
          </a:p>
        </p:txBody>
      </p:sp>
      <p:sp>
        <p:nvSpPr>
          <p:cNvPr id="79913" name="Rectangle 1063"/>
          <p:cNvSpPr>
            <a:spLocks noChangeArrowheads="1"/>
          </p:cNvSpPr>
          <p:nvPr/>
        </p:nvSpPr>
        <p:spPr bwMode="auto">
          <a:xfrm rot="-5400000">
            <a:off x="5401345" y="5638006"/>
            <a:ext cx="46672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kumimoji="0" lang="zh-TW" altLang="en-US" sz="2200">
                <a:solidFill>
                  <a:srgbClr val="000000"/>
                </a:solidFill>
                <a:latin typeface="Arial" charset="0"/>
              </a:rPr>
              <a:t>105</a:t>
            </a:r>
            <a:endParaRPr kumimoji="0" lang="zh-TW" altLang="en-US" sz="1800">
              <a:latin typeface="Arial Narrow" pitchFamily="34" charset="0"/>
            </a:endParaRPr>
          </a:p>
        </p:txBody>
      </p:sp>
      <p:sp>
        <p:nvSpPr>
          <p:cNvPr id="79914" name="Rectangle 1064"/>
          <p:cNvSpPr>
            <a:spLocks noChangeArrowheads="1"/>
          </p:cNvSpPr>
          <p:nvPr/>
        </p:nvSpPr>
        <p:spPr bwMode="auto">
          <a:xfrm rot="-5400000">
            <a:off x="5834732" y="5638007"/>
            <a:ext cx="4667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kumimoji="0" lang="zh-TW" altLang="en-US" sz="2200">
                <a:solidFill>
                  <a:srgbClr val="000000"/>
                </a:solidFill>
                <a:latin typeface="Arial" charset="0"/>
              </a:rPr>
              <a:t>120</a:t>
            </a:r>
            <a:endParaRPr kumimoji="0" lang="zh-TW" altLang="en-US" sz="1800">
              <a:latin typeface="Arial Narrow" pitchFamily="34" charset="0"/>
            </a:endParaRPr>
          </a:p>
        </p:txBody>
      </p:sp>
      <p:sp>
        <p:nvSpPr>
          <p:cNvPr id="79915" name="Rectangle 1065"/>
          <p:cNvSpPr>
            <a:spLocks noChangeArrowheads="1"/>
          </p:cNvSpPr>
          <p:nvPr/>
        </p:nvSpPr>
        <p:spPr bwMode="auto">
          <a:xfrm>
            <a:off x="3871789" y="6121400"/>
            <a:ext cx="5905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kumimoji="0" lang="en-US" altLang="zh-TW" sz="2200" b="1">
                <a:solidFill>
                  <a:srgbClr val="000000"/>
                </a:solidFill>
                <a:latin typeface="Arial" charset="0"/>
              </a:rPr>
              <a:t>Bills</a:t>
            </a:r>
            <a:endParaRPr kumimoji="0" lang="en-US" altLang="zh-TW" sz="1800">
              <a:latin typeface="Arial Narrow" pitchFamily="34" charset="0"/>
            </a:endParaRPr>
          </a:p>
        </p:txBody>
      </p:sp>
      <p:sp>
        <p:nvSpPr>
          <p:cNvPr id="79916" name="Rectangle 1066"/>
          <p:cNvSpPr>
            <a:spLocks noChangeArrowheads="1"/>
          </p:cNvSpPr>
          <p:nvPr/>
        </p:nvSpPr>
        <p:spPr bwMode="auto">
          <a:xfrm rot="-5400000">
            <a:off x="1346870" y="4056857"/>
            <a:ext cx="1416050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kumimoji="0" lang="en-US" altLang="zh-TW" sz="2200" b="1">
                <a:solidFill>
                  <a:srgbClr val="000000"/>
                </a:solidFill>
                <a:latin typeface="Arial" charset="0"/>
              </a:rPr>
              <a:t>Frequency</a:t>
            </a:r>
            <a:endParaRPr kumimoji="0" lang="en-US" altLang="zh-TW" sz="1800">
              <a:latin typeface="Arial Narrow" pitchFamily="34" charset="0"/>
            </a:endParaRPr>
          </a:p>
        </p:txBody>
      </p:sp>
      <p:sp>
        <p:nvSpPr>
          <p:cNvPr id="79917" name="Rectangle 1067"/>
          <p:cNvSpPr>
            <a:spLocks noChangeArrowheads="1"/>
          </p:cNvSpPr>
          <p:nvPr/>
        </p:nvSpPr>
        <p:spPr bwMode="auto">
          <a:xfrm>
            <a:off x="944439" y="1981200"/>
            <a:ext cx="7450137" cy="4572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2621" name="Text Box 1069"/>
          <p:cNvSpPr txBox="1">
            <a:spLocks noChangeArrowheads="1"/>
          </p:cNvSpPr>
          <p:nvPr/>
        </p:nvSpPr>
        <p:spPr bwMode="auto">
          <a:xfrm>
            <a:off x="467544" y="1916113"/>
            <a:ext cx="28083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kumimoji="0" lang="en-US" altLang="zh-TW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half of all the bills are “small”</a:t>
            </a:r>
          </a:p>
        </p:txBody>
      </p:sp>
      <p:sp>
        <p:nvSpPr>
          <p:cNvPr id="152622" name="Rectangle 1070"/>
          <p:cNvSpPr>
            <a:spLocks noChangeArrowheads="1"/>
          </p:cNvSpPr>
          <p:nvPr/>
        </p:nvSpPr>
        <p:spPr bwMode="auto">
          <a:xfrm>
            <a:off x="2768476" y="3373438"/>
            <a:ext cx="417513" cy="2054225"/>
          </a:xfrm>
          <a:prstGeom prst="rect">
            <a:avLst/>
          </a:prstGeom>
          <a:solidFill>
            <a:schemeClr val="tx2">
              <a:lumMod val="1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2623" name="Rectangle 1071"/>
          <p:cNvSpPr>
            <a:spLocks noChangeArrowheads="1"/>
          </p:cNvSpPr>
          <p:nvPr/>
        </p:nvSpPr>
        <p:spPr bwMode="auto">
          <a:xfrm>
            <a:off x="3176464" y="4375150"/>
            <a:ext cx="449262" cy="1052513"/>
          </a:xfrm>
          <a:prstGeom prst="rect">
            <a:avLst/>
          </a:prstGeom>
          <a:solidFill>
            <a:schemeClr val="tx2">
              <a:lumMod val="1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2624" name="Text Box 1072"/>
          <p:cNvSpPr txBox="1">
            <a:spLocks noChangeArrowheads="1"/>
          </p:cNvSpPr>
          <p:nvPr/>
        </p:nvSpPr>
        <p:spPr bwMode="auto">
          <a:xfrm>
            <a:off x="539552" y="2636912"/>
            <a:ext cx="2271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kumimoji="0" lang="zh-TW" altLang="en-US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71+37=108  </a:t>
            </a:r>
          </a:p>
        </p:txBody>
      </p:sp>
      <p:sp>
        <p:nvSpPr>
          <p:cNvPr id="152625" name="Line 1073"/>
          <p:cNvSpPr>
            <a:spLocks noChangeShapeType="1"/>
          </p:cNvSpPr>
          <p:nvPr/>
        </p:nvSpPr>
        <p:spPr bwMode="auto">
          <a:xfrm flipH="1" flipV="1">
            <a:off x="1619671" y="2996952"/>
            <a:ext cx="1799679" cy="151154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52626" name="Text Box 1074"/>
          <p:cNvSpPr txBox="1">
            <a:spLocks noChangeArrowheads="1"/>
          </p:cNvSpPr>
          <p:nvPr/>
        </p:nvSpPr>
        <p:spPr bwMode="auto">
          <a:xfrm>
            <a:off x="3563888" y="2683768"/>
            <a:ext cx="2017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sz="2400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13+9+10=32</a:t>
            </a:r>
          </a:p>
        </p:txBody>
      </p:sp>
      <p:sp>
        <p:nvSpPr>
          <p:cNvPr id="152627" name="Text Box 1075"/>
          <p:cNvSpPr txBox="1">
            <a:spLocks noChangeArrowheads="1"/>
          </p:cNvSpPr>
          <p:nvPr/>
        </p:nvSpPr>
        <p:spPr bwMode="auto">
          <a:xfrm>
            <a:off x="3347864" y="1916113"/>
            <a:ext cx="25209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kumimoji="0" lang="en-US" altLang="zh-TW" sz="2400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few bills are in the middle range</a:t>
            </a:r>
          </a:p>
        </p:txBody>
      </p:sp>
      <p:sp>
        <p:nvSpPr>
          <p:cNvPr id="152628" name="Rectangle 1076"/>
          <p:cNvSpPr>
            <a:spLocks noChangeArrowheads="1"/>
          </p:cNvSpPr>
          <p:nvPr/>
        </p:nvSpPr>
        <p:spPr bwMode="auto">
          <a:xfrm>
            <a:off x="3649539" y="5035550"/>
            <a:ext cx="423862" cy="406400"/>
          </a:xfrm>
          <a:prstGeom prst="rect">
            <a:avLst/>
          </a:prstGeom>
          <a:solidFill>
            <a:srgbClr val="1C6A3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2629" name="Rectangle 1077"/>
          <p:cNvSpPr>
            <a:spLocks noChangeArrowheads="1"/>
          </p:cNvSpPr>
          <p:nvPr/>
        </p:nvSpPr>
        <p:spPr bwMode="auto">
          <a:xfrm>
            <a:off x="4074989" y="5167313"/>
            <a:ext cx="436562" cy="271462"/>
          </a:xfrm>
          <a:prstGeom prst="rect">
            <a:avLst/>
          </a:prstGeom>
          <a:solidFill>
            <a:srgbClr val="1C6A3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2630" name="Rectangle 1078"/>
          <p:cNvSpPr>
            <a:spLocks noChangeArrowheads="1"/>
          </p:cNvSpPr>
          <p:nvPr/>
        </p:nvSpPr>
        <p:spPr bwMode="auto">
          <a:xfrm>
            <a:off x="4500439" y="5111750"/>
            <a:ext cx="454025" cy="330200"/>
          </a:xfrm>
          <a:prstGeom prst="rect">
            <a:avLst/>
          </a:prstGeom>
          <a:solidFill>
            <a:srgbClr val="1C6A3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2631" name="Line 1079"/>
          <p:cNvSpPr>
            <a:spLocks noChangeShapeType="1"/>
          </p:cNvSpPr>
          <p:nvPr/>
        </p:nvSpPr>
        <p:spPr bwMode="auto">
          <a:xfrm flipV="1">
            <a:off x="3851920" y="3068959"/>
            <a:ext cx="16768" cy="2016224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52632" name="Line 1080"/>
          <p:cNvSpPr>
            <a:spLocks noChangeShapeType="1"/>
          </p:cNvSpPr>
          <p:nvPr/>
        </p:nvSpPr>
        <p:spPr bwMode="auto">
          <a:xfrm flipH="1" flipV="1">
            <a:off x="4283968" y="3068960"/>
            <a:ext cx="8508" cy="2088828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52633" name="Line 1081"/>
          <p:cNvSpPr>
            <a:spLocks noChangeShapeType="1"/>
          </p:cNvSpPr>
          <p:nvPr/>
        </p:nvSpPr>
        <p:spPr bwMode="auto">
          <a:xfrm flipV="1">
            <a:off x="4749676" y="3068960"/>
            <a:ext cx="38348" cy="2088828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52634" name="Text Box 1082"/>
          <p:cNvSpPr txBox="1">
            <a:spLocks noChangeArrowheads="1"/>
          </p:cNvSpPr>
          <p:nvPr/>
        </p:nvSpPr>
        <p:spPr bwMode="auto">
          <a:xfrm>
            <a:off x="5940152" y="1916113"/>
            <a:ext cx="30243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kumimoji="0" lang="en-US" altLang="zh-TW" sz="2400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Relatively, large number of large bills</a:t>
            </a:r>
          </a:p>
        </p:txBody>
      </p:sp>
      <p:sp>
        <p:nvSpPr>
          <p:cNvPr id="152635" name="Rectangle 1083"/>
          <p:cNvSpPr>
            <a:spLocks noChangeArrowheads="1"/>
          </p:cNvSpPr>
          <p:nvPr/>
        </p:nvSpPr>
        <p:spPr bwMode="auto">
          <a:xfrm>
            <a:off x="4954464" y="4906963"/>
            <a:ext cx="428625" cy="530225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2636" name="Rectangle 1084"/>
          <p:cNvSpPr>
            <a:spLocks noChangeArrowheads="1"/>
          </p:cNvSpPr>
          <p:nvPr/>
        </p:nvSpPr>
        <p:spPr bwMode="auto">
          <a:xfrm>
            <a:off x="5383089" y="4600575"/>
            <a:ext cx="441325" cy="836613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2637" name="Rectangle 1085"/>
          <p:cNvSpPr>
            <a:spLocks noChangeArrowheads="1"/>
          </p:cNvSpPr>
          <p:nvPr/>
        </p:nvSpPr>
        <p:spPr bwMode="auto">
          <a:xfrm>
            <a:off x="5835526" y="5016500"/>
            <a:ext cx="439738" cy="42068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2638" name="Text Box 1086"/>
          <p:cNvSpPr txBox="1">
            <a:spLocks noChangeArrowheads="1"/>
          </p:cNvSpPr>
          <p:nvPr/>
        </p:nvSpPr>
        <p:spPr bwMode="auto">
          <a:xfrm>
            <a:off x="6204024" y="2636912"/>
            <a:ext cx="218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sz="2400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18+28+14=60</a:t>
            </a:r>
          </a:p>
        </p:txBody>
      </p:sp>
      <p:sp>
        <p:nvSpPr>
          <p:cNvPr id="152639" name="Line 1087"/>
          <p:cNvSpPr>
            <a:spLocks noChangeShapeType="1"/>
          </p:cNvSpPr>
          <p:nvPr/>
        </p:nvSpPr>
        <p:spPr bwMode="auto">
          <a:xfrm flipV="1">
            <a:off x="5664076" y="3068960"/>
            <a:ext cx="1284188" cy="154749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52640" name="Line 1088"/>
          <p:cNvSpPr>
            <a:spLocks noChangeShapeType="1"/>
          </p:cNvSpPr>
          <p:nvPr/>
        </p:nvSpPr>
        <p:spPr bwMode="auto">
          <a:xfrm flipV="1">
            <a:off x="6045076" y="2996952"/>
            <a:ext cx="1407244" cy="2008436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52641" name="Line 1089"/>
          <p:cNvSpPr>
            <a:spLocks noChangeShapeType="1"/>
          </p:cNvSpPr>
          <p:nvPr/>
        </p:nvSpPr>
        <p:spPr bwMode="auto">
          <a:xfrm flipH="1" flipV="1">
            <a:off x="1043607" y="3068959"/>
            <a:ext cx="1962993" cy="555302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52642" name="Line 1090"/>
          <p:cNvSpPr>
            <a:spLocks noChangeShapeType="1"/>
          </p:cNvSpPr>
          <p:nvPr/>
        </p:nvSpPr>
        <p:spPr bwMode="auto">
          <a:xfrm flipV="1">
            <a:off x="5194176" y="2996952"/>
            <a:ext cx="1250032" cy="1879848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grpSp>
        <p:nvGrpSpPr>
          <p:cNvPr id="79940" name="Group 1091"/>
          <p:cNvGrpSpPr>
            <a:grpSpLocks/>
          </p:cNvGrpSpPr>
          <p:nvPr/>
        </p:nvGrpSpPr>
        <p:grpSpPr bwMode="auto">
          <a:xfrm>
            <a:off x="2755776" y="3124200"/>
            <a:ext cx="3957638" cy="2311400"/>
            <a:chOff x="1432" y="1348"/>
            <a:chExt cx="2493" cy="1456"/>
          </a:xfrm>
        </p:grpSpPr>
        <p:sp>
          <p:nvSpPr>
            <p:cNvPr id="79943" name="Line 1092"/>
            <p:cNvSpPr>
              <a:spLocks noChangeShapeType="1"/>
            </p:cNvSpPr>
            <p:nvPr/>
          </p:nvSpPr>
          <p:spPr bwMode="auto">
            <a:xfrm>
              <a:off x="1432" y="1348"/>
              <a:ext cx="1" cy="145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9944" name="Line 1093"/>
            <p:cNvSpPr>
              <a:spLocks noChangeShapeType="1"/>
            </p:cNvSpPr>
            <p:nvPr/>
          </p:nvSpPr>
          <p:spPr bwMode="auto">
            <a:xfrm>
              <a:off x="1432" y="2803"/>
              <a:ext cx="2493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2648" name="Text Box 12"/>
          <p:cNvSpPr txBox="1">
            <a:spLocks noChangeArrowheads="1"/>
          </p:cNvSpPr>
          <p:nvPr/>
        </p:nvSpPr>
        <p:spPr bwMode="auto">
          <a:xfrm>
            <a:off x="6660232" y="3933056"/>
            <a:ext cx="2160588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kumimoji="0" lang="en-US" altLang="zh-TW" sz="2000" dirty="0">
                <a:solidFill>
                  <a:srgbClr val="FC3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(18+28+14=60)÷200 = 30% </a:t>
            </a:r>
            <a:endParaRPr kumimoji="0" lang="en-US" altLang="zh-TW" sz="2000" dirty="0" smtClean="0">
              <a:solidFill>
                <a:srgbClr val="FC3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eaLnBrk="0" hangingPunct="0">
              <a:defRPr/>
            </a:pPr>
            <a:r>
              <a:rPr kumimoji="0" lang="en-US" altLang="zh-TW" sz="2000" dirty="0" smtClean="0">
                <a:solidFill>
                  <a:srgbClr val="FC3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i.e</a:t>
            </a:r>
            <a:r>
              <a:rPr kumimoji="0" lang="en-US" altLang="zh-TW" sz="2000" dirty="0">
                <a:solidFill>
                  <a:srgbClr val="FC3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nearly a third of the phone bills are $90 or more.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2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2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2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2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2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2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2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2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2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2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2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2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52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5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2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2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2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2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2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2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2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2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2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52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52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5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52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52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152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621" grpId="0" autoUpdateAnimBg="0"/>
      <p:bldP spid="152622" grpId="0" animBg="1"/>
      <p:bldP spid="152623" grpId="0" animBg="1"/>
      <p:bldP spid="152624" grpId="0" autoUpdateAnimBg="0"/>
      <p:bldP spid="152626" grpId="0" autoUpdateAnimBg="0"/>
      <p:bldP spid="152627" grpId="0" autoUpdateAnimBg="0"/>
      <p:bldP spid="152628" grpId="0" animBg="1"/>
      <p:bldP spid="152629" grpId="0" animBg="1"/>
      <p:bldP spid="152630" grpId="0" animBg="1"/>
      <p:bldP spid="152634" grpId="0" autoUpdateAnimBg="0"/>
      <p:bldP spid="152635" grpId="0" animBg="1"/>
      <p:bldP spid="152636" grpId="0" animBg="1"/>
      <p:bldP spid="152637" grpId="0" animBg="1"/>
      <p:bldP spid="152638" grpId="0" autoUpdateAnimBg="0"/>
      <p:bldP spid="15264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332656"/>
            <a:ext cx="8356600" cy="117998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Class Relative Frequency</a:t>
            </a:r>
            <a:endParaRPr lang="zh-TW" altLang="en-US" dirty="0" smtClean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3800701"/>
            <a:ext cx="8491538" cy="2590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z="4000" dirty="0" smtClean="0"/>
              <a:t>It is often preferable to show the relative frequency (proportion) of observations falling into each class, rather than the frequency itself.</a:t>
            </a:r>
            <a:endParaRPr lang="zh-TW" altLang="en-US" sz="4000" dirty="0" smtClean="0"/>
          </a:p>
        </p:txBody>
      </p:sp>
      <p:sp>
        <p:nvSpPr>
          <p:cNvPr id="80898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1C6038C-98B5-4449-9478-8E307FE78E7F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089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65B16839-A78F-4592-ABE4-4F3DDC7DF389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76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pSp>
        <p:nvGrpSpPr>
          <p:cNvPr id="80902" name="Group 11"/>
          <p:cNvGrpSpPr>
            <a:grpSpLocks/>
          </p:cNvGrpSpPr>
          <p:nvPr/>
        </p:nvGrpSpPr>
        <p:grpSpPr bwMode="auto">
          <a:xfrm>
            <a:off x="539750" y="1270000"/>
            <a:ext cx="7835900" cy="2374900"/>
            <a:chOff x="340" y="800"/>
            <a:chExt cx="4936" cy="1496"/>
          </a:xfrm>
        </p:grpSpPr>
        <p:sp>
          <p:nvSpPr>
            <p:cNvPr id="69637" name="Text Box 5"/>
            <p:cNvSpPr txBox="1">
              <a:spLocks noChangeArrowheads="1"/>
            </p:cNvSpPr>
            <p:nvPr/>
          </p:nvSpPr>
          <p:spPr bwMode="auto">
            <a:xfrm>
              <a:off x="340" y="800"/>
              <a:ext cx="1855" cy="1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 eaLnBrk="0" hangingPunct="0">
                <a:defRPr/>
              </a:pPr>
              <a:r>
                <a:rPr kumimoji="0" lang="en-US" altLang="zh-TW" sz="44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Class </a:t>
              </a:r>
              <a:r>
                <a:rPr kumimoji="0" lang="en-US" altLang="zh-TW" sz="4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Relative</a:t>
              </a:r>
              <a:r>
                <a:rPr kumimoji="0" lang="en-US" altLang="zh-TW" sz="44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</a:t>
              </a:r>
            </a:p>
            <a:p>
              <a:pPr algn="r" eaLnBrk="0" hangingPunct="0">
                <a:defRPr/>
              </a:pPr>
              <a:r>
                <a:rPr kumimoji="0" lang="en-US" altLang="zh-TW" sz="44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Frequency</a:t>
              </a:r>
              <a:r>
                <a:rPr kumimoji="0" lang="en-US" altLang="zh-TW" sz="4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 </a:t>
              </a:r>
            </a:p>
          </p:txBody>
        </p:sp>
        <p:sp>
          <p:nvSpPr>
            <p:cNvPr id="69638" name="Text Box 6"/>
            <p:cNvSpPr txBox="1">
              <a:spLocks noChangeArrowheads="1"/>
            </p:cNvSpPr>
            <p:nvPr/>
          </p:nvSpPr>
          <p:spPr bwMode="auto">
            <a:xfrm>
              <a:off x="2660" y="1478"/>
              <a:ext cx="2544" cy="8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90000"/>
                </a:lnSpc>
                <a:defRPr/>
              </a:pPr>
              <a:r>
                <a:rPr kumimoji="0" lang="en-US" altLang="zh-TW" sz="44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Total Number </a:t>
              </a:r>
            </a:p>
            <a:p>
              <a:pPr eaLnBrk="0" hangingPunct="0">
                <a:lnSpc>
                  <a:spcPct val="90000"/>
                </a:lnSpc>
                <a:defRPr/>
              </a:pPr>
              <a:r>
                <a:rPr kumimoji="0" lang="en-US" altLang="zh-TW" sz="44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of Observations</a:t>
              </a:r>
            </a:p>
          </p:txBody>
        </p:sp>
        <p:sp>
          <p:nvSpPr>
            <p:cNvPr id="69639" name="Line 7"/>
            <p:cNvSpPr>
              <a:spLocks noChangeShapeType="1"/>
            </p:cNvSpPr>
            <p:nvPr/>
          </p:nvSpPr>
          <p:spPr bwMode="auto">
            <a:xfrm>
              <a:off x="2588" y="1469"/>
              <a:ext cx="26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69641" name="Text Box 9"/>
            <p:cNvSpPr txBox="1">
              <a:spLocks noChangeArrowheads="1"/>
            </p:cNvSpPr>
            <p:nvPr/>
          </p:nvSpPr>
          <p:spPr bwMode="auto">
            <a:xfrm>
              <a:off x="2583" y="940"/>
              <a:ext cx="2621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en-US" altLang="zh-TW" sz="44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Class Frequency</a:t>
              </a:r>
            </a:p>
          </p:txBody>
        </p:sp>
        <p:sp>
          <p:nvSpPr>
            <p:cNvPr id="69642" name="Text Box 10"/>
            <p:cNvSpPr txBox="1">
              <a:spLocks noChangeArrowheads="1"/>
            </p:cNvSpPr>
            <p:nvPr/>
          </p:nvSpPr>
          <p:spPr bwMode="auto">
            <a:xfrm>
              <a:off x="2162" y="1097"/>
              <a:ext cx="449" cy="69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TW" altLang="en-US" sz="6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=</a:t>
              </a: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332656"/>
            <a:ext cx="8229600" cy="1295549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</a:t>
            </a:r>
          </a:p>
        </p:txBody>
      </p:sp>
      <p:sp>
        <p:nvSpPr>
          <p:cNvPr id="37581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28800"/>
            <a:ext cx="8054280" cy="446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 smtClean="0"/>
              <a:t>Providing information concerning the monthly bills of new subscribers in the first month after signing on with a telephone company.</a:t>
            </a:r>
          </a:p>
        </p:txBody>
      </p:sp>
      <p:sp>
        <p:nvSpPr>
          <p:cNvPr id="81922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FA670E3-0A3F-46C0-A982-E1BE7C664488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192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AE667650-C18F-4BF4-A8BB-E54338F8FC8C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77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332656"/>
            <a:ext cx="87820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Relative Frequency</a:t>
            </a:r>
          </a:p>
        </p:txBody>
      </p:sp>
      <p:sp>
        <p:nvSpPr>
          <p:cNvPr id="6147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9938529-CD8F-48A1-85D9-E9A7EE15AD87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148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0F5EE3C0-2372-4FB3-BF91-2E59BCB97C7C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78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aphicFrame>
        <p:nvGraphicFramePr>
          <p:cNvPr id="6146" name="Object 1024"/>
          <p:cNvGraphicFramePr>
            <a:graphicFrameLocks noChangeAspect="1"/>
          </p:cNvGraphicFramePr>
          <p:nvPr/>
        </p:nvGraphicFramePr>
        <p:xfrm>
          <a:off x="1143000" y="2209800"/>
          <a:ext cx="7239000" cy="440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4" name="工作表" r:id="rId3" imgW="3324225" imgH="2314575" progId="Excel.Sheet.8">
                  <p:embed/>
                </p:oleObj>
              </mc:Choice>
              <mc:Fallback>
                <p:oleObj name="工作表" r:id="rId3" imgW="3324225" imgH="2314575" progId="Excel.Sheet.8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209800"/>
                        <a:ext cx="7239000" cy="440372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4029075" y="1362075"/>
            <a:ext cx="3894138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71 / 200 = 0.3550</a:t>
            </a:r>
          </a:p>
        </p:txBody>
      </p:sp>
      <p:sp>
        <p:nvSpPr>
          <p:cNvPr id="80902" name="Line 6"/>
          <p:cNvSpPr>
            <a:spLocks noChangeShapeType="1"/>
          </p:cNvSpPr>
          <p:nvPr/>
        </p:nvSpPr>
        <p:spPr bwMode="auto">
          <a:xfrm flipV="1">
            <a:off x="4419600" y="1916113"/>
            <a:ext cx="7938" cy="750887"/>
          </a:xfrm>
          <a:prstGeom prst="line">
            <a:avLst/>
          </a:prstGeom>
          <a:noFill/>
          <a:ln w="28575">
            <a:solidFill>
              <a:srgbClr val="FC30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80903" name="Line 7"/>
          <p:cNvSpPr>
            <a:spLocks noChangeShapeType="1"/>
          </p:cNvSpPr>
          <p:nvPr/>
        </p:nvSpPr>
        <p:spPr bwMode="auto">
          <a:xfrm flipV="1">
            <a:off x="4648200" y="1905000"/>
            <a:ext cx="838200" cy="4495800"/>
          </a:xfrm>
          <a:prstGeom prst="line">
            <a:avLst/>
          </a:prstGeom>
          <a:noFill/>
          <a:ln w="28575">
            <a:solidFill>
              <a:srgbClr val="FC30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80904" name="Line 8"/>
          <p:cNvSpPr>
            <a:spLocks noChangeShapeType="1"/>
          </p:cNvSpPr>
          <p:nvPr/>
        </p:nvSpPr>
        <p:spPr bwMode="auto">
          <a:xfrm>
            <a:off x="6858000" y="1905000"/>
            <a:ext cx="76200" cy="838200"/>
          </a:xfrm>
          <a:prstGeom prst="line">
            <a:avLst/>
          </a:prstGeom>
          <a:noFill/>
          <a:ln w="28575">
            <a:solidFill>
              <a:srgbClr val="FC30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" name="矩形 1"/>
          <p:cNvSpPr/>
          <p:nvPr/>
        </p:nvSpPr>
        <p:spPr bwMode="auto">
          <a:xfrm>
            <a:off x="5486400" y="2209800"/>
            <a:ext cx="2895600" cy="4403725"/>
          </a:xfrm>
          <a:prstGeom prst="rect">
            <a:avLst/>
          </a:prstGeom>
          <a:solidFill>
            <a:srgbClr val="CCFF9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0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0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0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1" grpId="0"/>
      <p:bldP spid="80902" grpId="0" animBg="1"/>
      <p:bldP spid="80903" grpId="0" animBg="1"/>
      <p:bldP spid="80904" grpId="0" animBg="1"/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73199" y="332656"/>
            <a:ext cx="8356798" cy="16764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When to Use Relative Frequencies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2037196"/>
            <a:ext cx="8769796" cy="43354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The </a:t>
            </a:r>
            <a:r>
              <a:rPr lang="en-US" altLang="zh-TW" b="1" dirty="0" smtClean="0">
                <a:solidFill>
                  <a:schemeClr val="accent2"/>
                </a:solidFill>
              </a:rPr>
              <a:t>population</a:t>
            </a:r>
            <a:r>
              <a:rPr lang="en-US" altLang="zh-TW" dirty="0" smtClean="0"/>
              <a:t> relative frequencies are studied</a:t>
            </a:r>
          </a:p>
          <a:p>
            <a:pPr eaLnBrk="1" hangingPunct="1">
              <a:defRPr/>
            </a:pPr>
            <a:r>
              <a:rPr lang="en-US" altLang="zh-TW" dirty="0" smtClean="0"/>
              <a:t>Comparing two or more histograms</a:t>
            </a:r>
          </a:p>
          <a:p>
            <a:pPr eaLnBrk="1" hangingPunct="1">
              <a:defRPr/>
            </a:pPr>
            <a:r>
              <a:rPr lang="en-US" altLang="zh-TW" dirty="0" smtClean="0"/>
              <a:t>The number of observations of the samples studied are different</a:t>
            </a:r>
            <a:endParaRPr lang="zh-TW" altLang="en-US" dirty="0" smtClean="0"/>
          </a:p>
        </p:txBody>
      </p:sp>
      <p:sp>
        <p:nvSpPr>
          <p:cNvPr id="82946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88CD7BC-66B8-4FC6-905C-E149A3B83C43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294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D2B9534B-EDF8-4CB6-8F6A-45908C7EAC28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79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341512"/>
            <a:ext cx="7715250" cy="999256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Value</a:t>
            </a:r>
          </a:p>
        </p:txBody>
      </p:sp>
      <p:sp>
        <p:nvSpPr>
          <p:cNvPr id="275459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713788" cy="1871663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TW" smtClean="0"/>
              <a:t>The </a:t>
            </a:r>
            <a:r>
              <a:rPr lang="en-US" altLang="zh-TW" b="1" smtClean="0">
                <a:solidFill>
                  <a:schemeClr val="accent2"/>
                </a:solidFill>
              </a:rPr>
              <a:t>values</a:t>
            </a:r>
            <a:r>
              <a:rPr lang="en-US" altLang="zh-TW" i="1" smtClean="0"/>
              <a:t> </a:t>
            </a:r>
            <a:r>
              <a:rPr lang="en-US" altLang="zh-TW" smtClean="0"/>
              <a:t>of the variable are the range of possible values for a variable. </a:t>
            </a:r>
          </a:p>
        </p:txBody>
      </p:sp>
      <p:sp>
        <p:nvSpPr>
          <p:cNvPr id="30722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35496" y="6381328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153174D-13DF-44EA-9E9F-33E5BBF7CF69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3072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903344BC-2EBC-4562-A2DC-93D1954A8816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8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75460" name="Rectangle 4"/>
          <p:cNvSpPr>
            <a:spLocks noChangeArrowheads="1"/>
          </p:cNvSpPr>
          <p:nvPr/>
        </p:nvSpPr>
        <p:spPr bwMode="auto">
          <a:xfrm>
            <a:off x="178817" y="3068960"/>
            <a:ext cx="8857679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4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  <a:r>
              <a:rPr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= </a:t>
            </a:r>
            <a:r>
              <a:rPr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Mobile </a:t>
            </a:r>
            <a:r>
              <a:rPr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phone carrier choice =“</a:t>
            </a:r>
            <a:r>
              <a:rPr lang="zh-TW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台灣大哥大</a:t>
            </a:r>
            <a:r>
              <a:rPr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”</a:t>
            </a:r>
            <a:r>
              <a:rPr lang="zh-TW" altLang="en-US" sz="4400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, </a:t>
            </a:r>
            <a:r>
              <a:rPr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“</a:t>
            </a:r>
            <a:r>
              <a:rPr lang="zh-TW" altLang="en-US" sz="4400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中華電信</a:t>
            </a:r>
            <a:r>
              <a:rPr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,”…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4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Y</a:t>
            </a:r>
            <a:r>
              <a:rPr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= </a:t>
            </a:r>
            <a:r>
              <a:rPr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Student grade</a:t>
            </a:r>
            <a:r>
              <a:rPr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: A, B, C, </a:t>
            </a:r>
            <a:r>
              <a:rPr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F</a:t>
            </a:r>
            <a:endParaRPr lang="en-US" altLang="zh-TW" sz="4400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4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Z</a:t>
            </a:r>
            <a:r>
              <a:rPr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= </a:t>
            </a:r>
            <a:r>
              <a:rPr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The patient’s waiting time </a:t>
            </a:r>
            <a:r>
              <a:rPr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for </a:t>
            </a:r>
            <a:r>
              <a:rPr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a medical </a:t>
            </a:r>
            <a:r>
              <a:rPr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service: 0~60 minutes</a:t>
            </a:r>
            <a:endParaRPr lang="zh-TW" altLang="en-US" sz="4400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5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5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5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60" grpId="0" build="p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50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332656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Note on Class Width</a:t>
            </a:r>
          </a:p>
        </p:txBody>
      </p:sp>
      <p:sp>
        <p:nvSpPr>
          <p:cNvPr id="82951" name="Rectangle 7"/>
          <p:cNvSpPr>
            <a:spLocks noGrp="1" noChangeArrowheads="1"/>
          </p:cNvSpPr>
          <p:nvPr>
            <p:ph idx="1"/>
          </p:nvPr>
        </p:nvSpPr>
        <p:spPr>
          <a:xfrm>
            <a:off x="684213" y="1628775"/>
            <a:ext cx="8064500" cy="460851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smtClean="0"/>
              <a:t>Generally </a:t>
            </a:r>
            <a:r>
              <a:rPr lang="en-US" altLang="zh-TW" sz="4800" b="1" smtClean="0">
                <a:solidFill>
                  <a:schemeClr val="folHlink"/>
                </a:solidFill>
              </a:rPr>
              <a:t>equal</a:t>
            </a:r>
            <a:r>
              <a:rPr lang="en-US" altLang="zh-TW" sz="4800" smtClean="0"/>
              <a:t> but not necessarily</a:t>
            </a:r>
          </a:p>
          <a:p>
            <a:pPr eaLnBrk="1" hangingPunct="1">
              <a:defRPr/>
            </a:pPr>
            <a:r>
              <a:rPr lang="en-US" altLang="zh-TW" sz="4800" smtClean="0"/>
              <a:t>Unequal class width is used when the frequency associated with some classes is </a:t>
            </a:r>
            <a:r>
              <a:rPr lang="en-US" altLang="zh-TW" sz="4800" b="1" smtClean="0">
                <a:solidFill>
                  <a:schemeClr val="folHlink"/>
                </a:solidFill>
              </a:rPr>
              <a:t>too low</a:t>
            </a:r>
            <a:r>
              <a:rPr lang="en-US" altLang="zh-TW" sz="4800" smtClean="0"/>
              <a:t>. </a:t>
            </a:r>
          </a:p>
        </p:txBody>
      </p:sp>
      <p:sp>
        <p:nvSpPr>
          <p:cNvPr id="83970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F5EEC07-E80A-4561-9C04-5E17AF01D948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397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0B39B46D-323D-44AA-8108-2F57F0F5AA3A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80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2656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Unequal Class Width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905000"/>
            <a:ext cx="8624888" cy="4191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Several classes are combined together to form a </a:t>
            </a:r>
            <a:r>
              <a:rPr lang="en-US" altLang="zh-TW" b="1" smtClean="0">
                <a:solidFill>
                  <a:srgbClr val="FFFF00"/>
                </a:solidFill>
              </a:rPr>
              <a:t>wider and “more populated”</a:t>
            </a:r>
            <a:r>
              <a:rPr lang="en-US" altLang="zh-TW" smtClean="0"/>
              <a:t> class.</a:t>
            </a:r>
          </a:p>
          <a:p>
            <a:pPr eaLnBrk="1" hangingPunct="1">
              <a:defRPr/>
            </a:pPr>
            <a:r>
              <a:rPr lang="en-US" altLang="zh-TW" smtClean="0"/>
              <a:t>It is possible to form an </a:t>
            </a:r>
            <a:r>
              <a:rPr lang="en-US" altLang="zh-TW" b="1" smtClean="0">
                <a:solidFill>
                  <a:schemeClr val="folHlink"/>
                </a:solidFill>
              </a:rPr>
              <a:t>open ended class</a:t>
            </a:r>
            <a:r>
              <a:rPr lang="en-US" altLang="zh-TW" smtClean="0"/>
              <a:t> at the higher end or lower end of the histogram.</a:t>
            </a:r>
            <a:endParaRPr lang="zh-TW" altLang="en-US" smtClean="0"/>
          </a:p>
        </p:txBody>
      </p:sp>
      <p:sp>
        <p:nvSpPr>
          <p:cNvPr id="8499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C3106C8-6655-48D4-8093-4A947CC3044E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499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A5F90C77-97A5-42C5-9719-07C3B272A636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81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2656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Shapes of Histogram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>
          <a:xfrm>
            <a:off x="900113" y="1844675"/>
            <a:ext cx="7424737" cy="41910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z="4800" smtClean="0"/>
              <a:t>Based on the following characteristics:</a:t>
            </a:r>
          </a:p>
          <a:p>
            <a:pPr eaLnBrk="1" hangingPunct="1">
              <a:defRPr/>
            </a:pPr>
            <a:r>
              <a:rPr lang="en-US" altLang="zh-TW" sz="4800" smtClean="0">
                <a:hlinkClick r:id="rId2" action="ppaction://hlinksldjump"/>
              </a:rPr>
              <a:t>Symmetric</a:t>
            </a:r>
            <a:r>
              <a:rPr lang="en-US" altLang="zh-TW" sz="4800" smtClean="0"/>
              <a:t> vs. </a:t>
            </a:r>
            <a:r>
              <a:rPr lang="en-US" altLang="zh-TW" sz="4800" smtClean="0">
                <a:hlinkClick r:id="rId3" action="ppaction://hlinksldjump"/>
              </a:rPr>
              <a:t>Skewness</a:t>
            </a:r>
            <a:endParaRPr lang="en-US" altLang="zh-TW" sz="4800" smtClean="0"/>
          </a:p>
          <a:p>
            <a:pPr eaLnBrk="1" hangingPunct="1">
              <a:defRPr/>
            </a:pPr>
            <a:r>
              <a:rPr lang="en-US" altLang="zh-TW" sz="4800" smtClean="0">
                <a:hlinkClick r:id="rId4" action="ppaction://hlinksldjump"/>
              </a:rPr>
              <a:t>Number of modal classes</a:t>
            </a:r>
            <a:endParaRPr lang="en-US" altLang="zh-TW" sz="4800" smtClean="0"/>
          </a:p>
          <a:p>
            <a:pPr eaLnBrk="1" hangingPunct="1">
              <a:defRPr/>
            </a:pPr>
            <a:r>
              <a:rPr lang="en-US" altLang="zh-TW" sz="4800" smtClean="0">
                <a:hlinkClick r:id="rId5" action="ppaction://hlinksldjump"/>
              </a:rPr>
              <a:t>Bell Shape</a:t>
            </a:r>
            <a:endParaRPr lang="en-US" altLang="zh-TW" sz="4800" smtClean="0"/>
          </a:p>
        </p:txBody>
      </p:sp>
      <p:sp>
        <p:nvSpPr>
          <p:cNvPr id="86018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8E4EA21-9A14-4A54-ACB8-6591ADC69EC9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601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938B4BBD-6AEA-4F37-BAAC-C59A0007EDEB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82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40" name="Rectangle 1028"/>
          <p:cNvSpPr>
            <a:spLocks noGrp="1" noChangeArrowheads="1"/>
          </p:cNvSpPr>
          <p:nvPr>
            <p:ph type="title"/>
          </p:nvPr>
        </p:nvSpPr>
        <p:spPr>
          <a:xfrm>
            <a:off x="468313" y="332656"/>
            <a:ext cx="8229600" cy="1287611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Interpreting Histograms</a:t>
            </a:r>
            <a:endParaRPr lang="zh-TW" altLang="en-US" dirty="0" smtClean="0"/>
          </a:p>
        </p:txBody>
      </p:sp>
      <p:sp>
        <p:nvSpPr>
          <p:cNvPr id="193541" name="Rectangle 1029"/>
          <p:cNvSpPr>
            <a:spLocks noGrp="1" noChangeArrowheads="1"/>
          </p:cNvSpPr>
          <p:nvPr>
            <p:ph idx="1"/>
          </p:nvPr>
        </p:nvSpPr>
        <p:spPr>
          <a:xfrm>
            <a:off x="468313" y="1916832"/>
            <a:ext cx="8229600" cy="37814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 smtClean="0"/>
              <a:t>The final step is to interpret the histograms based on the heights of individual classes or the overall shape.</a:t>
            </a:r>
          </a:p>
        </p:txBody>
      </p:sp>
      <p:sp>
        <p:nvSpPr>
          <p:cNvPr id="87042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38ED58B-4C51-4DFE-BCE0-84F80106BDC7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704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0F1F75A7-60DF-4791-B3EF-6E104016BD71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83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774923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Excel Setup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7AD109F-DC86-4086-94FB-CD96EBE7D2FC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4BB05D9-193C-4568-99ED-FC250E7C4714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84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pic>
        <p:nvPicPr>
          <p:cNvPr id="5" name="圖片 4" descr="Stat_2010_a_02_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9752" y="1268760"/>
            <a:ext cx="5112568" cy="5001425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 bwMode="auto">
          <a:xfrm>
            <a:off x="5220072" y="5805264"/>
            <a:ext cx="1152128" cy="50405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pic>
        <p:nvPicPr>
          <p:cNvPr id="7" name="圖片 6" descr="Stat_2010_a_02_0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1124744"/>
            <a:ext cx="7985760" cy="5608320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 bwMode="auto">
          <a:xfrm>
            <a:off x="3707904" y="5949280"/>
            <a:ext cx="936104" cy="43204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pic>
        <p:nvPicPr>
          <p:cNvPr id="9" name="圖片 8" descr="Stat_2010_a_02_0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2" y="1556792"/>
            <a:ext cx="3108960" cy="3307080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 bwMode="auto">
          <a:xfrm>
            <a:off x="5220072" y="2082616"/>
            <a:ext cx="1872208" cy="2880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Stat_2010_a_02_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494555"/>
            <a:ext cx="8820472" cy="33746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918939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Excel Output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7AD109F-DC86-4086-94FB-CD96EBE7D2FC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4BB05D9-193C-4568-99ED-FC250E7C4714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85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pic>
        <p:nvPicPr>
          <p:cNvPr id="8" name="圖片 7" descr="Stat_2010_a_02_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024" y="1462213"/>
            <a:ext cx="8820472" cy="4775099"/>
          </a:xfrm>
          <a:prstGeom prst="rect">
            <a:avLst/>
          </a:prstGeom>
        </p:spPr>
      </p:pic>
      <p:pic>
        <p:nvPicPr>
          <p:cNvPr id="7" name="圖片 6" descr="Stat_2010_a_02_1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251" y="1484784"/>
            <a:ext cx="8919245" cy="4824536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R Code for Histogram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half" idx="1"/>
          </p:nvPr>
        </p:nvSpPr>
        <p:spPr>
          <a:xfrm>
            <a:off x="42532" y="1600200"/>
            <a:ext cx="3115341" cy="4530725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rJava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XLConnect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lmtest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tseries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snpar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vcd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library(MASS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>
          <a:xfrm>
            <a:off x="3151081" y="1399749"/>
            <a:ext cx="5805377" cy="520404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dirty="0" err="1"/>
              <a:t>fileXls</a:t>
            </a:r>
            <a:r>
              <a:rPr lang="en-US" altLang="zh-TW" sz="2000" dirty="0"/>
              <a:t> = "Telephone_bills.xlsx"</a:t>
            </a:r>
          </a:p>
          <a:p>
            <a:pPr marL="0" indent="0">
              <a:buNone/>
            </a:pPr>
            <a:r>
              <a:rPr lang="en-US" altLang="zh-TW" sz="2000" dirty="0" err="1" smtClean="0"/>
              <a:t>TB_data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&lt;- </a:t>
            </a:r>
            <a:r>
              <a:rPr lang="en-US" altLang="zh-TW" sz="2000" dirty="0" err="1"/>
              <a:t>loadWorkbook</a:t>
            </a:r>
            <a:r>
              <a:rPr lang="en-US" altLang="zh-TW" sz="2000" dirty="0"/>
              <a:t>(</a:t>
            </a:r>
            <a:r>
              <a:rPr lang="en-US" altLang="zh-TW" sz="2000" dirty="0" err="1"/>
              <a:t>fileXls</a:t>
            </a:r>
            <a:r>
              <a:rPr lang="en-US" altLang="zh-TW" sz="2000" dirty="0"/>
              <a:t>)</a:t>
            </a:r>
          </a:p>
          <a:p>
            <a:pPr marL="0" indent="0">
              <a:buNone/>
            </a:pPr>
            <a:r>
              <a:rPr lang="en-US" altLang="zh-TW" sz="2000" dirty="0"/>
              <a:t>T_B &lt;- </a:t>
            </a:r>
            <a:r>
              <a:rPr lang="en-US" altLang="zh-TW" sz="2000" dirty="0" err="1"/>
              <a:t>readWorksheet</a:t>
            </a:r>
            <a:r>
              <a:rPr lang="en-US" altLang="zh-TW" sz="2000" dirty="0"/>
              <a:t>(TB_data,1)</a:t>
            </a:r>
          </a:p>
          <a:p>
            <a:pPr marL="0" indent="0">
              <a:buNone/>
            </a:pPr>
            <a:r>
              <a:rPr lang="en-US" altLang="zh-TW" sz="2000" dirty="0" smtClean="0"/>
              <a:t>Bills </a:t>
            </a:r>
            <a:r>
              <a:rPr lang="en-US" altLang="zh-TW" sz="2000" dirty="0"/>
              <a:t>&lt;- </a:t>
            </a:r>
            <a:r>
              <a:rPr lang="en-US" altLang="zh-TW" sz="2000" dirty="0" err="1"/>
              <a:t>T_B$Bills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n &lt;- length(Bills)</a:t>
            </a:r>
          </a:p>
          <a:p>
            <a:pPr marL="0" indent="0">
              <a:buNone/>
            </a:pPr>
            <a:r>
              <a:rPr lang="en-US" altLang="zh-TW" sz="2000" dirty="0" err="1" smtClean="0"/>
              <a:t>break_p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&lt;- vector("double", length = 9)</a:t>
            </a:r>
          </a:p>
          <a:p>
            <a:pPr marL="0" indent="0">
              <a:buNone/>
            </a:pPr>
            <a:r>
              <a:rPr lang="en-US" altLang="zh-TW" sz="2000" dirty="0" err="1"/>
              <a:t>break_p</a:t>
            </a:r>
            <a:r>
              <a:rPr lang="en-US" altLang="zh-TW" sz="2000" dirty="0"/>
              <a:t>[1] &lt;- 0</a:t>
            </a:r>
          </a:p>
          <a:p>
            <a:pPr marL="0" indent="0">
              <a:buNone/>
            </a:pPr>
            <a:r>
              <a:rPr lang="en-US" altLang="zh-TW" sz="2000" dirty="0"/>
              <a:t>size &lt;- length(Bills)</a:t>
            </a:r>
          </a:p>
          <a:p>
            <a:pPr marL="0" indent="0">
              <a:buNone/>
            </a:pPr>
            <a:r>
              <a:rPr lang="en-US" altLang="zh-TW" sz="2000" dirty="0"/>
              <a:t>for(j in 2:8) {</a:t>
            </a:r>
          </a:p>
          <a:p>
            <a:pPr marL="0" indent="0">
              <a:buNone/>
            </a:pPr>
            <a:r>
              <a:rPr lang="en-US" altLang="zh-TW" sz="2000" dirty="0"/>
              <a:t>	</a:t>
            </a:r>
            <a:r>
              <a:rPr lang="en-US" altLang="zh-TW" sz="2000" dirty="0" err="1"/>
              <a:t>break_p</a:t>
            </a:r>
            <a:r>
              <a:rPr lang="en-US" altLang="zh-TW" sz="2000" dirty="0"/>
              <a:t>[j] &lt;- </a:t>
            </a:r>
            <a:r>
              <a:rPr lang="en-US" altLang="zh-TW" sz="2000" dirty="0" err="1"/>
              <a:t>break_p</a:t>
            </a:r>
            <a:r>
              <a:rPr lang="en-US" altLang="zh-TW" sz="2000" dirty="0"/>
              <a:t>[j-1] + 15</a:t>
            </a:r>
          </a:p>
          <a:p>
            <a:pPr marL="0" indent="0">
              <a:buNone/>
            </a:pPr>
            <a:r>
              <a:rPr lang="en-US" altLang="zh-TW" sz="2000" dirty="0"/>
              <a:t>	}</a:t>
            </a:r>
          </a:p>
          <a:p>
            <a:pPr marL="0" indent="0">
              <a:buNone/>
            </a:pPr>
            <a:r>
              <a:rPr lang="en-US" altLang="zh-TW" sz="2000" dirty="0" err="1"/>
              <a:t>break_p</a:t>
            </a:r>
            <a:r>
              <a:rPr lang="en-US" altLang="zh-TW" sz="2000" dirty="0"/>
              <a:t>[9] &lt;- max(Bills) + 1</a:t>
            </a:r>
          </a:p>
          <a:p>
            <a:pPr marL="0" indent="0">
              <a:buNone/>
            </a:pPr>
            <a:r>
              <a:rPr lang="en-US" altLang="zh-TW" sz="2000" dirty="0" err="1"/>
              <a:t>p_HG</a:t>
            </a:r>
            <a:r>
              <a:rPr lang="en-US" altLang="zh-TW" sz="2000" dirty="0"/>
              <a:t> &lt;- </a:t>
            </a:r>
            <a:r>
              <a:rPr lang="en-US" altLang="zh-TW" sz="2000" dirty="0" err="1"/>
              <a:t>hist</a:t>
            </a:r>
            <a:r>
              <a:rPr lang="en-US" altLang="zh-TW" sz="2000" dirty="0"/>
              <a:t>(Bills, breaks = </a:t>
            </a:r>
            <a:r>
              <a:rPr lang="en-US" altLang="zh-TW" sz="2000" dirty="0" err="1"/>
              <a:t>break_p</a:t>
            </a:r>
            <a:r>
              <a:rPr lang="en-US" altLang="zh-TW" sz="2000" dirty="0"/>
              <a:t>, main="Histogram of Telephone Bills</a:t>
            </a:r>
            <a:r>
              <a:rPr lang="en-US" altLang="zh-TW" sz="2000" dirty="0" smtClean="0"/>
              <a:t>")</a:t>
            </a:r>
            <a:endParaRPr lang="zh-TW" altLang="en-US" sz="200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BC3F3-40FC-4348-94A8-F1019ECCBE49}" type="datetime1">
              <a:rPr lang="zh-TW" altLang="en-US" smtClean="0"/>
              <a:pPr/>
              <a:t>2017/9/25</a:t>
            </a:fld>
            <a:endParaRPr lang="en-US" altLang="zh-TW" smtClean="0"/>
          </a:p>
          <a:p>
            <a:r>
              <a:rPr lang="en-US" altLang="zh-TW" smtClean="0"/>
              <a:t>Statistics II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C949-03CB-4FDA-9FAB-32A480E22E59}" type="slidenum">
              <a:rPr lang="zh-TW" altLang="en-US" smtClean="0"/>
              <a:pPr/>
              <a:t>86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40768"/>
            <a:ext cx="8848954" cy="50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6557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2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332656"/>
            <a:ext cx="7715250" cy="197207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Example: Selecting an investment</a:t>
            </a:r>
          </a:p>
        </p:txBody>
      </p:sp>
      <p:sp>
        <p:nvSpPr>
          <p:cNvPr id="186373" name="Rectangle 5"/>
          <p:cNvSpPr>
            <a:spLocks noGrp="1" noChangeArrowheads="1"/>
          </p:cNvSpPr>
          <p:nvPr>
            <p:ph idx="1"/>
          </p:nvPr>
        </p:nvSpPr>
        <p:spPr>
          <a:xfrm>
            <a:off x="827088" y="2204864"/>
            <a:ext cx="7993062" cy="3710161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 smtClean="0"/>
              <a:t>An investor is considering investing in one out of two investments. The returns on these investments were recorded. </a:t>
            </a:r>
          </a:p>
        </p:txBody>
      </p:sp>
      <p:sp>
        <p:nvSpPr>
          <p:cNvPr id="88066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76B4F6D-2984-4216-BF5D-693F7CA1A525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806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40682038-52F5-40EB-B6CC-EBA6EBB4765D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87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4" name="Rectangle 1028"/>
          <p:cNvSpPr>
            <a:spLocks noGrp="1" noChangeArrowheads="1"/>
          </p:cNvSpPr>
          <p:nvPr>
            <p:ph type="title"/>
          </p:nvPr>
        </p:nvSpPr>
        <p:spPr>
          <a:xfrm>
            <a:off x="468313" y="332656"/>
            <a:ext cx="8229600" cy="1295995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Interpret the Histogram</a:t>
            </a:r>
          </a:p>
        </p:txBody>
      </p:sp>
      <p:sp>
        <p:nvSpPr>
          <p:cNvPr id="194565" name="Rectangle 1029"/>
          <p:cNvSpPr>
            <a:spLocks noGrp="1" noChangeArrowheads="1"/>
          </p:cNvSpPr>
          <p:nvPr>
            <p:ph idx="1"/>
          </p:nvPr>
        </p:nvSpPr>
        <p:spPr>
          <a:xfrm>
            <a:off x="755650" y="1700808"/>
            <a:ext cx="7791450" cy="4267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dirty="0" smtClean="0"/>
              <a:t>From the two histograms, how can the investor interpret the:</a:t>
            </a:r>
          </a:p>
          <a:p>
            <a:pPr eaLnBrk="1" hangingPunct="1">
              <a:defRPr/>
            </a:pPr>
            <a:r>
              <a:rPr lang="en-US" altLang="zh-TW" dirty="0" smtClean="0"/>
              <a:t>Expected returns</a:t>
            </a:r>
          </a:p>
          <a:p>
            <a:pPr eaLnBrk="1" hangingPunct="1">
              <a:defRPr/>
            </a:pPr>
            <a:r>
              <a:rPr lang="en-US" altLang="zh-TW" dirty="0" smtClean="0"/>
              <a:t>The spread of the return (the risk involved with each investment)</a:t>
            </a:r>
          </a:p>
        </p:txBody>
      </p:sp>
      <p:sp>
        <p:nvSpPr>
          <p:cNvPr id="89090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098FF5E-4EEA-40F7-A0F8-F762BECADA3B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909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A83332AE-4F90-4ED7-9CF3-6087D7E672EE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88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27" name="Rectangle 35"/>
          <p:cNvSpPr>
            <a:spLocks noGrp="1" noChangeArrowheads="1"/>
          </p:cNvSpPr>
          <p:nvPr>
            <p:ph type="title"/>
          </p:nvPr>
        </p:nvSpPr>
        <p:spPr>
          <a:xfrm>
            <a:off x="817190" y="332656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Interpretation 1/3</a:t>
            </a:r>
          </a:p>
        </p:txBody>
      </p:sp>
      <p:sp>
        <p:nvSpPr>
          <p:cNvPr id="90114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D1B0A41-C4C1-4D52-86E5-C1B64A98EBAA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0115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E41972C3-46E8-4D98-8CA2-183D9378E428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89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87396" name="Text Box 4"/>
          <p:cNvSpPr txBox="1">
            <a:spLocks noChangeArrowheads="1"/>
          </p:cNvSpPr>
          <p:nvPr/>
        </p:nvSpPr>
        <p:spPr bwMode="auto">
          <a:xfrm>
            <a:off x="517525" y="1651000"/>
            <a:ext cx="534988" cy="310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18-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16-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14-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12-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10-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8-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6-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4-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2-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0-</a:t>
            </a:r>
          </a:p>
        </p:txBody>
      </p:sp>
      <p:sp>
        <p:nvSpPr>
          <p:cNvPr id="187397" name="Text Box 5"/>
          <p:cNvSpPr txBox="1">
            <a:spLocks noChangeArrowheads="1"/>
          </p:cNvSpPr>
          <p:nvPr/>
        </p:nvSpPr>
        <p:spPr bwMode="auto">
          <a:xfrm>
            <a:off x="4479925" y="1655763"/>
            <a:ext cx="534988" cy="310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18-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16-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14-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12-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10-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8-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6-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4-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2-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0-</a:t>
            </a:r>
          </a:p>
        </p:txBody>
      </p:sp>
      <p:sp>
        <p:nvSpPr>
          <p:cNvPr id="187398" name="Text Box 6"/>
          <p:cNvSpPr txBox="1">
            <a:spLocks noChangeArrowheads="1"/>
          </p:cNvSpPr>
          <p:nvPr/>
        </p:nvSpPr>
        <p:spPr bwMode="auto">
          <a:xfrm>
            <a:off x="873125" y="4556125"/>
            <a:ext cx="32543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-15    0   15   30   45   60   75</a:t>
            </a:r>
          </a:p>
        </p:txBody>
      </p:sp>
      <p:sp>
        <p:nvSpPr>
          <p:cNvPr id="187399" name="Rectangle 7"/>
          <p:cNvSpPr>
            <a:spLocks noChangeArrowheads="1"/>
          </p:cNvSpPr>
          <p:nvPr/>
        </p:nvSpPr>
        <p:spPr bwMode="auto">
          <a:xfrm>
            <a:off x="914400" y="3663950"/>
            <a:ext cx="457200" cy="914400"/>
          </a:xfrm>
          <a:prstGeom prst="rect">
            <a:avLst/>
          </a:prstGeom>
          <a:solidFill>
            <a:srgbClr val="FF876B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7400" name="Rectangle 8"/>
          <p:cNvSpPr>
            <a:spLocks noChangeArrowheads="1"/>
          </p:cNvSpPr>
          <p:nvPr/>
        </p:nvSpPr>
        <p:spPr bwMode="auto">
          <a:xfrm>
            <a:off x="1371600" y="3054350"/>
            <a:ext cx="457200" cy="1524000"/>
          </a:xfrm>
          <a:prstGeom prst="rect">
            <a:avLst/>
          </a:prstGeom>
          <a:solidFill>
            <a:srgbClr val="FF876B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7401" name="Rectangle 9"/>
          <p:cNvSpPr>
            <a:spLocks noChangeArrowheads="1"/>
          </p:cNvSpPr>
          <p:nvPr/>
        </p:nvSpPr>
        <p:spPr bwMode="auto">
          <a:xfrm>
            <a:off x="1828800" y="2022475"/>
            <a:ext cx="457200" cy="2555875"/>
          </a:xfrm>
          <a:prstGeom prst="rect">
            <a:avLst/>
          </a:prstGeom>
          <a:solidFill>
            <a:srgbClr val="FF876B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7412" name="Text Box 20"/>
          <p:cNvSpPr txBox="1">
            <a:spLocks noChangeArrowheads="1"/>
          </p:cNvSpPr>
          <p:nvPr/>
        </p:nvSpPr>
        <p:spPr bwMode="auto">
          <a:xfrm>
            <a:off x="4806950" y="4572000"/>
            <a:ext cx="32543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-15    0   15   30   45   60   75</a:t>
            </a:r>
          </a:p>
        </p:txBody>
      </p:sp>
      <p:sp>
        <p:nvSpPr>
          <p:cNvPr id="187413" name="Text Box 21"/>
          <p:cNvSpPr txBox="1">
            <a:spLocks noChangeArrowheads="1"/>
          </p:cNvSpPr>
          <p:nvPr/>
        </p:nvSpPr>
        <p:spPr bwMode="auto">
          <a:xfrm>
            <a:off x="685800" y="4953000"/>
            <a:ext cx="39248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kumimoji="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en-US" altLang="zh-TW" dirty="0"/>
              <a:t>Return on investment A</a:t>
            </a:r>
          </a:p>
        </p:txBody>
      </p:sp>
      <p:sp>
        <p:nvSpPr>
          <p:cNvPr id="187414" name="Text Box 22"/>
          <p:cNvSpPr txBox="1">
            <a:spLocks noChangeArrowheads="1"/>
          </p:cNvSpPr>
          <p:nvPr/>
        </p:nvSpPr>
        <p:spPr bwMode="auto">
          <a:xfrm>
            <a:off x="4785246" y="4959350"/>
            <a:ext cx="39216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kumimoji="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en-US" altLang="zh-TW" dirty="0"/>
              <a:t>Return on investment B</a:t>
            </a:r>
          </a:p>
        </p:txBody>
      </p:sp>
      <p:sp>
        <p:nvSpPr>
          <p:cNvPr id="187415" name="Text Box 23"/>
          <p:cNvSpPr txBox="1">
            <a:spLocks noChangeArrowheads="1"/>
          </p:cNvSpPr>
          <p:nvPr/>
        </p:nvSpPr>
        <p:spPr bwMode="auto">
          <a:xfrm>
            <a:off x="685800" y="5486400"/>
            <a:ext cx="8077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The center of the returns of Investment A is slightly lower than that for Investment B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2133600" y="1524000"/>
            <a:ext cx="5791200" cy="920750"/>
            <a:chOff x="1344" y="960"/>
            <a:chExt cx="3648" cy="580"/>
          </a:xfrm>
        </p:grpSpPr>
        <p:sp>
          <p:nvSpPr>
            <p:cNvPr id="187420" name="Text Box 28"/>
            <p:cNvSpPr txBox="1">
              <a:spLocks noChangeArrowheads="1"/>
            </p:cNvSpPr>
            <p:nvPr/>
          </p:nvSpPr>
          <p:spPr bwMode="auto">
            <a:xfrm>
              <a:off x="4128" y="960"/>
              <a:ext cx="864" cy="42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0" lang="en-US" altLang="zh-TW" sz="1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The center for B</a:t>
              </a:r>
            </a:p>
          </p:txBody>
        </p:sp>
        <p:sp>
          <p:nvSpPr>
            <p:cNvPr id="187421" name="Text Box 29"/>
            <p:cNvSpPr txBox="1">
              <a:spLocks noChangeArrowheads="1"/>
            </p:cNvSpPr>
            <p:nvPr/>
          </p:nvSpPr>
          <p:spPr bwMode="auto">
            <a:xfrm>
              <a:off x="1550" y="960"/>
              <a:ext cx="862" cy="42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en-US" altLang="zh-TW" sz="1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The center </a:t>
              </a:r>
            </a:p>
            <a:p>
              <a:pPr>
                <a:defRPr/>
              </a:pPr>
              <a:r>
                <a:rPr kumimoji="0" lang="en-US" altLang="zh-TW" sz="1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for A</a:t>
              </a:r>
            </a:p>
          </p:txBody>
        </p:sp>
        <p:sp>
          <p:nvSpPr>
            <p:cNvPr id="187422" name="Freeform 30"/>
            <p:cNvSpPr>
              <a:spLocks/>
            </p:cNvSpPr>
            <p:nvPr/>
          </p:nvSpPr>
          <p:spPr bwMode="auto">
            <a:xfrm flipH="1">
              <a:off x="1344" y="1344"/>
              <a:ext cx="576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384" y="192"/>
                </a:cxn>
              </a:cxnLst>
              <a:rect l="0" t="0" r="r" b="b"/>
              <a:pathLst>
                <a:path w="384" h="192">
                  <a:moveTo>
                    <a:pt x="0" y="0"/>
                  </a:moveTo>
                  <a:lnTo>
                    <a:pt x="0" y="192"/>
                  </a:lnTo>
                  <a:lnTo>
                    <a:pt x="384" y="192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87423" name="Freeform 31"/>
            <p:cNvSpPr>
              <a:spLocks/>
            </p:cNvSpPr>
            <p:nvPr/>
          </p:nvSpPr>
          <p:spPr bwMode="auto">
            <a:xfrm flipH="1">
              <a:off x="3888" y="1348"/>
              <a:ext cx="672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384" y="192"/>
                </a:cxn>
              </a:cxnLst>
              <a:rect l="0" t="0" r="r" b="b"/>
              <a:pathLst>
                <a:path w="384" h="192">
                  <a:moveTo>
                    <a:pt x="0" y="0"/>
                  </a:moveTo>
                  <a:lnTo>
                    <a:pt x="0" y="192"/>
                  </a:lnTo>
                  <a:lnTo>
                    <a:pt x="384" y="192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187424" name="Rectangle 32"/>
          <p:cNvSpPr>
            <a:spLocks noChangeArrowheads="1"/>
          </p:cNvSpPr>
          <p:nvPr/>
        </p:nvSpPr>
        <p:spPr bwMode="auto">
          <a:xfrm>
            <a:off x="2286000" y="3463925"/>
            <a:ext cx="457200" cy="1114425"/>
          </a:xfrm>
          <a:prstGeom prst="rect">
            <a:avLst/>
          </a:prstGeom>
          <a:solidFill>
            <a:srgbClr val="FF876B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7425" name="Rectangle 33"/>
          <p:cNvSpPr>
            <a:spLocks noChangeArrowheads="1"/>
          </p:cNvSpPr>
          <p:nvPr/>
        </p:nvSpPr>
        <p:spPr bwMode="auto">
          <a:xfrm>
            <a:off x="2743200" y="3581400"/>
            <a:ext cx="457200" cy="996950"/>
          </a:xfrm>
          <a:prstGeom prst="rect">
            <a:avLst/>
          </a:prstGeom>
          <a:solidFill>
            <a:srgbClr val="FF876B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7402" name="Rectangle 10"/>
          <p:cNvSpPr>
            <a:spLocks noChangeArrowheads="1"/>
          </p:cNvSpPr>
          <p:nvPr/>
        </p:nvSpPr>
        <p:spPr bwMode="auto">
          <a:xfrm>
            <a:off x="3200400" y="4273550"/>
            <a:ext cx="457200" cy="304800"/>
          </a:xfrm>
          <a:prstGeom prst="rect">
            <a:avLst/>
          </a:prstGeom>
          <a:solidFill>
            <a:srgbClr val="FF876B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7403" name="Rectangle 11"/>
          <p:cNvSpPr>
            <a:spLocks noChangeArrowheads="1"/>
          </p:cNvSpPr>
          <p:nvPr/>
        </p:nvSpPr>
        <p:spPr bwMode="auto">
          <a:xfrm>
            <a:off x="3657600" y="4273550"/>
            <a:ext cx="457200" cy="304800"/>
          </a:xfrm>
          <a:prstGeom prst="rect">
            <a:avLst/>
          </a:prstGeom>
          <a:solidFill>
            <a:srgbClr val="FF876B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grpSp>
        <p:nvGrpSpPr>
          <p:cNvPr id="90132" name="Group 12"/>
          <p:cNvGrpSpPr>
            <a:grpSpLocks/>
          </p:cNvGrpSpPr>
          <p:nvPr/>
        </p:nvGrpSpPr>
        <p:grpSpPr bwMode="auto">
          <a:xfrm>
            <a:off x="4876800" y="2139950"/>
            <a:ext cx="3200400" cy="2432050"/>
            <a:chOff x="3072" y="1348"/>
            <a:chExt cx="2016" cy="1532"/>
          </a:xfrm>
        </p:grpSpPr>
        <p:sp>
          <p:nvSpPr>
            <p:cNvPr id="187405" name="Rectangle 13"/>
            <p:cNvSpPr>
              <a:spLocks noChangeArrowheads="1"/>
            </p:cNvSpPr>
            <p:nvPr/>
          </p:nvSpPr>
          <p:spPr bwMode="auto">
            <a:xfrm>
              <a:off x="3072" y="1924"/>
              <a:ext cx="288" cy="956"/>
            </a:xfrm>
            <a:prstGeom prst="rect">
              <a:avLst/>
            </a:prstGeom>
            <a:solidFill>
              <a:srgbClr val="1C6A3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87406" name="Rectangle 14"/>
            <p:cNvSpPr>
              <a:spLocks noChangeArrowheads="1"/>
            </p:cNvSpPr>
            <p:nvPr/>
          </p:nvSpPr>
          <p:spPr bwMode="auto">
            <a:xfrm>
              <a:off x="3360" y="2693"/>
              <a:ext cx="288" cy="187"/>
            </a:xfrm>
            <a:prstGeom prst="rect">
              <a:avLst/>
            </a:prstGeom>
            <a:solidFill>
              <a:srgbClr val="1C6A3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87407" name="Rectangle 15"/>
            <p:cNvSpPr>
              <a:spLocks noChangeArrowheads="1"/>
            </p:cNvSpPr>
            <p:nvPr/>
          </p:nvSpPr>
          <p:spPr bwMode="auto">
            <a:xfrm>
              <a:off x="3648" y="1348"/>
              <a:ext cx="288" cy="1532"/>
            </a:xfrm>
            <a:prstGeom prst="rect">
              <a:avLst/>
            </a:prstGeom>
            <a:solidFill>
              <a:srgbClr val="1C6A3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87408" name="Rectangle 16"/>
            <p:cNvSpPr>
              <a:spLocks noChangeArrowheads="1"/>
            </p:cNvSpPr>
            <p:nvPr/>
          </p:nvSpPr>
          <p:spPr bwMode="auto">
            <a:xfrm>
              <a:off x="3936" y="2085"/>
              <a:ext cx="288" cy="795"/>
            </a:xfrm>
            <a:prstGeom prst="rect">
              <a:avLst/>
            </a:prstGeom>
            <a:solidFill>
              <a:srgbClr val="1C6A3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87409" name="Rectangle 17"/>
            <p:cNvSpPr>
              <a:spLocks noChangeArrowheads="1"/>
            </p:cNvSpPr>
            <p:nvPr/>
          </p:nvSpPr>
          <p:spPr bwMode="auto">
            <a:xfrm>
              <a:off x="4512" y="2605"/>
              <a:ext cx="288" cy="275"/>
            </a:xfrm>
            <a:prstGeom prst="rect">
              <a:avLst/>
            </a:prstGeom>
            <a:solidFill>
              <a:srgbClr val="1C6A3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87410" name="Rectangle 18"/>
            <p:cNvSpPr>
              <a:spLocks noChangeArrowheads="1"/>
            </p:cNvSpPr>
            <p:nvPr/>
          </p:nvSpPr>
          <p:spPr bwMode="auto">
            <a:xfrm>
              <a:off x="4800" y="2605"/>
              <a:ext cx="288" cy="275"/>
            </a:xfrm>
            <a:prstGeom prst="rect">
              <a:avLst/>
            </a:prstGeom>
            <a:solidFill>
              <a:srgbClr val="1C6A3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87411" name="Rectangle 19"/>
            <p:cNvSpPr>
              <a:spLocks noChangeArrowheads="1"/>
            </p:cNvSpPr>
            <p:nvPr/>
          </p:nvSpPr>
          <p:spPr bwMode="auto">
            <a:xfrm>
              <a:off x="4224" y="2085"/>
              <a:ext cx="288" cy="795"/>
            </a:xfrm>
            <a:prstGeom prst="rect">
              <a:avLst/>
            </a:prstGeom>
            <a:solidFill>
              <a:srgbClr val="1C6A3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187426" name="Freeform 34"/>
          <p:cNvSpPr>
            <a:spLocks/>
          </p:cNvSpPr>
          <p:nvPr/>
        </p:nvSpPr>
        <p:spPr bwMode="auto">
          <a:xfrm>
            <a:off x="914400" y="1835150"/>
            <a:ext cx="3657600" cy="2743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728"/>
              </a:cxn>
              <a:cxn ang="0">
                <a:pos x="2304" y="1728"/>
              </a:cxn>
            </a:cxnLst>
            <a:rect l="0" t="0" r="r" b="b"/>
            <a:pathLst>
              <a:path w="2304" h="1728">
                <a:moveTo>
                  <a:pt x="0" y="0"/>
                </a:moveTo>
                <a:lnTo>
                  <a:pt x="0" y="1728"/>
                </a:lnTo>
                <a:lnTo>
                  <a:pt x="2304" y="1728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/>
          <a:lstStyle/>
          <a:p>
            <a:pPr>
              <a:defRPr/>
            </a:pPr>
            <a:endParaRPr lang="zh-TW" altLang="en-US"/>
          </a:p>
        </p:txBody>
      </p:sp>
      <p:sp>
        <p:nvSpPr>
          <p:cNvPr id="187395" name="Freeform 3"/>
          <p:cNvSpPr>
            <a:spLocks/>
          </p:cNvSpPr>
          <p:nvPr/>
        </p:nvSpPr>
        <p:spPr bwMode="auto">
          <a:xfrm>
            <a:off x="4876800" y="1828800"/>
            <a:ext cx="3657600" cy="2743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728"/>
              </a:cxn>
              <a:cxn ang="0">
                <a:pos x="2304" y="1728"/>
              </a:cxn>
            </a:cxnLst>
            <a:rect l="0" t="0" r="r" b="b"/>
            <a:pathLst>
              <a:path w="2304" h="1728">
                <a:moveTo>
                  <a:pt x="0" y="0"/>
                </a:moveTo>
                <a:lnTo>
                  <a:pt x="0" y="1728"/>
                </a:lnTo>
                <a:lnTo>
                  <a:pt x="2304" y="1728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/>
          <a:lstStyle/>
          <a:p>
            <a:pPr>
              <a:defRPr/>
            </a:pPr>
            <a:endParaRPr lang="zh-TW" altLang="en-US"/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1981199" y="1828800"/>
            <a:ext cx="4283075" cy="2819400"/>
            <a:chOff x="1248" y="1152"/>
            <a:chExt cx="2605" cy="1776"/>
          </a:xfrm>
        </p:grpSpPr>
        <p:sp>
          <p:nvSpPr>
            <p:cNvPr id="187417" name="Line 25"/>
            <p:cNvSpPr>
              <a:spLocks noChangeShapeType="1"/>
            </p:cNvSpPr>
            <p:nvPr/>
          </p:nvSpPr>
          <p:spPr bwMode="auto">
            <a:xfrm>
              <a:off x="1248" y="1152"/>
              <a:ext cx="0" cy="17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87418" name="Line 26"/>
            <p:cNvSpPr>
              <a:spLocks noChangeShapeType="1"/>
            </p:cNvSpPr>
            <p:nvPr/>
          </p:nvSpPr>
          <p:spPr bwMode="auto">
            <a:xfrm>
              <a:off x="3853" y="1152"/>
              <a:ext cx="0" cy="17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TW" altLang="en-US"/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15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1028"/>
          <p:cNvSpPr>
            <a:spLocks noGrp="1" noChangeArrowheads="1"/>
          </p:cNvSpPr>
          <p:nvPr>
            <p:ph type="title"/>
          </p:nvPr>
        </p:nvSpPr>
        <p:spPr>
          <a:xfrm>
            <a:off x="899592" y="341784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Data</a:t>
            </a:r>
          </a:p>
        </p:txBody>
      </p:sp>
      <p:sp>
        <p:nvSpPr>
          <p:cNvPr id="62469" name="Rectangle 1029"/>
          <p:cNvSpPr>
            <a:spLocks noGrp="1" noChangeArrowheads="1"/>
          </p:cNvSpPr>
          <p:nvPr>
            <p:ph idx="1"/>
          </p:nvPr>
        </p:nvSpPr>
        <p:spPr>
          <a:xfrm>
            <a:off x="431800" y="1268413"/>
            <a:ext cx="8532813" cy="1512887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dirty="0" smtClean="0"/>
              <a:t>The </a:t>
            </a:r>
            <a:r>
              <a:rPr lang="en-US" altLang="zh-TW" b="1" dirty="0" smtClean="0">
                <a:solidFill>
                  <a:schemeClr val="accent2"/>
                </a:solidFill>
              </a:rPr>
              <a:t>observed values</a:t>
            </a:r>
            <a:r>
              <a:rPr lang="en-US" altLang="zh-TW" dirty="0" smtClean="0"/>
              <a:t> of a variable (</a:t>
            </a:r>
            <a:r>
              <a:rPr lang="en-US" altLang="zh-TW" i="1" dirty="0" smtClean="0">
                <a:latin typeface="Times New Roman" pitchFamily="18" charset="0"/>
              </a:rPr>
              <a:t>x</a:t>
            </a:r>
            <a:r>
              <a:rPr lang="en-US" altLang="zh-TW" i="1" baseline="-25000" dirty="0" smtClean="0">
                <a:latin typeface="Times New Roman" pitchFamily="18" charset="0"/>
              </a:rPr>
              <a:t>1</a:t>
            </a:r>
            <a:r>
              <a:rPr lang="en-US" altLang="zh-TW" dirty="0" smtClean="0"/>
              <a:t>, </a:t>
            </a:r>
            <a:r>
              <a:rPr lang="en-US" altLang="zh-TW" i="1" dirty="0" smtClean="0">
                <a:latin typeface="Times New Roman" pitchFamily="18" charset="0"/>
              </a:rPr>
              <a:t>x</a:t>
            </a:r>
            <a:r>
              <a:rPr lang="en-US" altLang="zh-TW" i="1" baseline="-25000" dirty="0" smtClean="0">
                <a:latin typeface="Times New Roman" pitchFamily="18" charset="0"/>
              </a:rPr>
              <a:t>2</a:t>
            </a:r>
            <a:r>
              <a:rPr lang="en-US" altLang="zh-TW" dirty="0" smtClean="0"/>
              <a:t>, …)</a:t>
            </a:r>
          </a:p>
        </p:txBody>
      </p:sp>
      <p:sp>
        <p:nvSpPr>
          <p:cNvPr id="31746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FC58E38-5240-4AA6-AA90-BC4C9678EA7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3174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78761AD5-4661-4B28-A093-DBD8E56689A5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9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62470" name="Rectangle 1030"/>
          <p:cNvSpPr>
            <a:spLocks noChangeArrowheads="1"/>
          </p:cNvSpPr>
          <p:nvPr/>
        </p:nvSpPr>
        <p:spPr bwMode="auto">
          <a:xfrm>
            <a:off x="107505" y="2924944"/>
            <a:ext cx="8844722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Mobile </a:t>
            </a:r>
            <a:r>
              <a:rPr lang="en-US" altLang="zh-TW" sz="40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phone </a:t>
            </a: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c</a:t>
            </a:r>
            <a:r>
              <a:rPr lang="en-US" altLang="zh-TW" sz="40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arrier choices: </a:t>
            </a: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{“</a:t>
            </a:r>
            <a:r>
              <a:rPr lang="zh-TW" altLang="zh-TW" sz="4000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台灣大哥大</a:t>
            </a: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”</a:t>
            </a:r>
            <a:r>
              <a:rPr lang="zh-TW" altLang="en-US" sz="4000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,</a:t>
            </a: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 “</a:t>
            </a:r>
            <a:r>
              <a:rPr lang="zh-TW" altLang="en-US" sz="4000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中華電信</a:t>
            </a: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”, </a:t>
            </a:r>
            <a:r>
              <a:rPr lang="en-US" altLang="zh-TW" sz="40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“</a:t>
            </a:r>
            <a:r>
              <a:rPr lang="zh-TW" altLang="en-US" sz="40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遠傳</a:t>
            </a:r>
            <a:r>
              <a:rPr lang="en-US" altLang="zh-TW" sz="40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”,…}</a:t>
            </a:r>
            <a:endParaRPr lang="en-US" altLang="zh-TW" sz="4000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Student </a:t>
            </a:r>
            <a:r>
              <a:rPr lang="en-US" altLang="zh-TW" sz="40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grades: {C</a:t>
            </a: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, C, B, A, F, </a:t>
            </a:r>
            <a:r>
              <a:rPr lang="en-US" altLang="zh-TW" sz="40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F,…}</a:t>
            </a:r>
            <a:endParaRPr lang="en-US" altLang="zh-TW" sz="4000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The </a:t>
            </a:r>
            <a:r>
              <a:rPr lang="en-US" altLang="zh-TW" sz="40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patient’s waiting time </a:t>
            </a: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for </a:t>
            </a:r>
            <a:r>
              <a:rPr lang="en-US" altLang="zh-TW" sz="40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a medical </a:t>
            </a: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service: {30, 18, 5, </a:t>
            </a:r>
            <a:r>
              <a:rPr lang="en-US" altLang="zh-TW" sz="40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7, …} </a:t>
            </a: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</a:rPr>
              <a:t>minutes</a:t>
            </a:r>
            <a:endParaRPr lang="zh-TW" altLang="en-US" sz="4000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4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4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0" grpId="0" build="p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29" name="Rectangle 13"/>
          <p:cNvSpPr>
            <a:spLocks noChangeArrowheads="1"/>
          </p:cNvSpPr>
          <p:nvPr/>
        </p:nvSpPr>
        <p:spPr bwMode="auto">
          <a:xfrm>
            <a:off x="5382823" y="4147146"/>
            <a:ext cx="457200" cy="296862"/>
          </a:xfrm>
          <a:prstGeom prst="rect">
            <a:avLst/>
          </a:prstGeom>
          <a:solidFill>
            <a:srgbClr val="1C6A3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8467" name="Rectangle 51"/>
          <p:cNvSpPr>
            <a:spLocks noGrp="1" noChangeArrowheads="1"/>
          </p:cNvSpPr>
          <p:nvPr>
            <p:ph type="title"/>
          </p:nvPr>
        </p:nvSpPr>
        <p:spPr>
          <a:xfrm>
            <a:off x="971600" y="332656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Interpretation 2/3</a:t>
            </a:r>
          </a:p>
        </p:txBody>
      </p:sp>
      <p:sp>
        <p:nvSpPr>
          <p:cNvPr id="91138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2FD8C4A-F2B4-4C30-B30E-2EDA577C8E34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1139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B2D6B8B6-EEDA-4B40-B799-466FC62D279D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90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88418" name="Rectangle 2"/>
          <p:cNvSpPr>
            <a:spLocks noChangeArrowheads="1"/>
          </p:cNvSpPr>
          <p:nvPr/>
        </p:nvSpPr>
        <p:spPr bwMode="auto">
          <a:xfrm>
            <a:off x="963223" y="3529608"/>
            <a:ext cx="457200" cy="914400"/>
          </a:xfrm>
          <a:prstGeom prst="rect">
            <a:avLst/>
          </a:prstGeom>
          <a:solidFill>
            <a:srgbClr val="FF876B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8419" name="Rectangle 3"/>
          <p:cNvSpPr>
            <a:spLocks noChangeArrowheads="1"/>
          </p:cNvSpPr>
          <p:nvPr/>
        </p:nvSpPr>
        <p:spPr bwMode="auto">
          <a:xfrm>
            <a:off x="1420423" y="2920008"/>
            <a:ext cx="457200" cy="1524000"/>
          </a:xfrm>
          <a:prstGeom prst="rect">
            <a:avLst/>
          </a:prstGeom>
          <a:solidFill>
            <a:srgbClr val="FF876B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8420" name="Rectangle 4"/>
          <p:cNvSpPr>
            <a:spLocks noChangeArrowheads="1"/>
          </p:cNvSpPr>
          <p:nvPr/>
        </p:nvSpPr>
        <p:spPr bwMode="auto">
          <a:xfrm>
            <a:off x="1877623" y="1888133"/>
            <a:ext cx="457200" cy="2555875"/>
          </a:xfrm>
          <a:prstGeom prst="rect">
            <a:avLst/>
          </a:prstGeom>
          <a:solidFill>
            <a:srgbClr val="FF876B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8421" name="Rectangle 5"/>
          <p:cNvSpPr>
            <a:spLocks noChangeArrowheads="1"/>
          </p:cNvSpPr>
          <p:nvPr/>
        </p:nvSpPr>
        <p:spPr bwMode="auto">
          <a:xfrm>
            <a:off x="2334823" y="3453408"/>
            <a:ext cx="457200" cy="990600"/>
          </a:xfrm>
          <a:prstGeom prst="rect">
            <a:avLst/>
          </a:prstGeom>
          <a:solidFill>
            <a:srgbClr val="FF876B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8422" name="Rectangle 6"/>
          <p:cNvSpPr>
            <a:spLocks noChangeArrowheads="1"/>
          </p:cNvSpPr>
          <p:nvPr/>
        </p:nvSpPr>
        <p:spPr bwMode="auto">
          <a:xfrm>
            <a:off x="2792023" y="3447058"/>
            <a:ext cx="457200" cy="996950"/>
          </a:xfrm>
          <a:prstGeom prst="rect">
            <a:avLst/>
          </a:prstGeom>
          <a:solidFill>
            <a:srgbClr val="FF876B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8425" name="Text Box 9"/>
          <p:cNvSpPr txBox="1">
            <a:spLocks noChangeArrowheads="1"/>
          </p:cNvSpPr>
          <p:nvPr/>
        </p:nvSpPr>
        <p:spPr bwMode="auto">
          <a:xfrm>
            <a:off x="566348" y="1502371"/>
            <a:ext cx="534988" cy="310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18-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16-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14-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12-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10-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8-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6-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4-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2-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0-</a:t>
            </a:r>
          </a:p>
        </p:txBody>
      </p:sp>
      <p:sp>
        <p:nvSpPr>
          <p:cNvPr id="188426" name="Text Box 10"/>
          <p:cNvSpPr txBox="1">
            <a:spLocks noChangeArrowheads="1"/>
          </p:cNvSpPr>
          <p:nvPr/>
        </p:nvSpPr>
        <p:spPr bwMode="auto">
          <a:xfrm>
            <a:off x="4528748" y="1507133"/>
            <a:ext cx="534988" cy="310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18-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16-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14-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12-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10-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8-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6-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4-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2-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0-</a:t>
            </a:r>
          </a:p>
        </p:txBody>
      </p:sp>
      <p:sp>
        <p:nvSpPr>
          <p:cNvPr id="188427" name="Text Box 11"/>
          <p:cNvSpPr txBox="1">
            <a:spLocks noChangeArrowheads="1"/>
          </p:cNvSpPr>
          <p:nvPr/>
        </p:nvSpPr>
        <p:spPr bwMode="auto">
          <a:xfrm>
            <a:off x="921948" y="4428133"/>
            <a:ext cx="32543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-15    0   15   30   45   60   75</a:t>
            </a:r>
          </a:p>
        </p:txBody>
      </p:sp>
      <p:sp>
        <p:nvSpPr>
          <p:cNvPr id="188428" name="Rectangle 12"/>
          <p:cNvSpPr>
            <a:spLocks noChangeArrowheads="1"/>
          </p:cNvSpPr>
          <p:nvPr/>
        </p:nvSpPr>
        <p:spPr bwMode="auto">
          <a:xfrm>
            <a:off x="4925623" y="2926358"/>
            <a:ext cx="457200" cy="1517650"/>
          </a:xfrm>
          <a:prstGeom prst="rect">
            <a:avLst/>
          </a:prstGeom>
          <a:solidFill>
            <a:srgbClr val="1C6A3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8430" name="Rectangle 14"/>
          <p:cNvSpPr>
            <a:spLocks noChangeArrowheads="1"/>
          </p:cNvSpPr>
          <p:nvPr/>
        </p:nvSpPr>
        <p:spPr bwMode="auto">
          <a:xfrm>
            <a:off x="5840023" y="2011958"/>
            <a:ext cx="457200" cy="2432050"/>
          </a:xfrm>
          <a:prstGeom prst="rect">
            <a:avLst/>
          </a:prstGeom>
          <a:solidFill>
            <a:srgbClr val="1C6A3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8431" name="Rectangle 15"/>
          <p:cNvSpPr>
            <a:spLocks noChangeArrowheads="1"/>
          </p:cNvSpPr>
          <p:nvPr/>
        </p:nvSpPr>
        <p:spPr bwMode="auto">
          <a:xfrm>
            <a:off x="6297223" y="3181946"/>
            <a:ext cx="457200" cy="1262062"/>
          </a:xfrm>
          <a:prstGeom prst="rect">
            <a:avLst/>
          </a:prstGeom>
          <a:solidFill>
            <a:srgbClr val="1C6A3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8432" name="Rectangle 16"/>
          <p:cNvSpPr>
            <a:spLocks noChangeArrowheads="1"/>
          </p:cNvSpPr>
          <p:nvPr/>
        </p:nvSpPr>
        <p:spPr bwMode="auto">
          <a:xfrm>
            <a:off x="7211623" y="4007446"/>
            <a:ext cx="457200" cy="436562"/>
          </a:xfrm>
          <a:prstGeom prst="rect">
            <a:avLst/>
          </a:prstGeom>
          <a:solidFill>
            <a:srgbClr val="1C6A3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8433" name="Rectangle 17"/>
          <p:cNvSpPr>
            <a:spLocks noChangeArrowheads="1"/>
          </p:cNvSpPr>
          <p:nvPr/>
        </p:nvSpPr>
        <p:spPr bwMode="auto">
          <a:xfrm>
            <a:off x="7668823" y="4007446"/>
            <a:ext cx="457200" cy="436562"/>
          </a:xfrm>
          <a:prstGeom prst="rect">
            <a:avLst/>
          </a:prstGeom>
          <a:solidFill>
            <a:srgbClr val="1C6A3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8434" name="Rectangle 18"/>
          <p:cNvSpPr>
            <a:spLocks noChangeArrowheads="1"/>
          </p:cNvSpPr>
          <p:nvPr/>
        </p:nvSpPr>
        <p:spPr bwMode="auto">
          <a:xfrm>
            <a:off x="6754423" y="3348633"/>
            <a:ext cx="457200" cy="1095375"/>
          </a:xfrm>
          <a:prstGeom prst="rect">
            <a:avLst/>
          </a:prstGeom>
          <a:solidFill>
            <a:srgbClr val="1C6A3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8435" name="Text Box 19"/>
          <p:cNvSpPr txBox="1">
            <a:spLocks noChangeArrowheads="1"/>
          </p:cNvSpPr>
          <p:nvPr/>
        </p:nvSpPr>
        <p:spPr bwMode="auto">
          <a:xfrm>
            <a:off x="4855773" y="4444008"/>
            <a:ext cx="32543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-15    0   15   30   45   60   75</a:t>
            </a:r>
          </a:p>
        </p:txBody>
      </p:sp>
      <p:sp>
        <p:nvSpPr>
          <p:cNvPr id="188436" name="Text Box 20"/>
          <p:cNvSpPr txBox="1">
            <a:spLocks noChangeArrowheads="1"/>
          </p:cNvSpPr>
          <p:nvPr/>
        </p:nvSpPr>
        <p:spPr bwMode="auto">
          <a:xfrm>
            <a:off x="1066800" y="5393193"/>
            <a:ext cx="7406208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spread of returns for Investment A</a:t>
            </a:r>
            <a:br>
              <a:rPr kumimoji="0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kumimoji="0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less than that for investment B</a:t>
            </a:r>
          </a:p>
        </p:txBody>
      </p:sp>
      <p:sp>
        <p:nvSpPr>
          <p:cNvPr id="188437" name="Text Box 21"/>
          <p:cNvSpPr txBox="1">
            <a:spLocks noChangeArrowheads="1"/>
          </p:cNvSpPr>
          <p:nvPr/>
        </p:nvSpPr>
        <p:spPr bwMode="auto">
          <a:xfrm>
            <a:off x="695966" y="4809703"/>
            <a:ext cx="39248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kumimoji="0" sz="2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en-US" altLang="zh-TW" sz="2800" dirty="0"/>
              <a:t>Return on investment A</a:t>
            </a:r>
          </a:p>
        </p:txBody>
      </p:sp>
      <p:sp>
        <p:nvSpPr>
          <p:cNvPr id="188438" name="Text Box 22"/>
          <p:cNvSpPr txBox="1">
            <a:spLocks noChangeArrowheads="1"/>
          </p:cNvSpPr>
          <p:nvPr/>
        </p:nvSpPr>
        <p:spPr bwMode="auto">
          <a:xfrm>
            <a:off x="4836847" y="4791671"/>
            <a:ext cx="39216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kumimoji="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en-US" altLang="zh-TW" dirty="0"/>
              <a:t>Return on investment B</a:t>
            </a: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963223" y="2920008"/>
            <a:ext cx="6248400" cy="1524000"/>
            <a:chOff x="576" y="1920"/>
            <a:chExt cx="3936" cy="960"/>
          </a:xfrm>
        </p:grpSpPr>
        <p:sp>
          <p:nvSpPr>
            <p:cNvPr id="188443" name="Rectangle 27"/>
            <p:cNvSpPr>
              <a:spLocks noChangeArrowheads="1"/>
            </p:cNvSpPr>
            <p:nvPr/>
          </p:nvSpPr>
          <p:spPr bwMode="auto">
            <a:xfrm>
              <a:off x="576" y="2304"/>
              <a:ext cx="288" cy="576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88444" name="Rectangle 28"/>
            <p:cNvSpPr>
              <a:spLocks noChangeArrowheads="1"/>
            </p:cNvSpPr>
            <p:nvPr/>
          </p:nvSpPr>
          <p:spPr bwMode="auto">
            <a:xfrm>
              <a:off x="1728" y="2261"/>
              <a:ext cx="288" cy="615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88445" name="Rectangle 29"/>
            <p:cNvSpPr>
              <a:spLocks noChangeArrowheads="1"/>
            </p:cNvSpPr>
            <p:nvPr/>
          </p:nvSpPr>
          <p:spPr bwMode="auto">
            <a:xfrm>
              <a:off x="3072" y="1920"/>
              <a:ext cx="288" cy="956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88446" name="Rectangle 30"/>
            <p:cNvSpPr>
              <a:spLocks noChangeArrowheads="1"/>
            </p:cNvSpPr>
            <p:nvPr/>
          </p:nvSpPr>
          <p:spPr bwMode="auto">
            <a:xfrm>
              <a:off x="4224" y="2190"/>
              <a:ext cx="288" cy="686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188450" name="Text Box 34"/>
          <p:cNvSpPr txBox="1">
            <a:spLocks noChangeArrowheads="1"/>
          </p:cNvSpPr>
          <p:nvPr/>
        </p:nvSpPr>
        <p:spPr bwMode="auto">
          <a:xfrm>
            <a:off x="1368036" y="1414841"/>
            <a:ext cx="20399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Sample size =50</a:t>
            </a:r>
          </a:p>
        </p:txBody>
      </p:sp>
      <p:sp>
        <p:nvSpPr>
          <p:cNvPr id="188451" name="Text Box 35"/>
          <p:cNvSpPr txBox="1">
            <a:spLocks noChangeArrowheads="1"/>
          </p:cNvSpPr>
          <p:nvPr/>
        </p:nvSpPr>
        <p:spPr bwMode="auto">
          <a:xfrm>
            <a:off x="5400285" y="1558727"/>
            <a:ext cx="20399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Sample size =50</a:t>
            </a:r>
          </a:p>
        </p:txBody>
      </p: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1877623" y="1878608"/>
            <a:ext cx="4419600" cy="2563813"/>
            <a:chOff x="1152" y="1261"/>
            <a:chExt cx="2784" cy="1615"/>
          </a:xfrm>
        </p:grpSpPr>
        <p:sp>
          <p:nvSpPr>
            <p:cNvPr id="188440" name="Rectangle 24"/>
            <p:cNvSpPr>
              <a:spLocks noChangeArrowheads="1"/>
            </p:cNvSpPr>
            <p:nvPr/>
          </p:nvSpPr>
          <p:spPr bwMode="auto">
            <a:xfrm>
              <a:off x="1152" y="1261"/>
              <a:ext cx="288" cy="1610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0" lang="zh-TW" altLang="en-US" sz="24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1178" name="Rectangle 25"/>
            <p:cNvSpPr>
              <a:spLocks noChangeArrowheads="1"/>
            </p:cNvSpPr>
            <p:nvPr/>
          </p:nvSpPr>
          <p:spPr bwMode="auto">
            <a:xfrm>
              <a:off x="3648" y="1344"/>
              <a:ext cx="288" cy="1532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1877623" y="3002558"/>
            <a:ext cx="4394200" cy="431800"/>
            <a:chOff x="1152" y="1972"/>
            <a:chExt cx="2768" cy="272"/>
          </a:xfrm>
        </p:grpSpPr>
        <p:sp>
          <p:nvSpPr>
            <p:cNvPr id="188448" name="Text Box 32"/>
            <p:cNvSpPr txBox="1">
              <a:spLocks noChangeArrowheads="1"/>
            </p:cNvSpPr>
            <p:nvPr/>
          </p:nvSpPr>
          <p:spPr bwMode="auto">
            <a:xfrm>
              <a:off x="1152" y="1972"/>
              <a:ext cx="29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TW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17</a:t>
              </a:r>
            </a:p>
          </p:txBody>
        </p:sp>
        <p:sp>
          <p:nvSpPr>
            <p:cNvPr id="188449" name="Text Box 33"/>
            <p:cNvSpPr txBox="1">
              <a:spLocks noChangeArrowheads="1"/>
            </p:cNvSpPr>
            <p:nvPr/>
          </p:nvSpPr>
          <p:spPr bwMode="auto">
            <a:xfrm>
              <a:off x="3630" y="1994"/>
              <a:ext cx="29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TW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16</a:t>
              </a:r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1420423" y="2920008"/>
            <a:ext cx="5334000" cy="1530350"/>
            <a:chOff x="864" y="1920"/>
            <a:chExt cx="3360" cy="964"/>
          </a:xfrm>
        </p:grpSpPr>
        <p:sp>
          <p:nvSpPr>
            <p:cNvPr id="91172" name="Rectangle 37"/>
            <p:cNvSpPr>
              <a:spLocks noChangeArrowheads="1"/>
            </p:cNvSpPr>
            <p:nvPr/>
          </p:nvSpPr>
          <p:spPr bwMode="auto">
            <a:xfrm>
              <a:off x="864" y="1920"/>
              <a:ext cx="288" cy="960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91173" name="Group 38"/>
            <p:cNvGrpSpPr>
              <a:grpSpLocks/>
            </p:cNvGrpSpPr>
            <p:nvPr/>
          </p:nvGrpSpPr>
          <p:grpSpPr bwMode="auto">
            <a:xfrm>
              <a:off x="3360" y="2081"/>
              <a:ext cx="864" cy="795"/>
              <a:chOff x="3360" y="2081"/>
              <a:chExt cx="864" cy="795"/>
            </a:xfrm>
          </p:grpSpPr>
          <p:sp>
            <p:nvSpPr>
              <p:cNvPr id="91175" name="Rectangle 39"/>
              <p:cNvSpPr>
                <a:spLocks noChangeArrowheads="1"/>
              </p:cNvSpPr>
              <p:nvPr/>
            </p:nvSpPr>
            <p:spPr bwMode="auto">
              <a:xfrm>
                <a:off x="3360" y="2689"/>
                <a:ext cx="288" cy="187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1176" name="Rectangle 40"/>
              <p:cNvSpPr>
                <a:spLocks noChangeArrowheads="1"/>
              </p:cNvSpPr>
              <p:nvPr/>
            </p:nvSpPr>
            <p:spPr bwMode="auto">
              <a:xfrm>
                <a:off x="3936" y="2081"/>
                <a:ext cx="288" cy="795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91174" name="Rectangle 41"/>
            <p:cNvSpPr>
              <a:spLocks noChangeArrowheads="1"/>
            </p:cNvSpPr>
            <p:nvPr/>
          </p:nvSpPr>
          <p:spPr bwMode="auto">
            <a:xfrm>
              <a:off x="1440" y="2182"/>
              <a:ext cx="288" cy="702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1801423" y="3440708"/>
            <a:ext cx="4827588" cy="401638"/>
            <a:chOff x="1164" y="2248"/>
            <a:chExt cx="2745" cy="329"/>
          </a:xfrm>
        </p:grpSpPr>
        <p:sp>
          <p:nvSpPr>
            <p:cNvPr id="188459" name="Text Box 43"/>
            <p:cNvSpPr txBox="1">
              <a:spLocks noChangeArrowheads="1"/>
            </p:cNvSpPr>
            <p:nvPr/>
          </p:nvSpPr>
          <p:spPr bwMode="auto">
            <a:xfrm>
              <a:off x="1164" y="2252"/>
              <a:ext cx="262" cy="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TW" altLang="en-US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34</a:t>
              </a:r>
            </a:p>
          </p:txBody>
        </p:sp>
        <p:sp>
          <p:nvSpPr>
            <p:cNvPr id="188460" name="Text Box 44"/>
            <p:cNvSpPr txBox="1">
              <a:spLocks noChangeArrowheads="1"/>
            </p:cNvSpPr>
            <p:nvPr/>
          </p:nvSpPr>
          <p:spPr bwMode="auto">
            <a:xfrm>
              <a:off x="3647" y="2248"/>
              <a:ext cx="262" cy="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TW" altLang="en-US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26</a:t>
              </a:r>
            </a:p>
          </p:txBody>
        </p:sp>
      </p:grpSp>
      <p:sp>
        <p:nvSpPr>
          <p:cNvPr id="188423" name="Rectangle 7"/>
          <p:cNvSpPr>
            <a:spLocks noChangeArrowheads="1"/>
          </p:cNvSpPr>
          <p:nvPr/>
        </p:nvSpPr>
        <p:spPr bwMode="auto">
          <a:xfrm>
            <a:off x="3249223" y="4139208"/>
            <a:ext cx="457200" cy="304800"/>
          </a:xfrm>
          <a:prstGeom prst="rect">
            <a:avLst/>
          </a:prstGeom>
          <a:solidFill>
            <a:srgbClr val="FF876B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8424" name="Rectangle 8"/>
          <p:cNvSpPr>
            <a:spLocks noChangeArrowheads="1"/>
          </p:cNvSpPr>
          <p:nvPr/>
        </p:nvSpPr>
        <p:spPr bwMode="auto">
          <a:xfrm>
            <a:off x="3706423" y="4139208"/>
            <a:ext cx="457200" cy="304800"/>
          </a:xfrm>
          <a:prstGeom prst="rect">
            <a:avLst/>
          </a:prstGeom>
          <a:solidFill>
            <a:srgbClr val="FF876B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grpSp>
        <p:nvGrpSpPr>
          <p:cNvPr id="5" name="Group 45"/>
          <p:cNvGrpSpPr>
            <a:grpSpLocks/>
          </p:cNvGrpSpPr>
          <p:nvPr/>
        </p:nvGrpSpPr>
        <p:grpSpPr bwMode="auto">
          <a:xfrm>
            <a:off x="1649023" y="3910608"/>
            <a:ext cx="5106988" cy="404813"/>
            <a:chOff x="1164" y="2544"/>
            <a:chExt cx="2749" cy="199"/>
          </a:xfrm>
        </p:grpSpPr>
        <p:sp>
          <p:nvSpPr>
            <p:cNvPr id="188462" name="Text Box 46"/>
            <p:cNvSpPr txBox="1">
              <a:spLocks noChangeArrowheads="1"/>
            </p:cNvSpPr>
            <p:nvPr/>
          </p:nvSpPr>
          <p:spPr bwMode="auto">
            <a:xfrm>
              <a:off x="1164" y="2548"/>
              <a:ext cx="248" cy="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TW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46</a:t>
              </a:r>
            </a:p>
          </p:txBody>
        </p:sp>
        <p:sp>
          <p:nvSpPr>
            <p:cNvPr id="188463" name="Text Box 47"/>
            <p:cNvSpPr txBox="1">
              <a:spLocks noChangeArrowheads="1"/>
            </p:cNvSpPr>
            <p:nvPr/>
          </p:nvSpPr>
          <p:spPr bwMode="auto">
            <a:xfrm>
              <a:off x="3665" y="2544"/>
              <a:ext cx="248" cy="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TW" altLang="en-US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43</a:t>
              </a:r>
            </a:p>
          </p:txBody>
        </p:sp>
      </p:grpSp>
      <p:sp>
        <p:nvSpPr>
          <p:cNvPr id="188465" name="Freeform 49"/>
          <p:cNvSpPr>
            <a:spLocks/>
          </p:cNvSpPr>
          <p:nvPr/>
        </p:nvSpPr>
        <p:spPr bwMode="auto">
          <a:xfrm>
            <a:off x="4925623" y="1700808"/>
            <a:ext cx="3657600" cy="2743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728"/>
              </a:cxn>
              <a:cxn ang="0">
                <a:pos x="2304" y="1728"/>
              </a:cxn>
            </a:cxnLst>
            <a:rect l="0" t="0" r="r" b="b"/>
            <a:pathLst>
              <a:path w="2304" h="1728">
                <a:moveTo>
                  <a:pt x="0" y="0"/>
                </a:moveTo>
                <a:lnTo>
                  <a:pt x="0" y="1728"/>
                </a:lnTo>
                <a:lnTo>
                  <a:pt x="2304" y="1728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/>
          <a:lstStyle/>
          <a:p>
            <a:pPr>
              <a:defRPr/>
            </a:pPr>
            <a:endParaRPr lang="zh-TW" altLang="en-US"/>
          </a:p>
        </p:txBody>
      </p:sp>
      <p:sp>
        <p:nvSpPr>
          <p:cNvPr id="188464" name="Freeform 48"/>
          <p:cNvSpPr>
            <a:spLocks/>
          </p:cNvSpPr>
          <p:nvPr/>
        </p:nvSpPr>
        <p:spPr bwMode="auto">
          <a:xfrm>
            <a:off x="963223" y="1700808"/>
            <a:ext cx="3657600" cy="2743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728"/>
              </a:cxn>
              <a:cxn ang="0">
                <a:pos x="2304" y="1728"/>
              </a:cxn>
            </a:cxnLst>
            <a:rect l="0" t="0" r="r" b="b"/>
            <a:pathLst>
              <a:path w="2304" h="1728">
                <a:moveTo>
                  <a:pt x="0" y="0"/>
                </a:moveTo>
                <a:lnTo>
                  <a:pt x="0" y="1728"/>
                </a:lnTo>
                <a:lnTo>
                  <a:pt x="2304" y="1728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/>
          <a:lstStyle/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68" name="Rectangle 28"/>
          <p:cNvSpPr>
            <a:spLocks noGrp="1" noChangeArrowheads="1"/>
          </p:cNvSpPr>
          <p:nvPr>
            <p:ph type="title"/>
          </p:nvPr>
        </p:nvSpPr>
        <p:spPr>
          <a:xfrm>
            <a:off x="899592" y="332656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Interpretation 3/3</a:t>
            </a:r>
          </a:p>
        </p:txBody>
      </p:sp>
      <p:sp>
        <p:nvSpPr>
          <p:cNvPr id="92162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F261263-E6A1-4735-8E91-D566C2978C83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2163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E150FC39-6FF8-4066-9E5A-E36F24C5758A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91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89442" name="Freeform 2"/>
          <p:cNvSpPr>
            <a:spLocks/>
          </p:cNvSpPr>
          <p:nvPr/>
        </p:nvSpPr>
        <p:spPr bwMode="auto">
          <a:xfrm>
            <a:off x="914400" y="1806188"/>
            <a:ext cx="3657600" cy="2743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728"/>
              </a:cxn>
              <a:cxn ang="0">
                <a:pos x="2304" y="1728"/>
              </a:cxn>
            </a:cxnLst>
            <a:rect l="0" t="0" r="r" b="b"/>
            <a:pathLst>
              <a:path w="2304" h="1728">
                <a:moveTo>
                  <a:pt x="0" y="0"/>
                </a:moveTo>
                <a:lnTo>
                  <a:pt x="0" y="1728"/>
                </a:lnTo>
                <a:lnTo>
                  <a:pt x="2304" y="1728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/>
          <a:lstStyle/>
          <a:p>
            <a:pPr>
              <a:defRPr/>
            </a:pPr>
            <a:endParaRPr lang="zh-TW" altLang="en-US"/>
          </a:p>
        </p:txBody>
      </p:sp>
      <p:sp>
        <p:nvSpPr>
          <p:cNvPr id="189443" name="Freeform 3"/>
          <p:cNvSpPr>
            <a:spLocks/>
          </p:cNvSpPr>
          <p:nvPr/>
        </p:nvSpPr>
        <p:spPr bwMode="auto">
          <a:xfrm>
            <a:off x="4876800" y="1806188"/>
            <a:ext cx="3657600" cy="2743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728"/>
              </a:cxn>
              <a:cxn ang="0">
                <a:pos x="2304" y="1728"/>
              </a:cxn>
            </a:cxnLst>
            <a:rect l="0" t="0" r="r" b="b"/>
            <a:pathLst>
              <a:path w="2304" h="1728">
                <a:moveTo>
                  <a:pt x="0" y="0"/>
                </a:moveTo>
                <a:lnTo>
                  <a:pt x="0" y="1728"/>
                </a:lnTo>
                <a:lnTo>
                  <a:pt x="2304" y="1728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/>
          <a:lstStyle/>
          <a:p>
            <a:pPr>
              <a:defRPr/>
            </a:pPr>
            <a:endParaRPr lang="zh-TW" altLang="en-US"/>
          </a:p>
        </p:txBody>
      </p:sp>
      <p:sp>
        <p:nvSpPr>
          <p:cNvPr id="189444" name="Text Box 4"/>
          <p:cNvSpPr txBox="1">
            <a:spLocks noChangeArrowheads="1"/>
          </p:cNvSpPr>
          <p:nvPr/>
        </p:nvSpPr>
        <p:spPr bwMode="auto">
          <a:xfrm>
            <a:off x="517525" y="1628388"/>
            <a:ext cx="534988" cy="310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18-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16-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14-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12-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10-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8-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6-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4-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2-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0-</a:t>
            </a:r>
          </a:p>
        </p:txBody>
      </p:sp>
      <p:sp>
        <p:nvSpPr>
          <p:cNvPr id="189445" name="Text Box 5"/>
          <p:cNvSpPr txBox="1">
            <a:spLocks noChangeArrowheads="1"/>
          </p:cNvSpPr>
          <p:nvPr/>
        </p:nvSpPr>
        <p:spPr bwMode="auto">
          <a:xfrm>
            <a:off x="4479925" y="1633151"/>
            <a:ext cx="534988" cy="310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18-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16-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14-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12-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10-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8-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6-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4-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2-</a:t>
            </a:r>
          </a:p>
          <a:p>
            <a:pPr>
              <a:lnSpc>
                <a:spcPct val="110000"/>
              </a:lnSpc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 0-</a:t>
            </a:r>
          </a:p>
        </p:txBody>
      </p:sp>
      <p:sp>
        <p:nvSpPr>
          <p:cNvPr id="189446" name="Text Box 6"/>
          <p:cNvSpPr txBox="1">
            <a:spLocks noChangeArrowheads="1"/>
          </p:cNvSpPr>
          <p:nvPr/>
        </p:nvSpPr>
        <p:spPr bwMode="auto">
          <a:xfrm>
            <a:off x="873125" y="4533513"/>
            <a:ext cx="32543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-15    0   15   30   45   60   75</a:t>
            </a:r>
          </a:p>
        </p:txBody>
      </p:sp>
      <p:sp>
        <p:nvSpPr>
          <p:cNvPr id="189447" name="Rectangle 7"/>
          <p:cNvSpPr>
            <a:spLocks noChangeArrowheads="1"/>
          </p:cNvSpPr>
          <p:nvPr/>
        </p:nvSpPr>
        <p:spPr bwMode="auto">
          <a:xfrm>
            <a:off x="914400" y="3634988"/>
            <a:ext cx="457200" cy="914400"/>
          </a:xfrm>
          <a:prstGeom prst="rect">
            <a:avLst/>
          </a:prstGeom>
          <a:solidFill>
            <a:srgbClr val="FF876B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9448" name="Rectangle 8"/>
          <p:cNvSpPr>
            <a:spLocks noChangeArrowheads="1"/>
          </p:cNvSpPr>
          <p:nvPr/>
        </p:nvSpPr>
        <p:spPr bwMode="auto">
          <a:xfrm>
            <a:off x="1371600" y="3025388"/>
            <a:ext cx="457200" cy="1524000"/>
          </a:xfrm>
          <a:prstGeom prst="rect">
            <a:avLst/>
          </a:prstGeom>
          <a:solidFill>
            <a:srgbClr val="FF876B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9449" name="Rectangle 9"/>
          <p:cNvSpPr>
            <a:spLocks noChangeArrowheads="1"/>
          </p:cNvSpPr>
          <p:nvPr/>
        </p:nvSpPr>
        <p:spPr bwMode="auto">
          <a:xfrm>
            <a:off x="1828800" y="1993513"/>
            <a:ext cx="457200" cy="2555875"/>
          </a:xfrm>
          <a:prstGeom prst="rect">
            <a:avLst/>
          </a:prstGeom>
          <a:solidFill>
            <a:srgbClr val="FF876B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9450" name="Rectangle 10"/>
          <p:cNvSpPr>
            <a:spLocks noChangeArrowheads="1"/>
          </p:cNvSpPr>
          <p:nvPr/>
        </p:nvSpPr>
        <p:spPr bwMode="auto">
          <a:xfrm>
            <a:off x="2286000" y="3454013"/>
            <a:ext cx="457200" cy="1095375"/>
          </a:xfrm>
          <a:prstGeom prst="rect">
            <a:avLst/>
          </a:prstGeom>
          <a:solidFill>
            <a:srgbClr val="FF876B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9451" name="Rectangle 11"/>
          <p:cNvSpPr>
            <a:spLocks noChangeArrowheads="1"/>
          </p:cNvSpPr>
          <p:nvPr/>
        </p:nvSpPr>
        <p:spPr bwMode="auto">
          <a:xfrm>
            <a:off x="2743200" y="3552438"/>
            <a:ext cx="457200" cy="996950"/>
          </a:xfrm>
          <a:prstGeom prst="rect">
            <a:avLst/>
          </a:prstGeom>
          <a:solidFill>
            <a:srgbClr val="FF876B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9452" name="Rectangle 12"/>
          <p:cNvSpPr>
            <a:spLocks noChangeArrowheads="1"/>
          </p:cNvSpPr>
          <p:nvPr/>
        </p:nvSpPr>
        <p:spPr bwMode="auto">
          <a:xfrm>
            <a:off x="4876800" y="3031738"/>
            <a:ext cx="457200" cy="1517650"/>
          </a:xfrm>
          <a:prstGeom prst="rect">
            <a:avLst/>
          </a:prstGeom>
          <a:solidFill>
            <a:srgbClr val="1C6A3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9453" name="Rectangle 13"/>
          <p:cNvSpPr>
            <a:spLocks noChangeArrowheads="1"/>
          </p:cNvSpPr>
          <p:nvPr/>
        </p:nvSpPr>
        <p:spPr bwMode="auto">
          <a:xfrm>
            <a:off x="5334000" y="4252526"/>
            <a:ext cx="457200" cy="296862"/>
          </a:xfrm>
          <a:prstGeom prst="rect">
            <a:avLst/>
          </a:prstGeom>
          <a:solidFill>
            <a:srgbClr val="1C6A3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9454" name="Rectangle 14"/>
          <p:cNvSpPr>
            <a:spLocks noChangeArrowheads="1"/>
          </p:cNvSpPr>
          <p:nvPr/>
        </p:nvSpPr>
        <p:spPr bwMode="auto">
          <a:xfrm>
            <a:off x="5791200" y="2117338"/>
            <a:ext cx="457200" cy="2432050"/>
          </a:xfrm>
          <a:prstGeom prst="rect">
            <a:avLst/>
          </a:prstGeom>
          <a:solidFill>
            <a:srgbClr val="1C6A3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9455" name="Rectangle 15"/>
          <p:cNvSpPr>
            <a:spLocks noChangeArrowheads="1"/>
          </p:cNvSpPr>
          <p:nvPr/>
        </p:nvSpPr>
        <p:spPr bwMode="auto">
          <a:xfrm>
            <a:off x="6248400" y="3287326"/>
            <a:ext cx="457200" cy="1262062"/>
          </a:xfrm>
          <a:prstGeom prst="rect">
            <a:avLst/>
          </a:prstGeom>
          <a:solidFill>
            <a:srgbClr val="1C6A3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3200400" y="4244588"/>
            <a:ext cx="914400" cy="304800"/>
            <a:chOff x="2016" y="2688"/>
            <a:chExt cx="576" cy="192"/>
          </a:xfrm>
        </p:grpSpPr>
        <p:sp>
          <p:nvSpPr>
            <p:cNvPr id="189457" name="Rectangle 17"/>
            <p:cNvSpPr>
              <a:spLocks noChangeArrowheads="1"/>
            </p:cNvSpPr>
            <p:nvPr/>
          </p:nvSpPr>
          <p:spPr bwMode="auto">
            <a:xfrm>
              <a:off x="2016" y="2688"/>
              <a:ext cx="288" cy="19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89458" name="Rectangle 18"/>
            <p:cNvSpPr>
              <a:spLocks noChangeArrowheads="1"/>
            </p:cNvSpPr>
            <p:nvPr/>
          </p:nvSpPr>
          <p:spPr bwMode="auto">
            <a:xfrm>
              <a:off x="2304" y="2688"/>
              <a:ext cx="288" cy="19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162800" y="4112826"/>
            <a:ext cx="914400" cy="436562"/>
            <a:chOff x="4512" y="2605"/>
            <a:chExt cx="576" cy="275"/>
          </a:xfrm>
        </p:grpSpPr>
        <p:sp>
          <p:nvSpPr>
            <p:cNvPr id="189460" name="Rectangle 20"/>
            <p:cNvSpPr>
              <a:spLocks noChangeArrowheads="1"/>
            </p:cNvSpPr>
            <p:nvPr/>
          </p:nvSpPr>
          <p:spPr bwMode="auto">
            <a:xfrm>
              <a:off x="4512" y="2605"/>
              <a:ext cx="288" cy="27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89461" name="Rectangle 21"/>
            <p:cNvSpPr>
              <a:spLocks noChangeArrowheads="1"/>
            </p:cNvSpPr>
            <p:nvPr/>
          </p:nvSpPr>
          <p:spPr bwMode="auto">
            <a:xfrm>
              <a:off x="4800" y="2605"/>
              <a:ext cx="288" cy="27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189462" name="Rectangle 22"/>
          <p:cNvSpPr>
            <a:spLocks noChangeArrowheads="1"/>
          </p:cNvSpPr>
          <p:nvPr/>
        </p:nvSpPr>
        <p:spPr bwMode="auto">
          <a:xfrm>
            <a:off x="6705600" y="3287326"/>
            <a:ext cx="457200" cy="1262062"/>
          </a:xfrm>
          <a:prstGeom prst="rect">
            <a:avLst/>
          </a:prstGeom>
          <a:solidFill>
            <a:srgbClr val="1C6A3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89463" name="Text Box 23"/>
          <p:cNvSpPr txBox="1">
            <a:spLocks noChangeArrowheads="1"/>
          </p:cNvSpPr>
          <p:nvPr/>
        </p:nvSpPr>
        <p:spPr bwMode="auto">
          <a:xfrm>
            <a:off x="4806950" y="4549388"/>
            <a:ext cx="32543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TW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-15    0   15   30   45   60   75</a:t>
            </a:r>
          </a:p>
        </p:txBody>
      </p:sp>
      <p:sp>
        <p:nvSpPr>
          <p:cNvPr id="189464" name="Text Box 24"/>
          <p:cNvSpPr txBox="1">
            <a:spLocks noChangeArrowheads="1"/>
          </p:cNvSpPr>
          <p:nvPr/>
        </p:nvSpPr>
        <p:spPr bwMode="auto">
          <a:xfrm>
            <a:off x="533400" y="4777988"/>
            <a:ext cx="39248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kumimoji="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en-US" altLang="zh-TW" dirty="0"/>
              <a:t>Return on investment A</a:t>
            </a:r>
          </a:p>
        </p:txBody>
      </p:sp>
      <p:sp>
        <p:nvSpPr>
          <p:cNvPr id="189465" name="Text Box 25"/>
          <p:cNvSpPr txBox="1">
            <a:spLocks noChangeArrowheads="1"/>
          </p:cNvSpPr>
          <p:nvPr/>
        </p:nvSpPr>
        <p:spPr bwMode="auto">
          <a:xfrm>
            <a:off x="5016500" y="4773226"/>
            <a:ext cx="39216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kumimoji="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en-US" altLang="zh-TW" dirty="0"/>
              <a:t>Return on investment B</a:t>
            </a:r>
          </a:p>
        </p:txBody>
      </p:sp>
      <p:sp>
        <p:nvSpPr>
          <p:cNvPr id="189466" name="Text Box 26"/>
          <p:cNvSpPr txBox="1">
            <a:spLocks noChangeArrowheads="1"/>
          </p:cNvSpPr>
          <p:nvPr/>
        </p:nvSpPr>
        <p:spPr bwMode="auto">
          <a:xfrm>
            <a:off x="228600" y="53340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0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TW" dirty="0"/>
              <a:t>Both histograms are slightly positively skewed. There is a possibility of large returns.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Rectangle 3"/>
          <p:cNvSpPr>
            <a:spLocks noGrp="1" noChangeArrowheads="1"/>
          </p:cNvSpPr>
          <p:nvPr>
            <p:ph type="title"/>
          </p:nvPr>
        </p:nvSpPr>
        <p:spPr>
          <a:xfrm>
            <a:off x="827584" y="341784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Conclusion</a:t>
            </a:r>
          </a:p>
        </p:txBody>
      </p:sp>
      <p:sp>
        <p:nvSpPr>
          <p:cNvPr id="190466" name="Rectangle 2"/>
          <p:cNvSpPr>
            <a:spLocks noGrp="1" noChangeArrowheads="1"/>
          </p:cNvSpPr>
          <p:nvPr>
            <p:ph idx="1"/>
          </p:nvPr>
        </p:nvSpPr>
        <p:spPr>
          <a:xfrm>
            <a:off x="107505" y="1356928"/>
            <a:ext cx="8928991" cy="517172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TW" dirty="0" smtClean="0"/>
              <a:t>Investment A is better: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Its expected return is only slightly below that of investment B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The risk from investing in A is smaller.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The possibility of having a high rate of return exists for both investment.</a:t>
            </a:r>
          </a:p>
        </p:txBody>
      </p:sp>
      <p:sp>
        <p:nvSpPr>
          <p:cNvPr id="93186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AF726FF-E67A-4F73-BA9B-33ECC6A35E81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318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CB838172-86AE-4905-AD93-9DFE7D960C93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92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2" name="Rectangle 4"/>
          <p:cNvSpPr>
            <a:spLocks noGrp="1" noChangeArrowheads="1"/>
          </p:cNvSpPr>
          <p:nvPr>
            <p:ph type="title"/>
          </p:nvPr>
        </p:nvSpPr>
        <p:spPr>
          <a:xfrm>
            <a:off x="251520" y="332656"/>
            <a:ext cx="8591550" cy="187220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Example: Comparing Students’ Performance</a:t>
            </a:r>
          </a:p>
        </p:txBody>
      </p:sp>
      <p:sp>
        <p:nvSpPr>
          <p:cNvPr id="191493" name="Rectangle 5"/>
          <p:cNvSpPr>
            <a:spLocks noGrp="1" noChangeArrowheads="1"/>
          </p:cNvSpPr>
          <p:nvPr>
            <p:ph idx="1"/>
          </p:nvPr>
        </p:nvSpPr>
        <p:spPr>
          <a:xfrm>
            <a:off x="152400" y="2193925"/>
            <a:ext cx="8796338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TW" sz="4000" smtClean="0"/>
              <a:t>Students’ performance in two statistics classes were compared, differed in their teaching emphasis: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4000" smtClean="0"/>
              <a:t>Class A – mathematical analysis and development of theory.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4000" smtClean="0"/>
              <a:t>Class B – applications and computer based analysis.</a:t>
            </a:r>
          </a:p>
        </p:txBody>
      </p:sp>
      <p:sp>
        <p:nvSpPr>
          <p:cNvPr id="94210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DEA7E40-7425-4E89-A018-38C025D7E01E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421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EB983A79-DA97-46D0-BDAA-6A53DF7A104B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93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8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332656"/>
            <a:ext cx="8229600" cy="128659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Interpreting Histograms</a:t>
            </a:r>
          </a:p>
        </p:txBody>
      </p:sp>
      <p:sp>
        <p:nvSpPr>
          <p:cNvPr id="195589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700808"/>
            <a:ext cx="8229600" cy="443011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 smtClean="0"/>
              <a:t>The final mark for each student in each course was recorded.</a:t>
            </a:r>
          </a:p>
          <a:p>
            <a:pPr eaLnBrk="1" hangingPunct="1">
              <a:defRPr/>
            </a:pPr>
            <a:r>
              <a:rPr lang="en-US" altLang="zh-TW" sz="4800" dirty="0" smtClean="0"/>
              <a:t>Draw histograms and interpret the results.</a:t>
            </a:r>
          </a:p>
        </p:txBody>
      </p:sp>
      <p:sp>
        <p:nvSpPr>
          <p:cNvPr id="9523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7B001C7-D594-4A2C-B769-7EE1B149806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523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0FAD854A-0547-458F-B633-A252DB7B1496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94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8" name="Rectangle 1030"/>
          <p:cNvSpPr>
            <a:spLocks noGrp="1" noChangeArrowheads="1"/>
          </p:cNvSpPr>
          <p:nvPr>
            <p:ph type="title"/>
          </p:nvPr>
        </p:nvSpPr>
        <p:spPr>
          <a:xfrm>
            <a:off x="755576" y="260648"/>
            <a:ext cx="7715250" cy="100811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Interpretation</a:t>
            </a:r>
          </a:p>
        </p:txBody>
      </p:sp>
      <p:sp>
        <p:nvSpPr>
          <p:cNvPr id="7172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42FEAFA-D1CF-493D-A2A0-8AEDDED4188E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173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749E01F5-0162-4BFE-8752-BF89FAC82D1A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95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aphicFrame>
        <p:nvGraphicFramePr>
          <p:cNvPr id="7170" name="Object 1024"/>
          <p:cNvGraphicFramePr>
            <a:graphicFrameLocks noChangeAspect="1"/>
          </p:cNvGraphicFramePr>
          <p:nvPr/>
        </p:nvGraphicFramePr>
        <p:xfrm>
          <a:off x="1524000" y="1219200"/>
          <a:ext cx="6477000" cy="263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4" name="Chart" r:id="rId3" imgW="5529600" imgH="2246400" progId="Excel.Sheet.8">
                  <p:embed/>
                </p:oleObj>
              </mc:Choice>
              <mc:Fallback>
                <p:oleObj name="Chart" r:id="rId3" imgW="5529600" imgH="2246400" progId="Excel.Sheet.8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219200"/>
                        <a:ext cx="6477000" cy="263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18900000" algn="ctr" rotWithShape="0">
                          <a:schemeClr val="tx1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1025"/>
          <p:cNvGraphicFramePr>
            <a:graphicFrameLocks noChangeAspect="1"/>
          </p:cNvGraphicFramePr>
          <p:nvPr/>
        </p:nvGraphicFramePr>
        <p:xfrm>
          <a:off x="1524000" y="4114800"/>
          <a:ext cx="6478588" cy="263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5" name="Chart" r:id="rId5" imgW="5529600" imgH="2246400" progId="Excel.Sheet.8">
                  <p:embed/>
                </p:oleObj>
              </mc:Choice>
              <mc:Fallback>
                <p:oleObj name="Chart" r:id="rId5" imgW="5529600" imgH="2246400" progId="Excel.Shee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114800"/>
                        <a:ext cx="6478588" cy="263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18900000" algn="ctr" rotWithShape="0">
                          <a:schemeClr val="tx1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517" name="Text Box 1029"/>
          <p:cNvSpPr txBox="1">
            <a:spLocks noChangeArrowheads="1"/>
          </p:cNvSpPr>
          <p:nvPr/>
        </p:nvSpPr>
        <p:spPr bwMode="auto">
          <a:xfrm>
            <a:off x="1524000" y="3048000"/>
            <a:ext cx="6648400" cy="955675"/>
          </a:xfrm>
          <a:prstGeom prst="rect">
            <a:avLst/>
          </a:prstGeom>
          <a:solidFill>
            <a:srgbClr val="CC33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The mathematical emphasis creates two groups, and a larger spread.</a:t>
            </a:r>
          </a:p>
        </p:txBody>
      </p:sp>
      <p:sp>
        <p:nvSpPr>
          <p:cNvPr id="192519" name="Text Box 1031"/>
          <p:cNvSpPr txBox="1">
            <a:spLocks noChangeArrowheads="1"/>
          </p:cNvSpPr>
          <p:nvPr/>
        </p:nvSpPr>
        <p:spPr bwMode="auto">
          <a:xfrm>
            <a:off x="609600" y="5715000"/>
            <a:ext cx="8153400" cy="955675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Allows non-mathematical inclined students learning as well as mathematical inclined students</a:t>
            </a:r>
          </a:p>
        </p:txBody>
      </p:sp>
      <p:sp>
        <p:nvSpPr>
          <p:cNvPr id="192520" name="Text Box 1032"/>
          <p:cNvSpPr txBox="1">
            <a:spLocks noChangeArrowheads="1"/>
          </p:cNvSpPr>
          <p:nvPr/>
        </p:nvSpPr>
        <p:spPr bwMode="auto">
          <a:xfrm>
            <a:off x="5383213" y="1333500"/>
            <a:ext cx="1420812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400" dirty="0">
                <a:solidFill>
                  <a:schemeClr val="accent4">
                    <a:lumMod val="10000"/>
                  </a:schemeClr>
                </a:solidFill>
                <a:latin typeface="Arial" charset="0"/>
              </a:rPr>
              <a:t>- </a:t>
            </a:r>
            <a:r>
              <a:rPr lang="en-US" altLang="zh-TW" sz="2400" dirty="0">
                <a:solidFill>
                  <a:schemeClr val="accent4">
                    <a:lumMod val="10000"/>
                  </a:schemeClr>
                </a:solidFill>
                <a:latin typeface="Arial" charset="0"/>
              </a:rPr>
              <a:t>Class A</a:t>
            </a:r>
          </a:p>
        </p:txBody>
      </p:sp>
      <p:sp>
        <p:nvSpPr>
          <p:cNvPr id="192521" name="Text Box 1033"/>
          <p:cNvSpPr txBox="1">
            <a:spLocks noChangeArrowheads="1"/>
          </p:cNvSpPr>
          <p:nvPr/>
        </p:nvSpPr>
        <p:spPr bwMode="auto">
          <a:xfrm>
            <a:off x="5410200" y="4267200"/>
            <a:ext cx="142081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400" dirty="0">
                <a:solidFill>
                  <a:schemeClr val="accent4">
                    <a:lumMod val="10000"/>
                  </a:schemeClr>
                </a:solidFill>
                <a:latin typeface="Arial" charset="0"/>
              </a:rPr>
              <a:t>- </a:t>
            </a:r>
            <a:r>
              <a:rPr lang="en-US" altLang="zh-TW" sz="2400" dirty="0">
                <a:solidFill>
                  <a:schemeClr val="accent4">
                    <a:lumMod val="10000"/>
                  </a:schemeClr>
                </a:solidFill>
                <a:latin typeface="Arial" charset="0"/>
              </a:rPr>
              <a:t>Class B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25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2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7" grpId="0" animBg="1" autoUpdateAnimBg="0"/>
      <p:bldP spid="192519" grpId="0" animBg="1" autoUpdateAnimBg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日期版面配置區 1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B6D9ACE-C069-4822-A159-AD44243C8578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6259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B314CC25-E932-42B6-8A8F-C28EC125D3DF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96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4034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60350"/>
            <a:ext cx="8763000" cy="936625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err="1" smtClean="0"/>
              <a:t>Ogive</a:t>
            </a:r>
            <a:endParaRPr lang="en-US" altLang="zh-TW" dirty="0" smtClean="0"/>
          </a:p>
        </p:txBody>
      </p:sp>
      <p:sp>
        <p:nvSpPr>
          <p:cNvPr id="40346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47700" y="1125538"/>
            <a:ext cx="8496300" cy="53990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TW" sz="4000" smtClean="0"/>
              <a:t>(pronounced “Oh-jive”) is a graph of a </a:t>
            </a:r>
            <a:r>
              <a:rPr lang="en-US" altLang="zh-TW" sz="4000" b="1" i="1" smtClean="0">
                <a:solidFill>
                  <a:schemeClr val="folHlink"/>
                </a:solidFill>
              </a:rPr>
              <a:t>cumulative</a:t>
            </a:r>
            <a:r>
              <a:rPr lang="en-US" altLang="zh-TW" sz="4000" smtClean="0">
                <a:solidFill>
                  <a:schemeClr val="folHlink"/>
                </a:solidFill>
              </a:rPr>
              <a:t> </a:t>
            </a:r>
            <a:r>
              <a:rPr lang="en-US" altLang="zh-TW" sz="4000" b="1" i="1" smtClean="0">
                <a:solidFill>
                  <a:schemeClr val="folHlink"/>
                </a:solidFill>
              </a:rPr>
              <a:t>frequency distribution</a:t>
            </a:r>
            <a:r>
              <a:rPr lang="en-US" altLang="zh-TW" sz="4000" smtClean="0"/>
              <a:t>. We create an ogive in three steps: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TW" sz="4000" smtClean="0"/>
              <a:t>1) Calculate </a:t>
            </a:r>
            <a:r>
              <a:rPr lang="en-US" altLang="zh-TW" sz="4000" smtClean="0">
                <a:hlinkClick r:id="rId2" action="ppaction://hlinksldjump"/>
              </a:rPr>
              <a:t>relative frequencies</a:t>
            </a:r>
            <a:r>
              <a:rPr lang="en-US" altLang="zh-TW" sz="4000" smtClean="0"/>
              <a:t>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TW" sz="4000" smtClean="0"/>
              <a:t>2) Calculate </a:t>
            </a:r>
            <a:r>
              <a:rPr lang="en-US" altLang="zh-TW" sz="4000" b="1" i="1" smtClean="0">
                <a:hlinkClick r:id="rId3" action="ppaction://hlinksldjump"/>
              </a:rPr>
              <a:t>cumulative relative frequencies</a:t>
            </a:r>
            <a:r>
              <a:rPr lang="en-US" altLang="zh-TW" sz="4000" smtClean="0">
                <a:hlinkClick r:id="rId3" action="ppaction://hlinksldjump"/>
              </a:rPr>
              <a:t> </a:t>
            </a:r>
            <a:endParaRPr lang="en-US" altLang="zh-TW" sz="400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TW" sz="4000" smtClean="0"/>
              <a:t>3) Graph the cumulative relative frequencies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6" name="Rectangle 38"/>
          <p:cNvSpPr>
            <a:spLocks noGrp="1" noChangeArrowheads="1"/>
          </p:cNvSpPr>
          <p:nvPr>
            <p:ph type="title"/>
          </p:nvPr>
        </p:nvSpPr>
        <p:spPr>
          <a:xfrm>
            <a:off x="755576" y="260648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Example: </a:t>
            </a:r>
            <a:r>
              <a:rPr lang="en-US" altLang="zh-TW" dirty="0" err="1" smtClean="0"/>
              <a:t>Ogive</a:t>
            </a:r>
            <a:endParaRPr lang="en-US" altLang="zh-TW" dirty="0" smtClean="0"/>
          </a:p>
        </p:txBody>
      </p:sp>
      <p:sp>
        <p:nvSpPr>
          <p:cNvPr id="8196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69CEA24-EDC8-4F33-8127-E679E6CD9542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197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3FA540A2-DA64-4598-BD5C-1E6BE3852256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97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aphicFrame>
        <p:nvGraphicFramePr>
          <p:cNvPr id="22534" name="Object 6"/>
          <p:cNvGraphicFramePr>
            <a:graphicFrameLocks noChangeAspect="1"/>
          </p:cNvGraphicFramePr>
          <p:nvPr/>
        </p:nvGraphicFramePr>
        <p:xfrm>
          <a:off x="4419600" y="1752600"/>
          <a:ext cx="4648200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8" name="工作表" r:id="rId4" imgW="3105000" imgH="1971720" progId="Excel.Sheet.8">
                  <p:embed/>
                </p:oleObj>
              </mc:Choice>
              <mc:Fallback>
                <p:oleObj name="工作表" r:id="rId4" imgW="3105000" imgH="1971720" progId="Excel.Shee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752600"/>
                        <a:ext cx="4648200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81320" dir="19280412" algn="ctr" rotWithShape="0">
                          <a:schemeClr val="tx1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152400" y="1828800"/>
          <a:ext cx="4343400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9" name="工作表" r:id="rId6" imgW="4899600" imgH="2881800" progId="Excel.Sheet.8">
                  <p:embed/>
                </p:oleObj>
              </mc:Choice>
              <mc:Fallback>
                <p:oleObj name="工作表" r:id="rId6" imgW="4899600" imgH="2881800" progId="Excel.Shee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828800"/>
                        <a:ext cx="4343400" cy="42672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dist="81320" dir="19280412" algn="ctr" rotWithShape="0">
                          <a:schemeClr val="tx1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1524000" y="3038475"/>
            <a:ext cx="47625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sz="4800">
                <a:solidFill>
                  <a:srgbClr val="FC3000"/>
                </a:solidFill>
                <a:latin typeface="Times New Roman" pitchFamily="18" charset="0"/>
              </a:rPr>
              <a:t>}</a:t>
            </a:r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>
            <a:off x="1828800" y="3505200"/>
            <a:ext cx="457200" cy="152400"/>
          </a:xfrm>
          <a:prstGeom prst="line">
            <a:avLst/>
          </a:prstGeom>
          <a:noFill/>
          <a:ln w="28575">
            <a:solidFill>
              <a:srgbClr val="FC30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>
            <a:off x="2667000" y="3657600"/>
            <a:ext cx="533400" cy="0"/>
          </a:xfrm>
          <a:prstGeom prst="line">
            <a:avLst/>
          </a:prstGeom>
          <a:noFill/>
          <a:ln w="28575">
            <a:solidFill>
              <a:srgbClr val="FC30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>
            <a:off x="1981200" y="3733800"/>
            <a:ext cx="304800" cy="304800"/>
          </a:xfrm>
          <a:prstGeom prst="line">
            <a:avLst/>
          </a:prstGeom>
          <a:noFill/>
          <a:ln w="28575">
            <a:solidFill>
              <a:srgbClr val="FC30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2667000" y="4048125"/>
            <a:ext cx="533400" cy="0"/>
          </a:xfrm>
          <a:prstGeom prst="line">
            <a:avLst/>
          </a:prstGeom>
          <a:noFill/>
          <a:ln w="28575">
            <a:solidFill>
              <a:srgbClr val="FC30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2542" name="Text Box 14"/>
          <p:cNvSpPr txBox="1">
            <a:spLocks noChangeArrowheads="1"/>
          </p:cNvSpPr>
          <p:nvPr/>
        </p:nvSpPr>
        <p:spPr bwMode="auto">
          <a:xfrm>
            <a:off x="4689475" y="4891088"/>
            <a:ext cx="3937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sz="1800">
                <a:solidFill>
                  <a:schemeClr val="accent4">
                    <a:lumMod val="10000"/>
                  </a:schemeClr>
                </a:solidFill>
                <a:latin typeface="Arial Narrow" pitchFamily="34" charset="0"/>
              </a:rPr>
              <a:t>15</a:t>
            </a:r>
          </a:p>
        </p:txBody>
      </p:sp>
      <p:sp>
        <p:nvSpPr>
          <p:cNvPr id="22543" name="Text Box 15"/>
          <p:cNvSpPr txBox="1">
            <a:spLocks noChangeArrowheads="1"/>
          </p:cNvSpPr>
          <p:nvPr/>
        </p:nvSpPr>
        <p:spPr bwMode="auto">
          <a:xfrm>
            <a:off x="4572000" y="4038600"/>
            <a:ext cx="673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sz="2400" dirty="0">
                <a:solidFill>
                  <a:schemeClr val="accent4">
                    <a:lumMod val="10000"/>
                  </a:schemeClr>
                </a:solidFill>
                <a:latin typeface="Arial Narrow" pitchFamily="34" charset="0"/>
              </a:rPr>
              <a:t>.355</a:t>
            </a:r>
          </a:p>
        </p:txBody>
      </p:sp>
      <p:sp>
        <p:nvSpPr>
          <p:cNvPr id="22544" name="Text Box 16"/>
          <p:cNvSpPr txBox="1">
            <a:spLocks noChangeArrowheads="1"/>
          </p:cNvSpPr>
          <p:nvPr/>
        </p:nvSpPr>
        <p:spPr bwMode="auto">
          <a:xfrm>
            <a:off x="5257800" y="4891088"/>
            <a:ext cx="3937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sz="1800">
                <a:solidFill>
                  <a:schemeClr val="accent4">
                    <a:lumMod val="10000"/>
                  </a:schemeClr>
                </a:solidFill>
                <a:latin typeface="Arial Narrow" pitchFamily="34" charset="0"/>
              </a:rPr>
              <a:t>30</a:t>
            </a:r>
          </a:p>
        </p:txBody>
      </p:sp>
      <p:sp>
        <p:nvSpPr>
          <p:cNvPr id="22545" name="Text Box 17"/>
          <p:cNvSpPr txBox="1">
            <a:spLocks noChangeArrowheads="1"/>
          </p:cNvSpPr>
          <p:nvPr/>
        </p:nvSpPr>
        <p:spPr bwMode="auto">
          <a:xfrm>
            <a:off x="5029200" y="3657600"/>
            <a:ext cx="673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sz="2400" dirty="0">
                <a:solidFill>
                  <a:schemeClr val="accent4">
                    <a:lumMod val="10000"/>
                  </a:schemeClr>
                </a:solidFill>
                <a:latin typeface="Arial Narrow" pitchFamily="34" charset="0"/>
              </a:rPr>
              <a:t>.540</a:t>
            </a:r>
          </a:p>
        </p:txBody>
      </p:sp>
      <p:sp>
        <p:nvSpPr>
          <p:cNvPr id="22546" name="Text Box 18"/>
          <p:cNvSpPr txBox="1">
            <a:spLocks noChangeArrowheads="1"/>
          </p:cNvSpPr>
          <p:nvPr/>
        </p:nvSpPr>
        <p:spPr bwMode="auto">
          <a:xfrm>
            <a:off x="5778500" y="4891088"/>
            <a:ext cx="3937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sz="1800">
                <a:solidFill>
                  <a:schemeClr val="accent4">
                    <a:lumMod val="10000"/>
                  </a:schemeClr>
                </a:solidFill>
                <a:latin typeface="Arial Narrow" pitchFamily="34" charset="0"/>
              </a:rPr>
              <a:t>45</a:t>
            </a:r>
          </a:p>
        </p:txBody>
      </p:sp>
      <p:sp>
        <p:nvSpPr>
          <p:cNvPr id="22552" name="Text Box 24"/>
          <p:cNvSpPr txBox="1">
            <a:spLocks noChangeArrowheads="1"/>
          </p:cNvSpPr>
          <p:nvPr/>
        </p:nvSpPr>
        <p:spPr bwMode="auto">
          <a:xfrm>
            <a:off x="5638800" y="3581400"/>
            <a:ext cx="673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zh-TW" altLang="en-US" sz="2400" dirty="0">
                <a:solidFill>
                  <a:schemeClr val="accent4">
                    <a:lumMod val="10000"/>
                  </a:schemeClr>
                </a:solidFill>
                <a:latin typeface="Arial Narrow" pitchFamily="34" charset="0"/>
              </a:rPr>
              <a:t>.605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6172200" y="3505200"/>
            <a:ext cx="550863" cy="1752600"/>
            <a:chOff x="3888" y="2688"/>
            <a:chExt cx="347" cy="1104"/>
          </a:xfrm>
        </p:grpSpPr>
        <p:sp>
          <p:nvSpPr>
            <p:cNvPr id="22547" name="Text Box 19"/>
            <p:cNvSpPr txBox="1">
              <a:spLocks noChangeArrowheads="1"/>
            </p:cNvSpPr>
            <p:nvPr/>
          </p:nvSpPr>
          <p:spPr bwMode="auto">
            <a:xfrm>
              <a:off x="3984" y="3561"/>
              <a:ext cx="24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zh-TW" altLang="en-US" sz="1800" dirty="0">
                  <a:solidFill>
                    <a:schemeClr val="accent4">
                      <a:lumMod val="10000"/>
                    </a:schemeClr>
                  </a:solidFill>
                  <a:latin typeface="Arial Narrow" pitchFamily="34" charset="0"/>
                </a:rPr>
                <a:t>60</a:t>
              </a:r>
            </a:p>
          </p:txBody>
        </p:sp>
        <p:sp>
          <p:nvSpPr>
            <p:cNvPr id="22553" name="Text Box 25"/>
            <p:cNvSpPr txBox="1">
              <a:spLocks noChangeArrowheads="1"/>
            </p:cNvSpPr>
            <p:nvPr/>
          </p:nvSpPr>
          <p:spPr bwMode="auto">
            <a:xfrm>
              <a:off x="3888" y="2688"/>
              <a:ext cx="34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zh-TW" altLang="en-US" sz="1800" dirty="0">
                  <a:solidFill>
                    <a:schemeClr val="accent4">
                      <a:lumMod val="10000"/>
                    </a:schemeClr>
                  </a:solidFill>
                  <a:latin typeface="Arial Narrow" pitchFamily="34" charset="0"/>
                </a:rPr>
                <a:t>.650</a:t>
              </a:r>
            </a:p>
          </p:txBody>
        </p:sp>
      </p:grp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6713538" y="3425825"/>
            <a:ext cx="550862" cy="1831975"/>
            <a:chOff x="4229" y="2638"/>
            <a:chExt cx="347" cy="1154"/>
          </a:xfrm>
        </p:grpSpPr>
        <p:sp>
          <p:nvSpPr>
            <p:cNvPr id="22548" name="Text Box 20"/>
            <p:cNvSpPr txBox="1">
              <a:spLocks noChangeArrowheads="1"/>
            </p:cNvSpPr>
            <p:nvPr/>
          </p:nvSpPr>
          <p:spPr bwMode="auto">
            <a:xfrm>
              <a:off x="4272" y="3561"/>
              <a:ext cx="24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zh-TW" altLang="en-US" sz="1800" dirty="0">
                  <a:solidFill>
                    <a:schemeClr val="accent4">
                      <a:lumMod val="10000"/>
                    </a:schemeClr>
                  </a:solidFill>
                  <a:latin typeface="Arial Narrow" pitchFamily="34" charset="0"/>
                </a:rPr>
                <a:t>75</a:t>
              </a:r>
            </a:p>
          </p:txBody>
        </p:sp>
        <p:sp>
          <p:nvSpPr>
            <p:cNvPr id="22554" name="Text Box 26"/>
            <p:cNvSpPr txBox="1">
              <a:spLocks noChangeArrowheads="1"/>
            </p:cNvSpPr>
            <p:nvPr/>
          </p:nvSpPr>
          <p:spPr bwMode="auto">
            <a:xfrm>
              <a:off x="4229" y="2638"/>
              <a:ext cx="34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zh-TW" altLang="en-US" sz="1800" dirty="0">
                  <a:solidFill>
                    <a:schemeClr val="accent4">
                      <a:lumMod val="10000"/>
                    </a:schemeClr>
                  </a:solidFill>
                  <a:latin typeface="Arial Narrow" pitchFamily="34" charset="0"/>
                </a:rPr>
                <a:t>.700</a:t>
              </a:r>
            </a:p>
          </p:txBody>
        </p:sp>
      </p:grp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7239000" y="3276600"/>
            <a:ext cx="550863" cy="1981200"/>
            <a:chOff x="4560" y="2544"/>
            <a:chExt cx="347" cy="1248"/>
          </a:xfrm>
        </p:grpSpPr>
        <p:sp>
          <p:nvSpPr>
            <p:cNvPr id="22549" name="Text Box 21"/>
            <p:cNvSpPr txBox="1">
              <a:spLocks noChangeArrowheads="1"/>
            </p:cNvSpPr>
            <p:nvPr/>
          </p:nvSpPr>
          <p:spPr bwMode="auto">
            <a:xfrm>
              <a:off x="4608" y="3561"/>
              <a:ext cx="24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zh-TW" altLang="en-US" sz="1800" dirty="0">
                  <a:solidFill>
                    <a:schemeClr val="accent4">
                      <a:lumMod val="10000"/>
                    </a:schemeClr>
                  </a:solidFill>
                  <a:latin typeface="Arial Narrow" pitchFamily="34" charset="0"/>
                </a:rPr>
                <a:t>90</a:t>
              </a:r>
            </a:p>
          </p:txBody>
        </p:sp>
        <p:sp>
          <p:nvSpPr>
            <p:cNvPr id="22555" name="Text Box 27"/>
            <p:cNvSpPr txBox="1">
              <a:spLocks noChangeArrowheads="1"/>
            </p:cNvSpPr>
            <p:nvPr/>
          </p:nvSpPr>
          <p:spPr bwMode="auto">
            <a:xfrm>
              <a:off x="4560" y="2544"/>
              <a:ext cx="34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zh-TW" altLang="en-US" sz="1800" dirty="0">
                  <a:solidFill>
                    <a:schemeClr val="accent4">
                      <a:lumMod val="10000"/>
                    </a:schemeClr>
                  </a:solidFill>
                  <a:latin typeface="Arial Narrow" pitchFamily="34" charset="0"/>
                </a:rPr>
                <a:t>.790</a:t>
              </a:r>
            </a:p>
          </p:txBody>
        </p:sp>
      </p:grp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7710488" y="3108325"/>
            <a:ext cx="636587" cy="2149475"/>
            <a:chOff x="4857" y="2438"/>
            <a:chExt cx="401" cy="1354"/>
          </a:xfrm>
        </p:grpSpPr>
        <p:sp>
          <p:nvSpPr>
            <p:cNvPr id="22550" name="Text Box 22"/>
            <p:cNvSpPr txBox="1">
              <a:spLocks noChangeArrowheads="1"/>
            </p:cNvSpPr>
            <p:nvPr/>
          </p:nvSpPr>
          <p:spPr bwMode="auto">
            <a:xfrm>
              <a:off x="4944" y="3561"/>
              <a:ext cx="31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zh-TW" altLang="en-US" sz="1800" dirty="0">
                  <a:solidFill>
                    <a:schemeClr val="accent4">
                      <a:lumMod val="10000"/>
                    </a:schemeClr>
                  </a:solidFill>
                  <a:latin typeface="Arial Narrow" pitchFamily="34" charset="0"/>
                </a:rPr>
                <a:t>105</a:t>
              </a:r>
            </a:p>
          </p:txBody>
        </p:sp>
        <p:sp>
          <p:nvSpPr>
            <p:cNvPr id="22556" name="Text Box 28"/>
            <p:cNvSpPr txBox="1">
              <a:spLocks noChangeArrowheads="1"/>
            </p:cNvSpPr>
            <p:nvPr/>
          </p:nvSpPr>
          <p:spPr bwMode="auto">
            <a:xfrm>
              <a:off x="4857" y="2438"/>
              <a:ext cx="34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zh-TW" altLang="en-US" sz="1800" dirty="0">
                  <a:solidFill>
                    <a:schemeClr val="accent4">
                      <a:lumMod val="10000"/>
                    </a:schemeClr>
                  </a:solidFill>
                  <a:latin typeface="Arial Narrow" pitchFamily="34" charset="0"/>
                </a:rPr>
                <a:t>.930</a:t>
              </a:r>
            </a:p>
          </p:txBody>
        </p:sp>
      </p:grp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8229600" y="3048000"/>
            <a:ext cx="655638" cy="2209800"/>
            <a:chOff x="5184" y="2400"/>
            <a:chExt cx="413" cy="1392"/>
          </a:xfrm>
        </p:grpSpPr>
        <p:sp>
          <p:nvSpPr>
            <p:cNvPr id="22551" name="Text Box 23"/>
            <p:cNvSpPr txBox="1">
              <a:spLocks noChangeArrowheads="1"/>
            </p:cNvSpPr>
            <p:nvPr/>
          </p:nvSpPr>
          <p:spPr bwMode="auto">
            <a:xfrm>
              <a:off x="5280" y="3561"/>
              <a:ext cx="31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zh-TW" altLang="en-US" sz="1800" dirty="0">
                  <a:solidFill>
                    <a:schemeClr val="accent4">
                      <a:lumMod val="10000"/>
                    </a:schemeClr>
                  </a:solidFill>
                  <a:latin typeface="Arial Narrow" pitchFamily="34" charset="0"/>
                </a:rPr>
                <a:t>120</a:t>
              </a:r>
            </a:p>
          </p:txBody>
        </p:sp>
        <p:sp>
          <p:nvSpPr>
            <p:cNvPr id="22557" name="Text Box 29"/>
            <p:cNvSpPr txBox="1">
              <a:spLocks noChangeArrowheads="1"/>
            </p:cNvSpPr>
            <p:nvPr/>
          </p:nvSpPr>
          <p:spPr bwMode="auto">
            <a:xfrm>
              <a:off x="5184" y="2400"/>
              <a:ext cx="41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zh-TW" altLang="en-US" sz="1800" dirty="0">
                  <a:solidFill>
                    <a:schemeClr val="accent4">
                      <a:lumMod val="10000"/>
                    </a:schemeClr>
                  </a:solidFill>
                  <a:latin typeface="Arial Narrow" pitchFamily="34" charset="0"/>
                </a:rPr>
                <a:t>1.000</a:t>
              </a:r>
            </a:p>
          </p:txBody>
        </p:sp>
      </p:grpSp>
      <p:sp>
        <p:nvSpPr>
          <p:cNvPr id="22563" name="Freeform 35"/>
          <p:cNvSpPr>
            <a:spLocks/>
          </p:cNvSpPr>
          <p:nvPr/>
        </p:nvSpPr>
        <p:spPr bwMode="auto">
          <a:xfrm>
            <a:off x="4191000" y="3276600"/>
            <a:ext cx="901700" cy="76200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432" y="24"/>
              </a:cxn>
              <a:cxn ang="0">
                <a:pos x="240" y="168"/>
              </a:cxn>
              <a:cxn ang="0">
                <a:pos x="336" y="360"/>
              </a:cxn>
            </a:cxnLst>
            <a:rect l="0" t="0" r="r" b="b"/>
            <a:pathLst>
              <a:path w="472" h="360">
                <a:moveTo>
                  <a:pt x="0" y="24"/>
                </a:moveTo>
                <a:cubicBezTo>
                  <a:pt x="196" y="12"/>
                  <a:pt x="392" y="0"/>
                  <a:pt x="432" y="24"/>
                </a:cubicBezTo>
                <a:cubicBezTo>
                  <a:pt x="472" y="48"/>
                  <a:pt x="256" y="112"/>
                  <a:pt x="240" y="168"/>
                </a:cubicBezTo>
                <a:cubicBezTo>
                  <a:pt x="224" y="224"/>
                  <a:pt x="320" y="328"/>
                  <a:pt x="336" y="360"/>
                </a:cubicBezTo>
              </a:path>
            </a:pathLst>
          </a:custGeom>
          <a:noFill/>
          <a:ln w="28575" cmpd="sng">
            <a:solidFill>
              <a:srgbClr val="FC3000"/>
            </a:solidFill>
            <a:round/>
            <a:headEnd type="none" w="med" len="med"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2564" name="Freeform 36"/>
          <p:cNvSpPr>
            <a:spLocks/>
          </p:cNvSpPr>
          <p:nvPr/>
        </p:nvSpPr>
        <p:spPr bwMode="auto">
          <a:xfrm rot="921581">
            <a:off x="4332288" y="2970213"/>
            <a:ext cx="1371600" cy="914400"/>
          </a:xfrm>
          <a:custGeom>
            <a:avLst/>
            <a:gdLst/>
            <a:ahLst/>
            <a:cxnLst>
              <a:cxn ang="0">
                <a:pos x="0" y="448"/>
              </a:cxn>
              <a:cxn ang="0">
                <a:pos x="384" y="64"/>
              </a:cxn>
              <a:cxn ang="0">
                <a:pos x="864" y="64"/>
              </a:cxn>
              <a:cxn ang="0">
                <a:pos x="576" y="256"/>
              </a:cxn>
              <a:cxn ang="0">
                <a:pos x="720" y="352"/>
              </a:cxn>
            </a:cxnLst>
            <a:rect l="0" t="0" r="r" b="b"/>
            <a:pathLst>
              <a:path w="896" h="448">
                <a:moveTo>
                  <a:pt x="0" y="448"/>
                </a:moveTo>
                <a:cubicBezTo>
                  <a:pt x="120" y="288"/>
                  <a:pt x="240" y="128"/>
                  <a:pt x="384" y="64"/>
                </a:cubicBezTo>
                <a:cubicBezTo>
                  <a:pt x="528" y="0"/>
                  <a:pt x="832" y="32"/>
                  <a:pt x="864" y="64"/>
                </a:cubicBezTo>
                <a:cubicBezTo>
                  <a:pt x="896" y="96"/>
                  <a:pt x="600" y="208"/>
                  <a:pt x="576" y="256"/>
                </a:cubicBezTo>
                <a:cubicBezTo>
                  <a:pt x="552" y="304"/>
                  <a:pt x="696" y="336"/>
                  <a:pt x="720" y="352"/>
                </a:cubicBezTo>
              </a:path>
            </a:pathLst>
          </a:custGeom>
          <a:noFill/>
          <a:ln w="28575" cmpd="sng">
            <a:solidFill>
              <a:srgbClr val="FC3000"/>
            </a:solidFill>
            <a:round/>
            <a:headEnd type="none" w="med" len="med"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2565" name="Freeform 37"/>
          <p:cNvSpPr>
            <a:spLocks/>
          </p:cNvSpPr>
          <p:nvPr/>
        </p:nvSpPr>
        <p:spPr bwMode="auto">
          <a:xfrm>
            <a:off x="4267200" y="3962400"/>
            <a:ext cx="2400300" cy="787400"/>
          </a:xfrm>
          <a:custGeom>
            <a:avLst/>
            <a:gdLst/>
            <a:ahLst/>
            <a:cxnLst>
              <a:cxn ang="0">
                <a:pos x="0" y="48"/>
              </a:cxn>
              <a:cxn ang="0">
                <a:pos x="384" y="480"/>
              </a:cxn>
              <a:cxn ang="0">
                <a:pos x="1392" y="144"/>
              </a:cxn>
              <a:cxn ang="0">
                <a:pos x="816" y="96"/>
              </a:cxn>
              <a:cxn ang="0">
                <a:pos x="1008" y="0"/>
              </a:cxn>
            </a:cxnLst>
            <a:rect l="0" t="0" r="r" b="b"/>
            <a:pathLst>
              <a:path w="1464" h="496">
                <a:moveTo>
                  <a:pt x="0" y="48"/>
                </a:moveTo>
                <a:cubicBezTo>
                  <a:pt x="76" y="256"/>
                  <a:pt x="152" y="464"/>
                  <a:pt x="384" y="480"/>
                </a:cubicBezTo>
                <a:cubicBezTo>
                  <a:pt x="616" y="496"/>
                  <a:pt x="1320" y="208"/>
                  <a:pt x="1392" y="144"/>
                </a:cubicBezTo>
                <a:cubicBezTo>
                  <a:pt x="1464" y="80"/>
                  <a:pt x="880" y="120"/>
                  <a:pt x="816" y="96"/>
                </a:cubicBezTo>
                <a:cubicBezTo>
                  <a:pt x="752" y="72"/>
                  <a:pt x="976" y="16"/>
                  <a:pt x="1008" y="0"/>
                </a:cubicBezTo>
              </a:path>
            </a:pathLst>
          </a:custGeom>
          <a:noFill/>
          <a:ln w="28575" cmpd="sng">
            <a:solidFill>
              <a:srgbClr val="FC3000"/>
            </a:solidFill>
            <a:round/>
            <a:headEnd type="none" w="med" len="med"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1600200" y="3001963"/>
            <a:ext cx="452438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kumimoji="0" lang="zh-TW" altLang="en-US" sz="7200">
                <a:solidFill>
                  <a:srgbClr val="FC3000"/>
                </a:solidFill>
                <a:latin typeface="Times New Roman" pitchFamily="18" charset="0"/>
              </a:rPr>
              <a:t>}</a:t>
            </a:r>
          </a:p>
        </p:txBody>
      </p:sp>
      <p:sp>
        <p:nvSpPr>
          <p:cNvPr id="22567" name="Line 39"/>
          <p:cNvSpPr>
            <a:spLocks noChangeShapeType="1"/>
          </p:cNvSpPr>
          <p:nvPr/>
        </p:nvSpPr>
        <p:spPr bwMode="auto">
          <a:xfrm>
            <a:off x="1763713" y="3284538"/>
            <a:ext cx="533400" cy="0"/>
          </a:xfrm>
          <a:prstGeom prst="line">
            <a:avLst/>
          </a:prstGeom>
          <a:noFill/>
          <a:ln w="28575">
            <a:solidFill>
              <a:srgbClr val="FC30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2568" name="Line 40"/>
          <p:cNvSpPr>
            <a:spLocks noChangeShapeType="1"/>
          </p:cNvSpPr>
          <p:nvPr/>
        </p:nvSpPr>
        <p:spPr bwMode="auto">
          <a:xfrm>
            <a:off x="2627313" y="3284538"/>
            <a:ext cx="533400" cy="0"/>
          </a:xfrm>
          <a:prstGeom prst="line">
            <a:avLst/>
          </a:prstGeom>
          <a:noFill/>
          <a:ln w="28575">
            <a:solidFill>
              <a:srgbClr val="FC30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2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0" dur="500"/>
                                        <p:tgtEl>
                                          <p:spTgt spid="22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5" grpId="0" autoUpdateAnimBg="0"/>
      <p:bldP spid="22542" grpId="0" autoUpdateAnimBg="0"/>
      <p:bldP spid="22543" grpId="0" autoUpdateAnimBg="0"/>
      <p:bldP spid="22544" grpId="0" autoUpdateAnimBg="0"/>
      <p:bldP spid="22545" grpId="0" autoUpdateAnimBg="0"/>
      <p:bldP spid="22546" grpId="0" autoUpdateAnimBg="0"/>
      <p:bldP spid="22552" grpId="0" autoUpdateAnimBg="0"/>
      <p:bldP spid="22539" grpId="0" autoUpdateAnimBg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428806" cy="117998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err="1" smtClean="0"/>
              <a:t>Ogive</a:t>
            </a:r>
            <a:r>
              <a:rPr lang="en-US" altLang="zh-TW" dirty="0" smtClean="0"/>
              <a:t> and Histogram</a:t>
            </a:r>
          </a:p>
        </p:txBody>
      </p:sp>
      <p:sp>
        <p:nvSpPr>
          <p:cNvPr id="87043" name="Rectangle 1027"/>
          <p:cNvSpPr>
            <a:spLocks noGrp="1" noChangeArrowheads="1"/>
          </p:cNvSpPr>
          <p:nvPr>
            <p:ph idx="1"/>
          </p:nvPr>
        </p:nvSpPr>
        <p:spPr>
          <a:xfrm>
            <a:off x="395288" y="1371600"/>
            <a:ext cx="8553450" cy="1524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Ogives are </a:t>
            </a:r>
            <a:r>
              <a:rPr lang="en-US" altLang="zh-TW" b="1" smtClean="0">
                <a:solidFill>
                  <a:schemeClr val="folHlink"/>
                </a:solidFill>
              </a:rPr>
              <a:t>Cumulative </a:t>
            </a:r>
            <a:r>
              <a:rPr lang="en-US" altLang="zh-TW" smtClean="0"/>
              <a:t>Relative Frequency Distributions</a:t>
            </a:r>
            <a:endParaRPr lang="zh-TW" altLang="en-US" smtClean="0"/>
          </a:p>
        </p:txBody>
      </p:sp>
      <p:sp>
        <p:nvSpPr>
          <p:cNvPr id="9219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DD9C00A-5571-4DAC-A595-383D74467E6C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22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48AF384B-C359-4D17-9606-514D71ED4B2C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98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aphicFrame>
        <p:nvGraphicFramePr>
          <p:cNvPr id="419840" name="Object 1024"/>
          <p:cNvGraphicFramePr>
            <a:graphicFrameLocks noChangeAspect="1"/>
          </p:cNvGraphicFramePr>
          <p:nvPr/>
        </p:nvGraphicFramePr>
        <p:xfrm>
          <a:off x="2362200" y="3048000"/>
          <a:ext cx="5291138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5" name="Worksheet" r:id="rId3" imgW="6888390" imgH="4518720" progId="Excel.Sheet.8">
                  <p:embed/>
                </p:oleObj>
              </mc:Choice>
              <mc:Fallback>
                <p:oleObj name="Worksheet" r:id="rId3" imgW="6888390" imgH="4518720" progId="Excel.Sheet.8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048000"/>
                        <a:ext cx="5291138" cy="346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031"/>
          <p:cNvGrpSpPr>
            <a:grpSpLocks/>
          </p:cNvGrpSpPr>
          <p:nvPr/>
        </p:nvGrpSpPr>
        <p:grpSpPr bwMode="auto">
          <a:xfrm>
            <a:off x="268288" y="3798888"/>
            <a:ext cx="4608512" cy="849312"/>
            <a:chOff x="169" y="2393"/>
            <a:chExt cx="2903" cy="535"/>
          </a:xfrm>
        </p:grpSpPr>
        <p:sp>
          <p:nvSpPr>
            <p:cNvPr id="87045" name="Line 1029"/>
            <p:cNvSpPr>
              <a:spLocks noChangeShapeType="1"/>
            </p:cNvSpPr>
            <p:nvPr/>
          </p:nvSpPr>
          <p:spPr bwMode="auto">
            <a:xfrm flipH="1" flipV="1">
              <a:off x="1152" y="2688"/>
              <a:ext cx="1920" cy="24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87046" name="Text Box 1030"/>
            <p:cNvSpPr txBox="1">
              <a:spLocks noChangeArrowheads="1"/>
            </p:cNvSpPr>
            <p:nvPr/>
          </p:nvSpPr>
          <p:spPr bwMode="auto">
            <a:xfrm>
              <a:off x="169" y="2393"/>
              <a:ext cx="1081" cy="5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TW" sz="4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Ogive</a:t>
              </a: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9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R Code for Ogive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half" idx="1"/>
          </p:nvPr>
        </p:nvSpPr>
        <p:spPr>
          <a:xfrm>
            <a:off x="42532" y="1600200"/>
            <a:ext cx="3115341" cy="4530725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rJava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XLConnect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lmtest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tseries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snpar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vcd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library(MASS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>
          <a:xfrm>
            <a:off x="3151081" y="1420813"/>
            <a:ext cx="5805377" cy="5182984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dirty="0" err="1"/>
              <a:t>fileXls</a:t>
            </a:r>
            <a:r>
              <a:rPr lang="en-US" altLang="zh-TW" sz="2000" dirty="0"/>
              <a:t> = "Telephone_bills.xlsx"</a:t>
            </a:r>
          </a:p>
          <a:p>
            <a:pPr marL="0" indent="0">
              <a:buNone/>
            </a:pPr>
            <a:r>
              <a:rPr lang="en-US" altLang="zh-TW" sz="2000" dirty="0" err="1" smtClean="0"/>
              <a:t>TB_data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&lt;- </a:t>
            </a:r>
            <a:r>
              <a:rPr lang="en-US" altLang="zh-TW" sz="2000" dirty="0" err="1"/>
              <a:t>loadWorkbook</a:t>
            </a:r>
            <a:r>
              <a:rPr lang="en-US" altLang="zh-TW" sz="2000" dirty="0"/>
              <a:t>(</a:t>
            </a:r>
            <a:r>
              <a:rPr lang="en-US" altLang="zh-TW" sz="2000" dirty="0" err="1"/>
              <a:t>fileXls</a:t>
            </a:r>
            <a:r>
              <a:rPr lang="en-US" altLang="zh-TW" sz="2000" dirty="0"/>
              <a:t>)</a:t>
            </a:r>
          </a:p>
          <a:p>
            <a:pPr marL="0" indent="0">
              <a:buNone/>
            </a:pPr>
            <a:r>
              <a:rPr lang="en-US" altLang="zh-TW" sz="2000" dirty="0"/>
              <a:t>T_B &lt;- </a:t>
            </a:r>
            <a:r>
              <a:rPr lang="en-US" altLang="zh-TW" sz="2000" dirty="0" err="1"/>
              <a:t>readWorksheet</a:t>
            </a:r>
            <a:r>
              <a:rPr lang="en-US" altLang="zh-TW" sz="2000" dirty="0"/>
              <a:t>(TB_data,1)</a:t>
            </a:r>
          </a:p>
          <a:p>
            <a:pPr marL="0" indent="0">
              <a:buNone/>
            </a:pPr>
            <a:r>
              <a:rPr lang="en-US" altLang="zh-TW" sz="2000" dirty="0" smtClean="0"/>
              <a:t>Bills </a:t>
            </a:r>
            <a:r>
              <a:rPr lang="en-US" altLang="zh-TW" sz="2000" dirty="0"/>
              <a:t>&lt;- </a:t>
            </a:r>
            <a:r>
              <a:rPr lang="en-US" altLang="zh-TW" sz="2000" dirty="0" err="1"/>
              <a:t>T_B$Bills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n &lt;- length(Bills)</a:t>
            </a:r>
          </a:p>
          <a:p>
            <a:pPr marL="0" indent="0">
              <a:buNone/>
            </a:pPr>
            <a:r>
              <a:rPr lang="en-US" altLang="zh-TW" sz="2000" dirty="0" err="1" smtClean="0"/>
              <a:t>break_p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&lt;- vector("double", length = 9</a:t>
            </a:r>
            <a:r>
              <a:rPr lang="en-US" altLang="zh-TW" sz="2000" dirty="0" smtClean="0"/>
              <a:t>)</a:t>
            </a:r>
          </a:p>
          <a:p>
            <a:pPr marL="0" indent="0">
              <a:buNone/>
            </a:pPr>
            <a:r>
              <a:rPr lang="en-US" altLang="zh-TW" sz="2000" dirty="0" err="1"/>
              <a:t>break_p</a:t>
            </a:r>
            <a:r>
              <a:rPr lang="en-US" altLang="zh-TW" sz="2000" dirty="0"/>
              <a:t> = </a:t>
            </a:r>
            <a:r>
              <a:rPr lang="en-US" altLang="zh-TW" sz="2000" dirty="0" err="1"/>
              <a:t>seq</a:t>
            </a:r>
            <a:r>
              <a:rPr lang="en-US" altLang="zh-TW" sz="2000" dirty="0"/>
              <a:t>(0, 120, by=15</a:t>
            </a:r>
            <a:r>
              <a:rPr lang="en-US" altLang="zh-TW" sz="2000" dirty="0" smtClean="0"/>
              <a:t>)</a:t>
            </a:r>
          </a:p>
          <a:p>
            <a:pPr marL="0" indent="0">
              <a:buNone/>
            </a:pPr>
            <a:r>
              <a:rPr lang="en-US" altLang="zh-TW" sz="2000" dirty="0" err="1"/>
              <a:t>Bills.cut</a:t>
            </a:r>
            <a:r>
              <a:rPr lang="en-US" altLang="zh-TW" sz="2000" dirty="0"/>
              <a:t> = cut(Bills, </a:t>
            </a:r>
            <a:r>
              <a:rPr lang="en-US" altLang="zh-TW" sz="2000" dirty="0" err="1"/>
              <a:t>break_p</a:t>
            </a:r>
            <a:r>
              <a:rPr lang="en-US" altLang="zh-TW" sz="2000" dirty="0"/>
              <a:t>, right=FALSE)</a:t>
            </a:r>
          </a:p>
          <a:p>
            <a:pPr marL="0" indent="0">
              <a:buNone/>
            </a:pPr>
            <a:r>
              <a:rPr lang="en-US" altLang="zh-TW" sz="2000" dirty="0" err="1"/>
              <a:t>Bills.freq</a:t>
            </a:r>
            <a:r>
              <a:rPr lang="en-US" altLang="zh-TW" sz="2000" dirty="0"/>
              <a:t> = table(</a:t>
            </a:r>
            <a:r>
              <a:rPr lang="en-US" altLang="zh-TW" sz="2000" dirty="0" err="1"/>
              <a:t>Bills.cut</a:t>
            </a:r>
            <a:r>
              <a:rPr lang="en-US" altLang="zh-TW" sz="2000" dirty="0"/>
              <a:t>)</a:t>
            </a:r>
          </a:p>
          <a:p>
            <a:pPr marL="0" indent="0">
              <a:buNone/>
            </a:pPr>
            <a:r>
              <a:rPr lang="en-US" altLang="zh-TW" sz="2000" dirty="0"/>
              <a:t>cum_bill_freq0 = c(0, </a:t>
            </a:r>
            <a:r>
              <a:rPr lang="en-US" altLang="zh-TW" sz="2000" dirty="0" err="1"/>
              <a:t>cumsum</a:t>
            </a:r>
            <a:r>
              <a:rPr lang="en-US" altLang="zh-TW" sz="2000" dirty="0"/>
              <a:t>(</a:t>
            </a:r>
            <a:r>
              <a:rPr lang="en-US" altLang="zh-TW" sz="2000" dirty="0" err="1"/>
              <a:t>Bills.freq</a:t>
            </a:r>
            <a:r>
              <a:rPr lang="en-US" altLang="zh-TW" sz="2000" dirty="0"/>
              <a:t>)) </a:t>
            </a:r>
          </a:p>
          <a:p>
            <a:pPr marL="0" indent="0">
              <a:buNone/>
            </a:pPr>
            <a:r>
              <a:rPr lang="en-US" altLang="zh-TW" sz="2000" dirty="0"/>
              <a:t>plot(</a:t>
            </a:r>
            <a:r>
              <a:rPr lang="en-US" altLang="zh-TW" sz="2000" dirty="0" err="1"/>
              <a:t>break_p</a:t>
            </a:r>
            <a:r>
              <a:rPr lang="en-US" altLang="zh-TW" sz="2000" dirty="0"/>
              <a:t>, cum_bill_freq0, main = "Telephone Bills Ogive</a:t>
            </a:r>
            <a:r>
              <a:rPr lang="en-US" altLang="zh-TW" sz="2000" dirty="0" smtClean="0"/>
              <a:t>", </a:t>
            </a:r>
            <a:r>
              <a:rPr lang="en-US" altLang="zh-TW" sz="2000" dirty="0" err="1" smtClean="0"/>
              <a:t>xlab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= "Duration minutes",  </a:t>
            </a:r>
            <a:r>
              <a:rPr lang="en-US" altLang="zh-TW" sz="2000" dirty="0" err="1" smtClean="0"/>
              <a:t>ylab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= "Cumulative frequency")   </a:t>
            </a:r>
          </a:p>
          <a:p>
            <a:pPr marL="0" indent="0">
              <a:buNone/>
            </a:pPr>
            <a:r>
              <a:rPr lang="en-US" altLang="zh-TW" sz="2000" dirty="0"/>
              <a:t>lines(</a:t>
            </a:r>
            <a:r>
              <a:rPr lang="en-US" altLang="zh-TW" sz="2000" dirty="0" err="1"/>
              <a:t>break_p</a:t>
            </a:r>
            <a:r>
              <a:rPr lang="en-US" altLang="zh-TW" sz="2000" dirty="0"/>
              <a:t>, cum_bill_freq0) </a:t>
            </a:r>
            <a:endParaRPr lang="zh-TW" altLang="en-US" sz="200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BC3F3-40FC-4348-94A8-F1019ECCBE49}" type="datetime1">
              <a:rPr lang="zh-TW" altLang="en-US" smtClean="0"/>
              <a:pPr/>
              <a:t>2017/9/25</a:t>
            </a:fld>
            <a:endParaRPr lang="en-US" altLang="zh-TW" smtClean="0"/>
          </a:p>
          <a:p>
            <a:r>
              <a:rPr lang="en-US" altLang="zh-TW" smtClean="0"/>
              <a:t>Statistics II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C949-03CB-4FDA-9FAB-32A480E22E59}" type="slidenum">
              <a:rPr lang="zh-TW" altLang="en-US" smtClean="0"/>
              <a:pPr/>
              <a:t>99</a:t>
            </a:fld>
            <a:endParaRPr lang="en-US" altLang="zh-TW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9" y="1268760"/>
            <a:ext cx="8906725" cy="52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7179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lance">
  <a:themeElements>
    <a:clrScheme name="Balance 12">
      <a:dk1>
        <a:srgbClr val="003300"/>
      </a:dk1>
      <a:lt1>
        <a:srgbClr val="FFFFFF"/>
      </a:lt1>
      <a:dk2>
        <a:srgbClr val="4D6A2A"/>
      </a:dk2>
      <a:lt2>
        <a:srgbClr val="CCFF99"/>
      </a:lt2>
      <a:accent1>
        <a:srgbClr val="2EB62E"/>
      </a:accent1>
      <a:accent2>
        <a:srgbClr val="FF9900"/>
      </a:accent2>
      <a:accent3>
        <a:srgbClr val="B2B9AC"/>
      </a:accent3>
      <a:accent4>
        <a:srgbClr val="DADADA"/>
      </a:accent4>
      <a:accent5>
        <a:srgbClr val="ADD7AD"/>
      </a:accent5>
      <a:accent6>
        <a:srgbClr val="E78A00"/>
      </a:accent6>
      <a:hlink>
        <a:srgbClr val="FFFF00"/>
      </a:hlink>
      <a:folHlink>
        <a:srgbClr val="FF9900"/>
      </a:folHlink>
    </a:clrScheme>
    <a:fontScheme name="Balance">
      <a:majorFont>
        <a:latin typeface="Tahoma"/>
        <a:ea typeface="新細明體"/>
        <a:cs typeface=""/>
      </a:majorFont>
      <a:minorFont>
        <a:latin typeface="Tahom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Balance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10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FF9900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E78A00"/>
        </a:accent6>
        <a:hlink>
          <a:srgbClr val="DDD800"/>
        </a:hlink>
        <a:folHlink>
          <a:srgbClr val="FF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11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FF9900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E78A00"/>
        </a:accent6>
        <a:hlink>
          <a:srgbClr val="DDD8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12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FF9900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E78A00"/>
        </a:accent6>
        <a:hlink>
          <a:srgbClr val="FFFF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5908</TotalTime>
  <Words>5556</Words>
  <Application>Microsoft Office PowerPoint</Application>
  <PresentationFormat>如螢幕大小 (4:3)</PresentationFormat>
  <Paragraphs>1471</Paragraphs>
  <Slides>142</Slides>
  <Notes>17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5</vt:i4>
      </vt:variant>
      <vt:variant>
        <vt:lpstr>投影片標題</vt:lpstr>
      </vt:variant>
      <vt:variant>
        <vt:i4>142</vt:i4>
      </vt:variant>
    </vt:vector>
  </HeadingPairs>
  <TitlesOfParts>
    <vt:vector size="157" baseType="lpstr">
      <vt:lpstr>華康細圓體</vt:lpstr>
      <vt:lpstr>新細明體</vt:lpstr>
      <vt:lpstr>Arial</vt:lpstr>
      <vt:lpstr>Arial Narrow</vt:lpstr>
      <vt:lpstr>Symbol</vt:lpstr>
      <vt:lpstr>Tahoma</vt:lpstr>
      <vt:lpstr>Times</vt:lpstr>
      <vt:lpstr>Times New Roman</vt:lpstr>
      <vt:lpstr>Wingdings</vt:lpstr>
      <vt:lpstr>Balance</vt:lpstr>
      <vt:lpstr>點陣圖影像</vt:lpstr>
      <vt:lpstr>Worksheet</vt:lpstr>
      <vt:lpstr>工作表</vt:lpstr>
      <vt:lpstr>Chart</vt:lpstr>
      <vt:lpstr>多媒體項目</vt:lpstr>
      <vt:lpstr>統計學一上 Chapter 2: Graphical Descriptive Techniques I</vt:lpstr>
      <vt:lpstr>Introduction &amp; Re-cap…</vt:lpstr>
      <vt:lpstr>Populations &amp; Samples</vt:lpstr>
      <vt:lpstr>Descriptive Statistics</vt:lpstr>
      <vt:lpstr>Descriptive Statistics Methods</vt:lpstr>
      <vt:lpstr>Agenda</vt:lpstr>
      <vt:lpstr>Variables</vt:lpstr>
      <vt:lpstr>Value</vt:lpstr>
      <vt:lpstr>Data</vt:lpstr>
      <vt:lpstr>Types of Data (Value)</vt:lpstr>
      <vt:lpstr>Type of Data &amp; Information</vt:lpstr>
      <vt:lpstr>Student Grade</vt:lpstr>
      <vt:lpstr>Type of Data - Examples</vt:lpstr>
      <vt:lpstr>Calculations for Data</vt:lpstr>
      <vt:lpstr>Types of Data - Examples</vt:lpstr>
      <vt:lpstr>Agenda</vt:lpstr>
      <vt:lpstr>Analysis for Nominal data</vt:lpstr>
      <vt:lpstr>Relative Frequency</vt:lpstr>
      <vt:lpstr>Graphical Techniques for Nominal (Ordinal) Data</vt:lpstr>
      <vt:lpstr>Graphical Techniques for Nominal data</vt:lpstr>
      <vt:lpstr>Pie Charts</vt:lpstr>
      <vt:lpstr>Drawing a Pie Chart</vt:lpstr>
      <vt:lpstr>Example</vt:lpstr>
      <vt:lpstr>Frequency and Proportion</vt:lpstr>
      <vt:lpstr>Pie Chart</vt:lpstr>
      <vt:lpstr>Insights Gained from the Preceding Pie Chart</vt:lpstr>
      <vt:lpstr>Excel Output</vt:lpstr>
      <vt:lpstr>R Code for Pie Chart</vt:lpstr>
      <vt:lpstr>Example: Marada Inn</vt:lpstr>
      <vt:lpstr>Frequency and Relative Frequency</vt:lpstr>
      <vt:lpstr>Pie Chart</vt:lpstr>
      <vt:lpstr>Insights Gained from the Preceding Pie Chart 1/2</vt:lpstr>
      <vt:lpstr>Insights Gained from the Preceding Pie Chart 2/2</vt:lpstr>
      <vt:lpstr>Bar Charts</vt:lpstr>
      <vt:lpstr>Drawing a Bar Graph 1/2</vt:lpstr>
      <vt:lpstr>Drawing Bar Graph  2/2</vt:lpstr>
      <vt:lpstr>Example</vt:lpstr>
      <vt:lpstr>Frequency and Proportion</vt:lpstr>
      <vt:lpstr>Bar Chart</vt:lpstr>
      <vt:lpstr>Excel Output</vt:lpstr>
      <vt:lpstr>R Code for Bar Chart</vt:lpstr>
      <vt:lpstr>The Bar Chart</vt:lpstr>
      <vt:lpstr>Analysis for Nominal data</vt:lpstr>
      <vt:lpstr>Example: Light Beer Preference Survey</vt:lpstr>
      <vt:lpstr>Sampling</vt:lpstr>
      <vt:lpstr>Different Brands</vt:lpstr>
      <vt:lpstr>Data</vt:lpstr>
      <vt:lpstr>Frequency and Relative Frequency Distributions </vt:lpstr>
      <vt:lpstr>Nominal Data (Frequency)</vt:lpstr>
      <vt:lpstr>Nominal Data (Relative Frequency)</vt:lpstr>
      <vt:lpstr>Nominal Data</vt:lpstr>
      <vt:lpstr>Agenda</vt:lpstr>
      <vt:lpstr>Contingency Table (列聯表)</vt:lpstr>
      <vt:lpstr>Two Nominal Variables</vt:lpstr>
      <vt:lpstr>Example</vt:lpstr>
      <vt:lpstr>Data</vt:lpstr>
      <vt:lpstr>Contingency Table</vt:lpstr>
      <vt:lpstr>Analysis</vt:lpstr>
      <vt:lpstr>Interpretation  1/2</vt:lpstr>
      <vt:lpstr>Interpretation  2/2</vt:lpstr>
      <vt:lpstr>Bar Chart—Occupation  1/2</vt:lpstr>
      <vt:lpstr>Bar Chart—Occupation  2/2</vt:lpstr>
      <vt:lpstr>R Code for Bar Chart</vt:lpstr>
      <vt:lpstr>End of Chapter 2</vt:lpstr>
      <vt:lpstr>Chapter 3: Graphical Descriptive Techniques II</vt:lpstr>
      <vt:lpstr>Agenda</vt:lpstr>
      <vt:lpstr>Graphical Techniques for Interval Data</vt:lpstr>
      <vt:lpstr>Frequency Distribution</vt:lpstr>
      <vt:lpstr>Steps of Constructing the Frequency Distribution</vt:lpstr>
      <vt:lpstr>Example</vt:lpstr>
      <vt:lpstr>Providing Information</vt:lpstr>
      <vt:lpstr>Constructing the Frequency Distribution</vt:lpstr>
      <vt:lpstr>Histograms</vt:lpstr>
      <vt:lpstr>Histogram and Frequency Distribution</vt:lpstr>
      <vt:lpstr>Information from Histogram</vt:lpstr>
      <vt:lpstr>Class Relative Frequency</vt:lpstr>
      <vt:lpstr>Example</vt:lpstr>
      <vt:lpstr>Relative Frequency</vt:lpstr>
      <vt:lpstr>When to Use Relative Frequencies</vt:lpstr>
      <vt:lpstr>Note on Class Width</vt:lpstr>
      <vt:lpstr>Unequal Class Width</vt:lpstr>
      <vt:lpstr>Shapes of Histogram</vt:lpstr>
      <vt:lpstr>Interpreting Histograms</vt:lpstr>
      <vt:lpstr>Excel Setup</vt:lpstr>
      <vt:lpstr>Excel Output</vt:lpstr>
      <vt:lpstr>R Code for Histogram</vt:lpstr>
      <vt:lpstr>Example: Selecting an investment</vt:lpstr>
      <vt:lpstr>Interpret the Histogram</vt:lpstr>
      <vt:lpstr>Interpretation 1/3</vt:lpstr>
      <vt:lpstr>Interpretation 2/3</vt:lpstr>
      <vt:lpstr>Interpretation 3/3</vt:lpstr>
      <vt:lpstr>Conclusion</vt:lpstr>
      <vt:lpstr>Example: Comparing Students’ Performance</vt:lpstr>
      <vt:lpstr>Interpreting Histograms</vt:lpstr>
      <vt:lpstr>Interpretation</vt:lpstr>
      <vt:lpstr>Ogive</vt:lpstr>
      <vt:lpstr>Example: Ogive</vt:lpstr>
      <vt:lpstr>Ogive and Histogram</vt:lpstr>
      <vt:lpstr>R Code for Ogive</vt:lpstr>
      <vt:lpstr>Interpretation</vt:lpstr>
      <vt:lpstr>Stem and Leaf Display</vt:lpstr>
      <vt:lpstr>Constructing a Stem and Leaf Display </vt:lpstr>
      <vt:lpstr>Conclusion</vt:lpstr>
      <vt:lpstr>Other Ways of Determining Stem and Leaf</vt:lpstr>
      <vt:lpstr>Example</vt:lpstr>
      <vt:lpstr>Stem and Leaf Display</vt:lpstr>
      <vt:lpstr>Excel Output</vt:lpstr>
      <vt:lpstr>R Code for Stem and Leaf </vt:lpstr>
      <vt:lpstr>End of Chapter 3 Part A</vt:lpstr>
      <vt:lpstr>Homework</vt:lpstr>
      <vt:lpstr>Nominal Data (標籤資料)</vt:lpstr>
      <vt:lpstr>Nominal Code</vt:lpstr>
      <vt:lpstr>Example: Nominal</vt:lpstr>
      <vt:lpstr>Example 2</vt:lpstr>
      <vt:lpstr>Ordinal Data (序位資料)</vt:lpstr>
      <vt:lpstr>Ordinal Code</vt:lpstr>
      <vt:lpstr>Example: Ordinal</vt:lpstr>
      <vt:lpstr>Example 2</vt:lpstr>
      <vt:lpstr>Interval Data (區間資料)</vt:lpstr>
      <vt:lpstr>Interval Code</vt:lpstr>
      <vt:lpstr>Example: Interval</vt:lpstr>
      <vt:lpstr>Example 2</vt:lpstr>
      <vt:lpstr>Choose # of Classes</vt:lpstr>
      <vt:lpstr>Class Width</vt:lpstr>
      <vt:lpstr>Symmetry</vt:lpstr>
      <vt:lpstr>Three Symmetry Shapes</vt:lpstr>
      <vt:lpstr>Skewness</vt:lpstr>
      <vt:lpstr>Two Skewed Shapes</vt:lpstr>
      <vt:lpstr>Number of Modal Classes</vt:lpstr>
      <vt:lpstr>Unimodal Histogram</vt:lpstr>
      <vt:lpstr>Multimodal Histogram</vt:lpstr>
      <vt:lpstr>Bell Shape</vt:lpstr>
      <vt:lpstr>Bell Shaped Histogram</vt:lpstr>
      <vt:lpstr>Determine what constitutes a stem and a leaf</vt:lpstr>
      <vt:lpstr>Determining the Stems</vt:lpstr>
      <vt:lpstr>Finding and Sorting All the Stems</vt:lpstr>
      <vt:lpstr>Place All the Leafs</vt:lpstr>
      <vt:lpstr>Sorting the Leafs</vt:lpstr>
      <vt:lpstr>Example</vt:lpstr>
      <vt:lpstr>Relative Frequencies</vt:lpstr>
      <vt:lpstr>Cumulative Relative Frequencies</vt:lpstr>
      <vt:lpstr>Cumulative Relative Frequencies</vt:lpstr>
    </vt:vector>
  </TitlesOfParts>
  <Company>csuf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Graphical Descriptive Techniques</dc:title>
  <dc:creator>Dr. Ching-Chin Chern</dc:creator>
  <cp:lastModifiedBy>user</cp:lastModifiedBy>
  <cp:revision>663</cp:revision>
  <dcterms:created xsi:type="dcterms:W3CDTF">1998-12-23T18:07:16Z</dcterms:created>
  <dcterms:modified xsi:type="dcterms:W3CDTF">2017-09-25T04:21:37Z</dcterms:modified>
</cp:coreProperties>
</file>